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6858000" cy="9906000" type="A4"/>
  <p:notesSz cx="6888163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6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-2208" y="-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22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71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77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08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95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91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28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82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68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38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09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67ECF-AE9C-4425-86DE-77264BD3C2E4}" type="datetimeFigureOut">
              <a:rPr lang="pt-BR" smtClean="0"/>
              <a:t>29/08/2022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9CA5C-2A80-49A6-A808-B81D942083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80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0368" y="3978644"/>
            <a:ext cx="3464756" cy="3448756"/>
          </a:xfrm>
        </p:spPr>
        <p:txBody>
          <a:bodyPr>
            <a:noAutofit/>
          </a:bodyPr>
          <a:lstStyle/>
          <a:p>
            <a:pPr algn="l"/>
            <a:r>
              <a:rPr lang="pt-BR" sz="4000" b="1" dirty="0"/>
              <a:t>Proposições</a:t>
            </a: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/>
              <a:t>Aos Candidatos</a:t>
            </a:r>
            <a:br>
              <a:rPr lang="pt-BR" sz="4000" dirty="0"/>
            </a:br>
            <a:endParaRPr lang="pt-BR" sz="4000" dirty="0">
              <a:latin typeface="Averta-Regular" panose="00000500000000000000" pitchFamily="50" charset="0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A4256B75-8B7C-4D6C-892F-44267418D00C}"/>
              </a:ext>
            </a:extLst>
          </p:cNvPr>
          <p:cNvSpPr/>
          <p:nvPr/>
        </p:nvSpPr>
        <p:spPr>
          <a:xfrm>
            <a:off x="2633472" y="0"/>
            <a:ext cx="4224528" cy="384564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22300" dist="38100" dir="18900000" algn="bl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24">
            <a:extLst>
              <a:ext uri="{FF2B5EF4-FFF2-40B4-BE49-F238E27FC236}">
                <a16:creationId xmlns="" xmlns:a16="http://schemas.microsoft.com/office/drawing/2014/main" id="{3A5FA532-5CA2-4A5F-A1DF-554ADCA4B3AE}"/>
              </a:ext>
            </a:extLst>
          </p:cNvPr>
          <p:cNvSpPr/>
          <p:nvPr/>
        </p:nvSpPr>
        <p:spPr>
          <a:xfrm>
            <a:off x="2633472" y="283013"/>
            <a:ext cx="4005072" cy="35626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6">
            <a:extLst>
              <a:ext uri="{FF2B5EF4-FFF2-40B4-BE49-F238E27FC236}">
                <a16:creationId xmlns="" xmlns:a16="http://schemas.microsoft.com/office/drawing/2014/main" id="{FDD59A15-3632-4760-A5C7-F0CFF3093263}"/>
              </a:ext>
            </a:extLst>
          </p:cNvPr>
          <p:cNvGrpSpPr/>
          <p:nvPr/>
        </p:nvGrpSpPr>
        <p:grpSpPr>
          <a:xfrm>
            <a:off x="637793" y="3345569"/>
            <a:ext cx="6326677" cy="5957090"/>
            <a:chOff x="2513463" y="1608594"/>
            <a:chExt cx="3766236" cy="3640813"/>
          </a:xfrm>
        </p:grpSpPr>
        <p:sp>
          <p:nvSpPr>
            <p:cNvPr id="9" name="Frame 4">
              <a:extLst>
                <a:ext uri="{FF2B5EF4-FFF2-40B4-BE49-F238E27FC236}">
                  <a16:creationId xmlns="" xmlns:a16="http://schemas.microsoft.com/office/drawing/2014/main" id="{39D62E25-A5DC-42DF-A912-428B19272857}"/>
                </a:ext>
              </a:extLst>
            </p:cNvPr>
            <p:cNvSpPr/>
            <p:nvPr/>
          </p:nvSpPr>
          <p:spPr>
            <a:xfrm>
              <a:off x="2513463" y="1608594"/>
              <a:ext cx="2961564" cy="3640813"/>
            </a:xfrm>
            <a:prstGeom prst="frame">
              <a:avLst>
                <a:gd name="adj1" fmla="val 190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42D78A8B-F910-4169-BAC9-B694A80941C0}"/>
                </a:ext>
              </a:extLst>
            </p:cNvPr>
            <p:cNvSpPr/>
            <p:nvPr/>
          </p:nvSpPr>
          <p:spPr>
            <a:xfrm>
              <a:off x="4670355" y="2624327"/>
              <a:ext cx="1609344" cy="1609344"/>
            </a:xfrm>
            <a:prstGeom prst="rect">
              <a:avLst/>
            </a:prstGeom>
            <a:solidFill>
              <a:srgbClr val="F7F7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pic>
        <p:nvPicPr>
          <p:cNvPr id="12" name="Imagem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193" y="680579"/>
            <a:ext cx="3737901" cy="2814306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857250" y="7928975"/>
            <a:ext cx="424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Eleições 2022 </a:t>
            </a:r>
            <a:endParaRPr lang="pt-BR" dirty="0"/>
          </a:p>
        </p:txBody>
      </p:sp>
      <p:grpSp>
        <p:nvGrpSpPr>
          <p:cNvPr id="14" name="Group 8"/>
          <p:cNvGrpSpPr>
            <a:grpSpLocks noChangeAspect="1"/>
          </p:cNvGrpSpPr>
          <p:nvPr/>
        </p:nvGrpSpPr>
        <p:grpSpPr bwMode="auto">
          <a:xfrm>
            <a:off x="4682533" y="5841829"/>
            <a:ext cx="1339354" cy="1337616"/>
            <a:chOff x="4400" y="549"/>
            <a:chExt cx="771" cy="770"/>
          </a:xfrm>
        </p:grpSpPr>
        <p:sp>
          <p:nvSpPr>
            <p:cNvPr id="15" name="AutoShape 7"/>
            <p:cNvSpPr>
              <a:spLocks noChangeAspect="1" noChangeArrowheads="1" noTextEdit="1"/>
            </p:cNvSpPr>
            <p:nvPr/>
          </p:nvSpPr>
          <p:spPr bwMode="auto">
            <a:xfrm>
              <a:off x="4400" y="549"/>
              <a:ext cx="771" cy="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4686" y="549"/>
              <a:ext cx="199" cy="249"/>
            </a:xfrm>
            <a:custGeom>
              <a:avLst/>
              <a:gdLst>
                <a:gd name="T0" fmla="*/ 499 w 614"/>
                <a:gd name="T1" fmla="*/ 769 h 769"/>
                <a:gd name="T2" fmla="*/ 115 w 614"/>
                <a:gd name="T3" fmla="*/ 769 h 769"/>
                <a:gd name="T4" fmla="*/ 115 w 614"/>
                <a:gd name="T5" fmla="*/ 547 h 769"/>
                <a:gd name="T6" fmla="*/ 0 w 614"/>
                <a:gd name="T7" fmla="*/ 308 h 769"/>
                <a:gd name="T8" fmla="*/ 307 w 614"/>
                <a:gd name="T9" fmla="*/ 0 h 769"/>
                <a:gd name="T10" fmla="*/ 614 w 614"/>
                <a:gd name="T11" fmla="*/ 308 h 769"/>
                <a:gd name="T12" fmla="*/ 499 w 614"/>
                <a:gd name="T13" fmla="*/ 547 h 769"/>
                <a:gd name="T14" fmla="*/ 499 w 614"/>
                <a:gd name="T15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4" h="769">
                  <a:moveTo>
                    <a:pt x="499" y="769"/>
                  </a:moveTo>
                  <a:cubicBezTo>
                    <a:pt x="115" y="769"/>
                    <a:pt x="115" y="769"/>
                    <a:pt x="115" y="769"/>
                  </a:cubicBezTo>
                  <a:cubicBezTo>
                    <a:pt x="115" y="547"/>
                    <a:pt x="115" y="547"/>
                    <a:pt x="115" y="547"/>
                  </a:cubicBezTo>
                  <a:cubicBezTo>
                    <a:pt x="42" y="489"/>
                    <a:pt x="0" y="401"/>
                    <a:pt x="0" y="308"/>
                  </a:cubicBezTo>
                  <a:cubicBezTo>
                    <a:pt x="0" y="138"/>
                    <a:pt x="138" y="0"/>
                    <a:pt x="307" y="0"/>
                  </a:cubicBezTo>
                  <a:cubicBezTo>
                    <a:pt x="476" y="0"/>
                    <a:pt x="614" y="138"/>
                    <a:pt x="614" y="308"/>
                  </a:cubicBezTo>
                  <a:cubicBezTo>
                    <a:pt x="614" y="401"/>
                    <a:pt x="572" y="489"/>
                    <a:pt x="499" y="547"/>
                  </a:cubicBezTo>
                  <a:cubicBezTo>
                    <a:pt x="499" y="769"/>
                    <a:pt x="499" y="769"/>
                    <a:pt x="499" y="769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/>
            <p:cNvSpPr>
              <a:spLocks noEditPoints="1"/>
            </p:cNvSpPr>
            <p:nvPr/>
          </p:nvSpPr>
          <p:spPr bwMode="auto">
            <a:xfrm>
              <a:off x="4711" y="611"/>
              <a:ext cx="149" cy="150"/>
            </a:xfrm>
            <a:custGeom>
              <a:avLst/>
              <a:gdLst>
                <a:gd name="T0" fmla="*/ 460 w 460"/>
                <a:gd name="T1" fmla="*/ 385 h 461"/>
                <a:gd name="T2" fmla="*/ 268 w 460"/>
                <a:gd name="T3" fmla="*/ 385 h 461"/>
                <a:gd name="T4" fmla="*/ 268 w 460"/>
                <a:gd name="T5" fmla="*/ 224 h 461"/>
                <a:gd name="T6" fmla="*/ 345 w 460"/>
                <a:gd name="T7" fmla="*/ 116 h 461"/>
                <a:gd name="T8" fmla="*/ 230 w 460"/>
                <a:gd name="T9" fmla="*/ 0 h 461"/>
                <a:gd name="T10" fmla="*/ 115 w 460"/>
                <a:gd name="T11" fmla="*/ 116 h 461"/>
                <a:gd name="T12" fmla="*/ 192 w 460"/>
                <a:gd name="T13" fmla="*/ 224 h 461"/>
                <a:gd name="T14" fmla="*/ 192 w 460"/>
                <a:gd name="T15" fmla="*/ 385 h 461"/>
                <a:gd name="T16" fmla="*/ 0 w 460"/>
                <a:gd name="T17" fmla="*/ 385 h 461"/>
                <a:gd name="T18" fmla="*/ 0 w 460"/>
                <a:gd name="T19" fmla="*/ 461 h 461"/>
                <a:gd name="T20" fmla="*/ 460 w 460"/>
                <a:gd name="T21" fmla="*/ 461 h 461"/>
                <a:gd name="T22" fmla="*/ 460 w 460"/>
                <a:gd name="T23" fmla="*/ 385 h 461"/>
                <a:gd name="T24" fmla="*/ 230 w 460"/>
                <a:gd name="T25" fmla="*/ 77 h 461"/>
                <a:gd name="T26" fmla="*/ 268 w 460"/>
                <a:gd name="T27" fmla="*/ 116 h 461"/>
                <a:gd name="T28" fmla="*/ 230 w 460"/>
                <a:gd name="T29" fmla="*/ 154 h 461"/>
                <a:gd name="T30" fmla="*/ 192 w 460"/>
                <a:gd name="T31" fmla="*/ 116 h 461"/>
                <a:gd name="T32" fmla="*/ 230 w 460"/>
                <a:gd name="T33" fmla="*/ 77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" h="461">
                  <a:moveTo>
                    <a:pt x="460" y="385"/>
                  </a:moveTo>
                  <a:cubicBezTo>
                    <a:pt x="268" y="385"/>
                    <a:pt x="268" y="385"/>
                    <a:pt x="268" y="385"/>
                  </a:cubicBezTo>
                  <a:cubicBezTo>
                    <a:pt x="268" y="224"/>
                    <a:pt x="268" y="224"/>
                    <a:pt x="268" y="224"/>
                  </a:cubicBezTo>
                  <a:cubicBezTo>
                    <a:pt x="313" y="208"/>
                    <a:pt x="345" y="166"/>
                    <a:pt x="345" y="116"/>
                  </a:cubicBezTo>
                  <a:cubicBezTo>
                    <a:pt x="345" y="52"/>
                    <a:pt x="294" y="0"/>
                    <a:pt x="230" y="0"/>
                  </a:cubicBezTo>
                  <a:cubicBezTo>
                    <a:pt x="166" y="0"/>
                    <a:pt x="115" y="52"/>
                    <a:pt x="115" y="116"/>
                  </a:cubicBezTo>
                  <a:cubicBezTo>
                    <a:pt x="115" y="166"/>
                    <a:pt x="147" y="208"/>
                    <a:pt x="192" y="224"/>
                  </a:cubicBezTo>
                  <a:cubicBezTo>
                    <a:pt x="192" y="385"/>
                    <a:pt x="192" y="385"/>
                    <a:pt x="192" y="385"/>
                  </a:cubicBezTo>
                  <a:cubicBezTo>
                    <a:pt x="0" y="385"/>
                    <a:pt x="0" y="385"/>
                    <a:pt x="0" y="385"/>
                  </a:cubicBezTo>
                  <a:cubicBezTo>
                    <a:pt x="0" y="461"/>
                    <a:pt x="0" y="461"/>
                    <a:pt x="0" y="461"/>
                  </a:cubicBezTo>
                  <a:cubicBezTo>
                    <a:pt x="460" y="461"/>
                    <a:pt x="460" y="461"/>
                    <a:pt x="460" y="461"/>
                  </a:cubicBezTo>
                  <a:cubicBezTo>
                    <a:pt x="460" y="385"/>
                    <a:pt x="460" y="385"/>
                    <a:pt x="460" y="385"/>
                  </a:cubicBezTo>
                  <a:close/>
                  <a:moveTo>
                    <a:pt x="230" y="77"/>
                  </a:moveTo>
                  <a:cubicBezTo>
                    <a:pt x="251" y="77"/>
                    <a:pt x="268" y="95"/>
                    <a:pt x="268" y="116"/>
                  </a:cubicBezTo>
                  <a:cubicBezTo>
                    <a:pt x="268" y="137"/>
                    <a:pt x="251" y="154"/>
                    <a:pt x="230" y="154"/>
                  </a:cubicBezTo>
                  <a:cubicBezTo>
                    <a:pt x="209" y="154"/>
                    <a:pt x="192" y="137"/>
                    <a:pt x="192" y="116"/>
                  </a:cubicBezTo>
                  <a:cubicBezTo>
                    <a:pt x="192" y="95"/>
                    <a:pt x="209" y="77"/>
                    <a:pt x="230" y="77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4599" y="1085"/>
              <a:ext cx="373" cy="234"/>
            </a:xfrm>
            <a:custGeom>
              <a:avLst/>
              <a:gdLst>
                <a:gd name="T0" fmla="*/ 914 w 1152"/>
                <a:gd name="T1" fmla="*/ 0 h 724"/>
                <a:gd name="T2" fmla="*/ 872 w 1152"/>
                <a:gd name="T3" fmla="*/ 65 h 724"/>
                <a:gd name="T4" fmla="*/ 1075 w 1152"/>
                <a:gd name="T5" fmla="*/ 436 h 724"/>
                <a:gd name="T6" fmla="*/ 1075 w 1152"/>
                <a:gd name="T7" fmla="*/ 647 h 724"/>
                <a:gd name="T8" fmla="*/ 598 w 1152"/>
                <a:gd name="T9" fmla="*/ 647 h 724"/>
                <a:gd name="T10" fmla="*/ 878 w 1152"/>
                <a:gd name="T11" fmla="*/ 167 h 724"/>
                <a:gd name="T12" fmla="*/ 812 w 1152"/>
                <a:gd name="T13" fmla="*/ 128 h 724"/>
                <a:gd name="T14" fmla="*/ 576 w 1152"/>
                <a:gd name="T15" fmla="*/ 532 h 724"/>
                <a:gd name="T16" fmla="*/ 340 w 1152"/>
                <a:gd name="T17" fmla="*/ 128 h 724"/>
                <a:gd name="T18" fmla="*/ 274 w 1152"/>
                <a:gd name="T19" fmla="*/ 167 h 724"/>
                <a:gd name="T20" fmla="*/ 554 w 1152"/>
                <a:gd name="T21" fmla="*/ 647 h 724"/>
                <a:gd name="T22" fmla="*/ 77 w 1152"/>
                <a:gd name="T23" fmla="*/ 647 h 724"/>
                <a:gd name="T24" fmla="*/ 77 w 1152"/>
                <a:gd name="T25" fmla="*/ 436 h 724"/>
                <a:gd name="T26" fmla="*/ 280 w 1152"/>
                <a:gd name="T27" fmla="*/ 65 h 724"/>
                <a:gd name="T28" fmla="*/ 238 w 1152"/>
                <a:gd name="T29" fmla="*/ 0 h 724"/>
                <a:gd name="T30" fmla="*/ 0 w 1152"/>
                <a:gd name="T31" fmla="*/ 436 h 724"/>
                <a:gd name="T32" fmla="*/ 0 w 1152"/>
                <a:gd name="T33" fmla="*/ 724 h 724"/>
                <a:gd name="T34" fmla="*/ 1152 w 1152"/>
                <a:gd name="T35" fmla="*/ 724 h 724"/>
                <a:gd name="T36" fmla="*/ 1152 w 1152"/>
                <a:gd name="T37" fmla="*/ 436 h 724"/>
                <a:gd name="T38" fmla="*/ 914 w 1152"/>
                <a:gd name="T39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52" h="724">
                  <a:moveTo>
                    <a:pt x="914" y="0"/>
                  </a:moveTo>
                  <a:cubicBezTo>
                    <a:pt x="872" y="65"/>
                    <a:pt x="872" y="65"/>
                    <a:pt x="872" y="65"/>
                  </a:cubicBezTo>
                  <a:cubicBezTo>
                    <a:pt x="999" y="147"/>
                    <a:pt x="1075" y="286"/>
                    <a:pt x="1075" y="436"/>
                  </a:cubicBezTo>
                  <a:cubicBezTo>
                    <a:pt x="1075" y="647"/>
                    <a:pt x="1075" y="647"/>
                    <a:pt x="1075" y="647"/>
                  </a:cubicBezTo>
                  <a:cubicBezTo>
                    <a:pt x="598" y="647"/>
                    <a:pt x="598" y="647"/>
                    <a:pt x="598" y="647"/>
                  </a:cubicBezTo>
                  <a:cubicBezTo>
                    <a:pt x="878" y="167"/>
                    <a:pt x="878" y="167"/>
                    <a:pt x="878" y="167"/>
                  </a:cubicBezTo>
                  <a:cubicBezTo>
                    <a:pt x="812" y="128"/>
                    <a:pt x="812" y="128"/>
                    <a:pt x="812" y="128"/>
                  </a:cubicBezTo>
                  <a:cubicBezTo>
                    <a:pt x="576" y="532"/>
                    <a:pt x="576" y="532"/>
                    <a:pt x="576" y="532"/>
                  </a:cubicBezTo>
                  <a:cubicBezTo>
                    <a:pt x="340" y="128"/>
                    <a:pt x="340" y="128"/>
                    <a:pt x="340" y="128"/>
                  </a:cubicBezTo>
                  <a:cubicBezTo>
                    <a:pt x="274" y="167"/>
                    <a:pt x="274" y="167"/>
                    <a:pt x="274" y="167"/>
                  </a:cubicBezTo>
                  <a:cubicBezTo>
                    <a:pt x="554" y="647"/>
                    <a:pt x="554" y="647"/>
                    <a:pt x="554" y="647"/>
                  </a:cubicBezTo>
                  <a:cubicBezTo>
                    <a:pt x="77" y="647"/>
                    <a:pt x="77" y="647"/>
                    <a:pt x="77" y="647"/>
                  </a:cubicBezTo>
                  <a:cubicBezTo>
                    <a:pt x="77" y="436"/>
                    <a:pt x="77" y="436"/>
                    <a:pt x="77" y="436"/>
                  </a:cubicBezTo>
                  <a:cubicBezTo>
                    <a:pt x="77" y="286"/>
                    <a:pt x="153" y="147"/>
                    <a:pt x="280" y="6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89" y="96"/>
                    <a:pt x="0" y="259"/>
                    <a:pt x="0" y="436"/>
                  </a:cubicBezTo>
                  <a:cubicBezTo>
                    <a:pt x="0" y="724"/>
                    <a:pt x="0" y="724"/>
                    <a:pt x="0" y="724"/>
                  </a:cubicBezTo>
                  <a:cubicBezTo>
                    <a:pt x="1152" y="724"/>
                    <a:pt x="1152" y="724"/>
                    <a:pt x="1152" y="724"/>
                  </a:cubicBezTo>
                  <a:cubicBezTo>
                    <a:pt x="1152" y="436"/>
                    <a:pt x="1152" y="436"/>
                    <a:pt x="1152" y="436"/>
                  </a:cubicBezTo>
                  <a:cubicBezTo>
                    <a:pt x="1152" y="259"/>
                    <a:pt x="1063" y="96"/>
                    <a:pt x="914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4647" y="835"/>
              <a:ext cx="275" cy="274"/>
            </a:xfrm>
            <a:custGeom>
              <a:avLst/>
              <a:gdLst>
                <a:gd name="T0" fmla="*/ 0 w 848"/>
                <a:gd name="T1" fmla="*/ 424 h 848"/>
                <a:gd name="T2" fmla="*/ 424 w 848"/>
                <a:gd name="T3" fmla="*/ 848 h 848"/>
                <a:gd name="T4" fmla="*/ 848 w 848"/>
                <a:gd name="T5" fmla="*/ 424 h 848"/>
                <a:gd name="T6" fmla="*/ 424 w 848"/>
                <a:gd name="T7" fmla="*/ 0 h 848"/>
                <a:gd name="T8" fmla="*/ 0 w 848"/>
                <a:gd name="T9" fmla="*/ 424 h 848"/>
                <a:gd name="T10" fmla="*/ 771 w 848"/>
                <a:gd name="T11" fmla="*/ 424 h 848"/>
                <a:gd name="T12" fmla="*/ 424 w 848"/>
                <a:gd name="T13" fmla="*/ 771 h 848"/>
                <a:gd name="T14" fmla="*/ 77 w 848"/>
                <a:gd name="T15" fmla="*/ 424 h 848"/>
                <a:gd name="T16" fmla="*/ 424 w 848"/>
                <a:gd name="T17" fmla="*/ 77 h 848"/>
                <a:gd name="T18" fmla="*/ 771 w 848"/>
                <a:gd name="T19" fmla="*/ 424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8" h="848">
                  <a:moveTo>
                    <a:pt x="0" y="424"/>
                  </a:moveTo>
                  <a:cubicBezTo>
                    <a:pt x="0" y="658"/>
                    <a:pt x="190" y="848"/>
                    <a:pt x="424" y="848"/>
                  </a:cubicBezTo>
                  <a:cubicBezTo>
                    <a:pt x="658" y="848"/>
                    <a:pt x="848" y="658"/>
                    <a:pt x="848" y="424"/>
                  </a:cubicBezTo>
                  <a:cubicBezTo>
                    <a:pt x="848" y="190"/>
                    <a:pt x="658" y="0"/>
                    <a:pt x="424" y="0"/>
                  </a:cubicBezTo>
                  <a:cubicBezTo>
                    <a:pt x="190" y="0"/>
                    <a:pt x="0" y="190"/>
                    <a:pt x="0" y="424"/>
                  </a:cubicBezTo>
                  <a:close/>
                  <a:moveTo>
                    <a:pt x="771" y="424"/>
                  </a:moveTo>
                  <a:cubicBezTo>
                    <a:pt x="771" y="615"/>
                    <a:pt x="615" y="771"/>
                    <a:pt x="424" y="771"/>
                  </a:cubicBezTo>
                  <a:cubicBezTo>
                    <a:pt x="233" y="771"/>
                    <a:pt x="77" y="615"/>
                    <a:pt x="77" y="424"/>
                  </a:cubicBezTo>
                  <a:cubicBezTo>
                    <a:pt x="77" y="232"/>
                    <a:pt x="233" y="77"/>
                    <a:pt x="424" y="77"/>
                  </a:cubicBezTo>
                  <a:cubicBezTo>
                    <a:pt x="615" y="77"/>
                    <a:pt x="771" y="232"/>
                    <a:pt x="771" y="42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4449" y="773"/>
              <a:ext cx="243" cy="274"/>
            </a:xfrm>
            <a:custGeom>
              <a:avLst/>
              <a:gdLst>
                <a:gd name="T0" fmla="*/ 519 w 752"/>
                <a:gd name="T1" fmla="*/ 757 h 848"/>
                <a:gd name="T2" fmla="*/ 424 w 752"/>
                <a:gd name="T3" fmla="*/ 771 h 848"/>
                <a:gd name="T4" fmla="*/ 76 w 752"/>
                <a:gd name="T5" fmla="*/ 424 h 848"/>
                <a:gd name="T6" fmla="*/ 424 w 752"/>
                <a:gd name="T7" fmla="*/ 77 h 848"/>
                <a:gd name="T8" fmla="*/ 692 w 752"/>
                <a:gd name="T9" fmla="*/ 204 h 848"/>
                <a:gd name="T10" fmla="*/ 752 w 752"/>
                <a:gd name="T11" fmla="*/ 155 h 848"/>
                <a:gd name="T12" fmla="*/ 423 w 752"/>
                <a:gd name="T13" fmla="*/ 0 h 848"/>
                <a:gd name="T14" fmla="*/ 0 w 752"/>
                <a:gd name="T15" fmla="*/ 424 h 848"/>
                <a:gd name="T16" fmla="*/ 423 w 752"/>
                <a:gd name="T17" fmla="*/ 848 h 848"/>
                <a:gd name="T18" fmla="*/ 540 w 752"/>
                <a:gd name="T19" fmla="*/ 831 h 848"/>
                <a:gd name="T20" fmla="*/ 519 w 752"/>
                <a:gd name="T21" fmla="*/ 757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2" h="848">
                  <a:moveTo>
                    <a:pt x="519" y="757"/>
                  </a:moveTo>
                  <a:cubicBezTo>
                    <a:pt x="487" y="766"/>
                    <a:pt x="455" y="771"/>
                    <a:pt x="424" y="771"/>
                  </a:cubicBezTo>
                  <a:cubicBezTo>
                    <a:pt x="232" y="771"/>
                    <a:pt x="76" y="615"/>
                    <a:pt x="76" y="424"/>
                  </a:cubicBezTo>
                  <a:cubicBezTo>
                    <a:pt x="76" y="232"/>
                    <a:pt x="232" y="77"/>
                    <a:pt x="424" y="77"/>
                  </a:cubicBezTo>
                  <a:cubicBezTo>
                    <a:pt x="528" y="77"/>
                    <a:pt x="626" y="123"/>
                    <a:pt x="692" y="204"/>
                  </a:cubicBezTo>
                  <a:cubicBezTo>
                    <a:pt x="752" y="155"/>
                    <a:pt x="752" y="155"/>
                    <a:pt x="752" y="155"/>
                  </a:cubicBezTo>
                  <a:cubicBezTo>
                    <a:pt x="671" y="56"/>
                    <a:pt x="551" y="0"/>
                    <a:pt x="423" y="0"/>
                  </a:cubicBezTo>
                  <a:cubicBezTo>
                    <a:pt x="190" y="0"/>
                    <a:pt x="0" y="190"/>
                    <a:pt x="0" y="424"/>
                  </a:cubicBezTo>
                  <a:cubicBezTo>
                    <a:pt x="0" y="658"/>
                    <a:pt x="190" y="848"/>
                    <a:pt x="423" y="848"/>
                  </a:cubicBezTo>
                  <a:cubicBezTo>
                    <a:pt x="462" y="848"/>
                    <a:pt x="502" y="842"/>
                    <a:pt x="540" y="831"/>
                  </a:cubicBezTo>
                  <a:lnTo>
                    <a:pt x="519" y="75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4400" y="1023"/>
              <a:ext cx="162" cy="234"/>
            </a:xfrm>
            <a:custGeom>
              <a:avLst/>
              <a:gdLst>
                <a:gd name="T0" fmla="*/ 77 w 500"/>
                <a:gd name="T1" fmla="*/ 436 h 724"/>
                <a:gd name="T2" fmla="*/ 280 w 500"/>
                <a:gd name="T3" fmla="*/ 64 h 724"/>
                <a:gd name="T4" fmla="*/ 239 w 500"/>
                <a:gd name="T5" fmla="*/ 0 h 724"/>
                <a:gd name="T6" fmla="*/ 0 w 500"/>
                <a:gd name="T7" fmla="*/ 436 h 724"/>
                <a:gd name="T8" fmla="*/ 0 w 500"/>
                <a:gd name="T9" fmla="*/ 724 h 724"/>
                <a:gd name="T10" fmla="*/ 500 w 500"/>
                <a:gd name="T11" fmla="*/ 724 h 724"/>
                <a:gd name="T12" fmla="*/ 500 w 500"/>
                <a:gd name="T13" fmla="*/ 647 h 724"/>
                <a:gd name="T14" fmla="*/ 77 w 500"/>
                <a:gd name="T15" fmla="*/ 647 h 724"/>
                <a:gd name="T16" fmla="*/ 77 w 500"/>
                <a:gd name="T17" fmla="*/ 436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0" h="724">
                  <a:moveTo>
                    <a:pt x="77" y="436"/>
                  </a:moveTo>
                  <a:cubicBezTo>
                    <a:pt x="77" y="286"/>
                    <a:pt x="153" y="147"/>
                    <a:pt x="280" y="64"/>
                  </a:cubicBezTo>
                  <a:cubicBezTo>
                    <a:pt x="239" y="0"/>
                    <a:pt x="239" y="0"/>
                    <a:pt x="239" y="0"/>
                  </a:cubicBezTo>
                  <a:cubicBezTo>
                    <a:pt x="90" y="96"/>
                    <a:pt x="0" y="259"/>
                    <a:pt x="0" y="436"/>
                  </a:cubicBezTo>
                  <a:cubicBezTo>
                    <a:pt x="0" y="724"/>
                    <a:pt x="0" y="724"/>
                    <a:pt x="0" y="724"/>
                  </a:cubicBezTo>
                  <a:cubicBezTo>
                    <a:pt x="500" y="724"/>
                    <a:pt x="500" y="724"/>
                    <a:pt x="500" y="724"/>
                  </a:cubicBezTo>
                  <a:cubicBezTo>
                    <a:pt x="500" y="647"/>
                    <a:pt x="500" y="647"/>
                    <a:pt x="500" y="647"/>
                  </a:cubicBezTo>
                  <a:cubicBezTo>
                    <a:pt x="77" y="647"/>
                    <a:pt x="77" y="647"/>
                    <a:pt x="77" y="647"/>
                  </a:cubicBezTo>
                  <a:lnTo>
                    <a:pt x="77" y="4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4877" y="773"/>
              <a:ext cx="243" cy="274"/>
            </a:xfrm>
            <a:custGeom>
              <a:avLst/>
              <a:gdLst>
                <a:gd name="T0" fmla="*/ 752 w 752"/>
                <a:gd name="T1" fmla="*/ 424 h 848"/>
                <a:gd name="T2" fmla="*/ 328 w 752"/>
                <a:gd name="T3" fmla="*/ 0 h 848"/>
                <a:gd name="T4" fmla="*/ 0 w 752"/>
                <a:gd name="T5" fmla="*/ 155 h 848"/>
                <a:gd name="T6" fmla="*/ 60 w 752"/>
                <a:gd name="T7" fmla="*/ 204 h 848"/>
                <a:gd name="T8" fmla="*/ 328 w 752"/>
                <a:gd name="T9" fmla="*/ 77 h 848"/>
                <a:gd name="T10" fmla="*/ 676 w 752"/>
                <a:gd name="T11" fmla="*/ 424 h 848"/>
                <a:gd name="T12" fmla="*/ 328 w 752"/>
                <a:gd name="T13" fmla="*/ 771 h 848"/>
                <a:gd name="T14" fmla="*/ 233 w 752"/>
                <a:gd name="T15" fmla="*/ 757 h 848"/>
                <a:gd name="T16" fmla="*/ 212 w 752"/>
                <a:gd name="T17" fmla="*/ 831 h 848"/>
                <a:gd name="T18" fmla="*/ 328 w 752"/>
                <a:gd name="T19" fmla="*/ 848 h 848"/>
                <a:gd name="T20" fmla="*/ 752 w 752"/>
                <a:gd name="T21" fmla="*/ 424 h 8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2" h="848">
                  <a:moveTo>
                    <a:pt x="752" y="424"/>
                  </a:moveTo>
                  <a:cubicBezTo>
                    <a:pt x="752" y="190"/>
                    <a:pt x="562" y="0"/>
                    <a:pt x="328" y="0"/>
                  </a:cubicBezTo>
                  <a:cubicBezTo>
                    <a:pt x="201" y="0"/>
                    <a:pt x="81" y="56"/>
                    <a:pt x="0" y="155"/>
                  </a:cubicBezTo>
                  <a:cubicBezTo>
                    <a:pt x="60" y="204"/>
                    <a:pt x="60" y="204"/>
                    <a:pt x="60" y="204"/>
                  </a:cubicBezTo>
                  <a:cubicBezTo>
                    <a:pt x="126" y="123"/>
                    <a:pt x="224" y="77"/>
                    <a:pt x="328" y="77"/>
                  </a:cubicBezTo>
                  <a:cubicBezTo>
                    <a:pt x="520" y="77"/>
                    <a:pt x="676" y="232"/>
                    <a:pt x="676" y="424"/>
                  </a:cubicBezTo>
                  <a:cubicBezTo>
                    <a:pt x="676" y="615"/>
                    <a:pt x="520" y="771"/>
                    <a:pt x="328" y="771"/>
                  </a:cubicBezTo>
                  <a:cubicBezTo>
                    <a:pt x="297" y="771"/>
                    <a:pt x="265" y="766"/>
                    <a:pt x="233" y="757"/>
                  </a:cubicBezTo>
                  <a:cubicBezTo>
                    <a:pt x="212" y="831"/>
                    <a:pt x="212" y="831"/>
                    <a:pt x="212" y="831"/>
                  </a:cubicBezTo>
                  <a:cubicBezTo>
                    <a:pt x="250" y="842"/>
                    <a:pt x="290" y="848"/>
                    <a:pt x="328" y="848"/>
                  </a:cubicBezTo>
                  <a:cubicBezTo>
                    <a:pt x="562" y="848"/>
                    <a:pt x="752" y="658"/>
                    <a:pt x="752" y="42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4997" y="1023"/>
              <a:ext cx="174" cy="234"/>
            </a:xfrm>
            <a:custGeom>
              <a:avLst/>
              <a:gdLst>
                <a:gd name="T0" fmla="*/ 299 w 538"/>
                <a:gd name="T1" fmla="*/ 0 h 724"/>
                <a:gd name="T2" fmla="*/ 258 w 538"/>
                <a:gd name="T3" fmla="*/ 65 h 724"/>
                <a:gd name="T4" fmla="*/ 461 w 538"/>
                <a:gd name="T5" fmla="*/ 436 h 724"/>
                <a:gd name="T6" fmla="*/ 461 w 538"/>
                <a:gd name="T7" fmla="*/ 647 h 724"/>
                <a:gd name="T8" fmla="*/ 77 w 538"/>
                <a:gd name="T9" fmla="*/ 647 h 724"/>
                <a:gd name="T10" fmla="*/ 77 w 538"/>
                <a:gd name="T11" fmla="*/ 647 h 724"/>
                <a:gd name="T12" fmla="*/ 0 w 538"/>
                <a:gd name="T13" fmla="*/ 647 h 724"/>
                <a:gd name="T14" fmla="*/ 0 w 538"/>
                <a:gd name="T15" fmla="*/ 724 h 724"/>
                <a:gd name="T16" fmla="*/ 538 w 538"/>
                <a:gd name="T17" fmla="*/ 724 h 724"/>
                <a:gd name="T18" fmla="*/ 538 w 538"/>
                <a:gd name="T19" fmla="*/ 436 h 724"/>
                <a:gd name="T20" fmla="*/ 299 w 538"/>
                <a:gd name="T2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8" h="724">
                  <a:moveTo>
                    <a:pt x="299" y="0"/>
                  </a:moveTo>
                  <a:cubicBezTo>
                    <a:pt x="258" y="65"/>
                    <a:pt x="258" y="65"/>
                    <a:pt x="258" y="65"/>
                  </a:cubicBezTo>
                  <a:cubicBezTo>
                    <a:pt x="385" y="147"/>
                    <a:pt x="461" y="286"/>
                    <a:pt x="461" y="436"/>
                  </a:cubicBezTo>
                  <a:cubicBezTo>
                    <a:pt x="461" y="647"/>
                    <a:pt x="461" y="647"/>
                    <a:pt x="461" y="647"/>
                  </a:cubicBezTo>
                  <a:cubicBezTo>
                    <a:pt x="77" y="647"/>
                    <a:pt x="77" y="647"/>
                    <a:pt x="77" y="647"/>
                  </a:cubicBezTo>
                  <a:cubicBezTo>
                    <a:pt x="77" y="647"/>
                    <a:pt x="77" y="647"/>
                    <a:pt x="77" y="647"/>
                  </a:cubicBezTo>
                  <a:cubicBezTo>
                    <a:pt x="0" y="647"/>
                    <a:pt x="0" y="647"/>
                    <a:pt x="0" y="647"/>
                  </a:cubicBezTo>
                  <a:cubicBezTo>
                    <a:pt x="0" y="724"/>
                    <a:pt x="0" y="724"/>
                    <a:pt x="0" y="724"/>
                  </a:cubicBezTo>
                  <a:cubicBezTo>
                    <a:pt x="538" y="724"/>
                    <a:pt x="538" y="724"/>
                    <a:pt x="538" y="724"/>
                  </a:cubicBezTo>
                  <a:cubicBezTo>
                    <a:pt x="538" y="436"/>
                    <a:pt x="538" y="436"/>
                    <a:pt x="538" y="436"/>
                  </a:cubicBezTo>
                  <a:cubicBezTo>
                    <a:pt x="538" y="259"/>
                    <a:pt x="448" y="96"/>
                    <a:pt x="299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277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8"/>
          <p:cNvSpPr/>
          <p:nvPr/>
        </p:nvSpPr>
        <p:spPr>
          <a:xfrm rot="5400000">
            <a:off x="-1959153" y="-1252036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11"/>
          <p:cNvSpPr/>
          <p:nvPr/>
        </p:nvSpPr>
        <p:spPr>
          <a:xfrm rot="5683376">
            <a:off x="5678207" y="214298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14"/>
          <p:cNvSpPr/>
          <p:nvPr/>
        </p:nvSpPr>
        <p:spPr>
          <a:xfrm rot="5683376">
            <a:off x="5967098" y="1786569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8" name="TextBox 15"/>
          <p:cNvSpPr txBox="1"/>
          <p:nvPr/>
        </p:nvSpPr>
        <p:spPr>
          <a:xfrm>
            <a:off x="5524702" y="860516"/>
            <a:ext cx="951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10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471488" y="4371300"/>
            <a:ext cx="5915025" cy="33361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/>
              <a:t>Pela ampliação dos acordos tanto bilaterais quanto com os blocos econômicos. Redução do Custo Brasil para aumentar a competitividade dos produtos brasileiros e da economia como um todo, permitindo uma maior abertura comercial. Melhoria da infraestrutura de transportes em todos os modais e oferta e suprimento de energia via privatizações e concessões. Quebra de todos os monopólios e duopólios, permitindo o desenvolvimento de vários players atuando em setores em que ocorrem as concentrações, como é o caso do petróleo. Gradativa e crescente adoção de práticas de </a:t>
            </a:r>
            <a:r>
              <a:rPr lang="pt-BR" sz="2000" i="1" dirty="0"/>
              <a:t>Environmental, Social </a:t>
            </a:r>
            <a:r>
              <a:rPr lang="pt-BR" sz="2000" i="1" dirty="0" err="1"/>
              <a:t>and</a:t>
            </a:r>
            <a:r>
              <a:rPr lang="pt-BR" sz="2000" i="1" dirty="0"/>
              <a:t> Corporate </a:t>
            </a:r>
            <a:r>
              <a:rPr lang="pt-BR" sz="2000" i="1" dirty="0" err="1"/>
              <a:t>Governance</a:t>
            </a:r>
            <a:r>
              <a:rPr lang="pt-BR" sz="2000" i="1" dirty="0"/>
              <a:t> (ESG)</a:t>
            </a:r>
            <a:r>
              <a:rPr lang="pt-BR" sz="2000" dirty="0"/>
              <a:t> por todos os entes públicos. </a:t>
            </a:r>
          </a:p>
        </p:txBody>
      </p:sp>
      <p:sp>
        <p:nvSpPr>
          <p:cNvPr id="10" name="Diamond 12"/>
          <p:cNvSpPr/>
          <p:nvPr/>
        </p:nvSpPr>
        <p:spPr>
          <a:xfrm rot="5400000">
            <a:off x="1372356" y="137447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561217" y="2534519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Crescimento </a:t>
            </a:r>
            <a:endParaRPr lang="pt-BR" b="1" dirty="0" smtClean="0"/>
          </a:p>
          <a:p>
            <a:r>
              <a:rPr lang="pt-BR" dirty="0" smtClean="0"/>
              <a:t>Econômico </a:t>
            </a:r>
            <a:endParaRPr lang="pt-BR" dirty="0"/>
          </a:p>
        </p:txBody>
      </p:sp>
      <p:sp>
        <p:nvSpPr>
          <p:cNvPr id="12" name="Diamond 11"/>
          <p:cNvSpPr/>
          <p:nvPr/>
        </p:nvSpPr>
        <p:spPr>
          <a:xfrm rot="16200000">
            <a:off x="5204276" y="8115822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/>
          <p:cNvSpPr/>
          <p:nvPr/>
        </p:nvSpPr>
        <p:spPr>
          <a:xfrm rot="10800000">
            <a:off x="5524702" y="8825661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4"/>
          <p:cNvSpPr/>
          <p:nvPr/>
        </p:nvSpPr>
        <p:spPr>
          <a:xfrm rot="10428803">
            <a:off x="4584032" y="8613830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8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11"/>
          <p:cNvSpPr/>
          <p:nvPr/>
        </p:nvSpPr>
        <p:spPr>
          <a:xfrm rot="5683376">
            <a:off x="5407819" y="8018178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14"/>
          <p:cNvSpPr/>
          <p:nvPr/>
        </p:nvSpPr>
        <p:spPr>
          <a:xfrm rot="5683376">
            <a:off x="5696710" y="7661767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11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89432" y="283464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Qualificação </a:t>
            </a:r>
            <a:r>
              <a:rPr lang="pt-BR" dirty="0" smtClean="0"/>
              <a:t>do </a:t>
            </a:r>
          </a:p>
          <a:p>
            <a:r>
              <a:rPr lang="pt-BR" b="1" dirty="0" smtClean="0"/>
              <a:t>Cidadão </a:t>
            </a:r>
            <a:r>
              <a:rPr lang="pt-BR" b="1" dirty="0"/>
              <a:t>Por Meio Da Educação</a:t>
            </a:r>
            <a:r>
              <a:rPr lang="pt-BR" dirty="0"/>
              <a:t> </a:t>
            </a:r>
            <a:endParaRPr lang="pt-BR" b="1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789433" y="4371300"/>
            <a:ext cx="5460329" cy="3336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/>
              <a:t>Compreendida da pré-escola ao Ensino Médio, o acesso à educação de qualidade nos primeiros anos da vida de um indivíduo é essencial para o seu pleno desenvolvimento intelectual, individual e social. O investimento e melhorias nas estruturas de ensino e educação, tanto nas séries básicas como no ensino profissionalizante, são importantes para a formação de cidadania e de uma sociedade com mais oportunidades para todos. Além disso, contribuem para reduzir a carência de mão de obra qualificada e especializada.  </a:t>
            </a:r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10" name="Diamond 8"/>
          <p:cNvSpPr/>
          <p:nvPr/>
        </p:nvSpPr>
        <p:spPr>
          <a:xfrm rot="5400000">
            <a:off x="948275" y="-2285975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1"/>
          <p:cNvSpPr/>
          <p:nvPr/>
        </p:nvSpPr>
        <p:spPr>
          <a:xfrm rot="5400000">
            <a:off x="-1620623" y="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2"/>
          <p:cNvSpPr/>
          <p:nvPr/>
        </p:nvSpPr>
        <p:spPr>
          <a:xfrm rot="5400000">
            <a:off x="279176" y="-400350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4"/>
          <p:cNvSpPr/>
          <p:nvPr/>
        </p:nvSpPr>
        <p:spPr>
          <a:xfrm rot="5400000">
            <a:off x="133910" y="32638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17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amond 8"/>
          <p:cNvSpPr/>
          <p:nvPr/>
        </p:nvSpPr>
        <p:spPr>
          <a:xfrm rot="10800000">
            <a:off x="-3220224" y="-3220224"/>
            <a:ext cx="6440448" cy="6440448"/>
          </a:xfrm>
          <a:prstGeom prst="diamond">
            <a:avLst/>
          </a:prstGeom>
          <a:solidFill>
            <a:srgbClr val="0070C0"/>
          </a:solidFill>
          <a:ln>
            <a:noFill/>
          </a:ln>
          <a:effectLst>
            <a:outerShdw blurRad="774700" dist="2540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1488" y="8598886"/>
            <a:ext cx="5915025" cy="62852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t-BR" sz="1100" dirty="0"/>
              <a:t>R. Ítalo Victor </a:t>
            </a:r>
            <a:r>
              <a:rPr lang="pt-BR" sz="1100" dirty="0" err="1"/>
              <a:t>Bersani</a:t>
            </a:r>
            <a:r>
              <a:rPr lang="pt-BR" sz="1100" dirty="0"/>
              <a:t>, 1134 </a:t>
            </a:r>
            <a:r>
              <a:rPr lang="pt-BR" sz="1100" dirty="0" smtClean="0"/>
              <a:t>- Jardim </a:t>
            </a:r>
            <a:r>
              <a:rPr lang="pt-BR" sz="1100" dirty="0" err="1"/>
              <a:t>America</a:t>
            </a:r>
            <a:r>
              <a:rPr lang="pt-BR" sz="1100" dirty="0"/>
              <a:t>, </a:t>
            </a:r>
            <a:endParaRPr lang="pt-BR" sz="11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pt-BR" sz="1100" dirty="0" smtClean="0"/>
              <a:t>Caxias </a:t>
            </a:r>
            <a:r>
              <a:rPr lang="pt-BR" sz="1100" dirty="0"/>
              <a:t>do Sul </a:t>
            </a:r>
            <a:r>
              <a:rPr lang="pt-BR" sz="1100" dirty="0" smtClean="0"/>
              <a:t>- RS</a:t>
            </a:r>
            <a:r>
              <a:rPr lang="pt-BR" sz="1100" dirty="0"/>
              <a:t>, 95050-520</a:t>
            </a:r>
          </a:p>
        </p:txBody>
      </p:sp>
      <p:sp>
        <p:nvSpPr>
          <p:cNvPr id="6" name="Diamond 8"/>
          <p:cNvSpPr/>
          <p:nvPr/>
        </p:nvSpPr>
        <p:spPr>
          <a:xfrm rot="10800000">
            <a:off x="5120432" y="8320738"/>
            <a:ext cx="3674559" cy="3674559"/>
          </a:xfrm>
          <a:prstGeom prst="diamond">
            <a:avLst/>
          </a:prstGeom>
          <a:solidFill>
            <a:srgbClr val="0070C0"/>
          </a:solidFill>
          <a:ln>
            <a:noFill/>
          </a:ln>
          <a:effectLst>
            <a:outerShdw blurRad="279400" dir="13500000" sx="103000" sy="103000" algn="br" rotWithShape="0">
              <a:prstClr val="black">
                <a:alpha val="1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14"/>
          <p:cNvSpPr/>
          <p:nvPr/>
        </p:nvSpPr>
        <p:spPr>
          <a:xfrm rot="10800000">
            <a:off x="6006194" y="4553073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8"/>
          <p:cNvSpPr/>
          <p:nvPr/>
        </p:nvSpPr>
        <p:spPr>
          <a:xfrm rot="10800000">
            <a:off x="6176354" y="5701638"/>
            <a:ext cx="1363292" cy="1363292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4"/>
          <p:cNvSpPr/>
          <p:nvPr/>
        </p:nvSpPr>
        <p:spPr>
          <a:xfrm rot="10800000">
            <a:off x="6006194" y="6363664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8"/>
          <p:cNvSpPr/>
          <p:nvPr/>
        </p:nvSpPr>
        <p:spPr>
          <a:xfrm rot="10800000">
            <a:off x="6211955" y="7550573"/>
            <a:ext cx="1316954" cy="1316954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652" y="2817831"/>
            <a:ext cx="4554017" cy="3430222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1426975" y="6198618"/>
            <a:ext cx="4370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0E4681"/>
                </a:solidFill>
                <a:latin typeface="Averta-ExtraBoldItalic" panose="00000900000000000000" pitchFamily="50" charset="0"/>
              </a:rPr>
              <a:t>Aqui seu negócio acontece!</a:t>
            </a:r>
            <a:endParaRPr lang="pt-BR" dirty="0">
              <a:solidFill>
                <a:srgbClr val="0E4681"/>
              </a:solidFill>
              <a:latin typeface="Averta-ExtraBoldItalic" panose="000009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4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="" xmlns:a16="http://schemas.microsoft.com/office/drawing/2014/main" id="{C4EBE2F4-0A96-4A1F-8819-277F8D58D868}"/>
              </a:ext>
            </a:extLst>
          </p:cNvPr>
          <p:cNvSpPr txBox="1"/>
          <p:nvPr/>
        </p:nvSpPr>
        <p:spPr>
          <a:xfrm>
            <a:off x="471488" y="374314"/>
            <a:ext cx="46233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800" b="1" spc="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Sumário</a:t>
            </a:r>
            <a:endParaRPr lang="en-US" sz="8800" b="1" spc="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Equals 6">
            <a:extLst>
              <a:ext uri="{FF2B5EF4-FFF2-40B4-BE49-F238E27FC236}">
                <a16:creationId xmlns="" xmlns:a16="http://schemas.microsoft.com/office/drawing/2014/main" id="{9A807C9E-692E-4CAB-9B60-72A4BC53C956}"/>
              </a:ext>
            </a:extLst>
          </p:cNvPr>
          <p:cNvSpPr/>
          <p:nvPr/>
        </p:nvSpPr>
        <p:spPr>
          <a:xfrm>
            <a:off x="6386513" y="8688924"/>
            <a:ext cx="773375" cy="773375"/>
          </a:xfrm>
          <a:prstGeom prst="mathEqual">
            <a:avLst>
              <a:gd name="adj1" fmla="val 9332"/>
              <a:gd name="adj2" fmla="val 1648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Equals 7">
            <a:extLst>
              <a:ext uri="{FF2B5EF4-FFF2-40B4-BE49-F238E27FC236}">
                <a16:creationId xmlns="" xmlns:a16="http://schemas.microsoft.com/office/drawing/2014/main" id="{3687EE81-738B-492A-AAC9-57B36ACC1A47}"/>
              </a:ext>
            </a:extLst>
          </p:cNvPr>
          <p:cNvSpPr/>
          <p:nvPr/>
        </p:nvSpPr>
        <p:spPr>
          <a:xfrm>
            <a:off x="-386688" y="827860"/>
            <a:ext cx="773375" cy="773375"/>
          </a:xfrm>
          <a:prstGeom prst="mathEqual">
            <a:avLst>
              <a:gd name="adj1" fmla="val 9332"/>
              <a:gd name="adj2" fmla="val 1648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53224" y="2364116"/>
            <a:ext cx="53137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lnSpc>
                <a:spcPct val="200000"/>
              </a:lnSpc>
            </a:pPr>
            <a:r>
              <a:rPr lang="pt-BR" sz="1600" dirty="0" smtClean="0">
                <a:latin typeface="Averta-Regular" panose="00000500000000000000" pitchFamily="50" charset="0"/>
              </a:rPr>
              <a:t>Ao candidato............................................................4</a:t>
            </a:r>
          </a:p>
          <a:p>
            <a:pPr lvl="1">
              <a:lnSpc>
                <a:spcPct val="200000"/>
              </a:lnSpc>
            </a:pPr>
            <a:r>
              <a:rPr lang="pt-BR" sz="1600" dirty="0">
                <a:latin typeface="Averta-Regular" panose="00000500000000000000" pitchFamily="50" charset="0"/>
              </a:rPr>
              <a:t>Ética e Transparência na </a:t>
            </a:r>
            <a:r>
              <a:rPr lang="pt-BR" sz="1600" b="1" dirty="0" smtClean="0">
                <a:latin typeface="Averta-Regular" panose="00000500000000000000" pitchFamily="50" charset="0"/>
              </a:rPr>
              <a:t>Administração Pública....................................................................5</a:t>
            </a:r>
          </a:p>
          <a:p>
            <a:pPr lvl="1">
              <a:lnSpc>
                <a:spcPct val="200000"/>
              </a:lnSpc>
            </a:pPr>
            <a:r>
              <a:rPr lang="pt-BR" sz="1600" b="1" dirty="0" smtClean="0">
                <a:latin typeface="Averta-Regular" panose="00000500000000000000" pitchFamily="50" charset="0"/>
              </a:rPr>
              <a:t>Democracia...........................................................6</a:t>
            </a:r>
          </a:p>
          <a:p>
            <a:pPr lvl="1">
              <a:lnSpc>
                <a:spcPct val="200000"/>
              </a:lnSpc>
            </a:pPr>
            <a:r>
              <a:rPr lang="pt-BR" sz="1600" dirty="0" smtClean="0">
                <a:latin typeface="Averta-Regular" panose="00000500000000000000" pitchFamily="50" charset="0"/>
              </a:rPr>
              <a:t>Liberdade </a:t>
            </a:r>
            <a:r>
              <a:rPr lang="pt-BR" sz="1600" b="1" dirty="0" smtClean="0">
                <a:latin typeface="Averta-Regular" panose="00000500000000000000" pitchFamily="50" charset="0"/>
              </a:rPr>
              <a:t>Econômica..........................................7 </a:t>
            </a:r>
          </a:p>
          <a:p>
            <a:pPr lvl="1">
              <a:lnSpc>
                <a:spcPct val="200000"/>
              </a:lnSpc>
            </a:pPr>
            <a:r>
              <a:rPr lang="pt-BR" sz="1600" dirty="0">
                <a:latin typeface="Averta-Regular" panose="00000500000000000000" pitchFamily="50" charset="0"/>
              </a:rPr>
              <a:t>Redução do Tamanho </a:t>
            </a:r>
            <a:r>
              <a:rPr lang="pt-BR" sz="1600" b="1" dirty="0" smtClean="0">
                <a:latin typeface="Averta-Regular" panose="00000500000000000000" pitchFamily="50" charset="0"/>
              </a:rPr>
              <a:t>do Estado......................8 </a:t>
            </a:r>
            <a:endParaRPr lang="pt-BR" sz="1600" b="1" dirty="0">
              <a:latin typeface="Averta-Regular" panose="00000500000000000000" pitchFamily="50" charset="0"/>
            </a:endParaRPr>
          </a:p>
          <a:p>
            <a:pPr lvl="1">
              <a:lnSpc>
                <a:spcPct val="200000"/>
              </a:lnSpc>
            </a:pPr>
            <a:r>
              <a:rPr lang="pt-BR" sz="1600" dirty="0">
                <a:latin typeface="Averta-Regular" panose="00000500000000000000" pitchFamily="50" charset="0"/>
              </a:rPr>
              <a:t>Redução da </a:t>
            </a:r>
            <a:r>
              <a:rPr lang="pt-BR" sz="1600" b="1" dirty="0" smtClean="0">
                <a:latin typeface="Averta-Regular" panose="00000500000000000000" pitchFamily="50" charset="0"/>
              </a:rPr>
              <a:t>Dívida Pública.................................9 </a:t>
            </a:r>
            <a:endParaRPr lang="pt-BR" sz="1600" b="1" dirty="0">
              <a:latin typeface="Averta-Regular" panose="00000500000000000000" pitchFamily="50" charset="0"/>
            </a:endParaRPr>
          </a:p>
          <a:p>
            <a:pPr lvl="1">
              <a:lnSpc>
                <a:spcPct val="200000"/>
              </a:lnSpc>
            </a:pPr>
            <a:r>
              <a:rPr lang="pt-BR" sz="1600" dirty="0" smtClean="0">
                <a:latin typeface="Averta-Regular" panose="00000500000000000000" pitchFamily="50" charset="0"/>
              </a:rPr>
              <a:t>Reformas </a:t>
            </a:r>
            <a:r>
              <a:rPr lang="pt-BR" sz="1600" b="1" dirty="0" smtClean="0">
                <a:latin typeface="Averta-Regular" panose="00000500000000000000" pitchFamily="50" charset="0"/>
              </a:rPr>
              <a:t>Estruturantes.......................................10</a:t>
            </a:r>
            <a:endParaRPr lang="pt-BR" sz="1600" b="1" dirty="0">
              <a:latin typeface="Averta-Regular" panose="00000500000000000000" pitchFamily="50" charset="0"/>
            </a:endParaRPr>
          </a:p>
          <a:p>
            <a:pPr lvl="1">
              <a:lnSpc>
                <a:spcPct val="200000"/>
              </a:lnSpc>
            </a:pPr>
            <a:r>
              <a:rPr lang="pt-BR" sz="1600" b="1" dirty="0">
                <a:latin typeface="Averta-Regular" panose="00000500000000000000" pitchFamily="50" charset="0"/>
              </a:rPr>
              <a:t>Crescimento </a:t>
            </a:r>
            <a:r>
              <a:rPr lang="pt-BR" sz="1600" dirty="0" smtClean="0">
                <a:latin typeface="Averta-Regular" panose="00000500000000000000" pitchFamily="50" charset="0"/>
              </a:rPr>
              <a:t>Econômico........................................11 </a:t>
            </a:r>
          </a:p>
          <a:p>
            <a:pPr lvl="1">
              <a:lnSpc>
                <a:spcPct val="200000"/>
              </a:lnSpc>
            </a:pPr>
            <a:r>
              <a:rPr lang="pt-BR" sz="1600" dirty="0">
                <a:latin typeface="Averta-Regular" panose="00000500000000000000" pitchFamily="50" charset="0"/>
              </a:rPr>
              <a:t>Qualificação do </a:t>
            </a:r>
            <a:r>
              <a:rPr lang="pt-BR" sz="1600" b="1" dirty="0" smtClean="0">
                <a:latin typeface="Averta-Regular" panose="00000500000000000000" pitchFamily="50" charset="0"/>
              </a:rPr>
              <a:t>Cidadão </a:t>
            </a:r>
            <a:r>
              <a:rPr lang="pt-BR" sz="1600" b="1" dirty="0">
                <a:latin typeface="Averta-Regular" panose="00000500000000000000" pitchFamily="50" charset="0"/>
              </a:rPr>
              <a:t>Por Meio Da </a:t>
            </a:r>
            <a:r>
              <a:rPr lang="pt-BR" sz="1600" b="1" dirty="0" smtClean="0">
                <a:latin typeface="Averta-Regular" panose="00000500000000000000" pitchFamily="50" charset="0"/>
              </a:rPr>
              <a:t>Educação</a:t>
            </a:r>
            <a:r>
              <a:rPr lang="pt-BR" sz="1600" dirty="0" smtClean="0">
                <a:latin typeface="Averta-Regular" panose="00000500000000000000" pitchFamily="50" charset="0"/>
              </a:rPr>
              <a:t>....................................................................12</a:t>
            </a:r>
            <a:endParaRPr lang="pt-BR" sz="1600" b="1" dirty="0">
              <a:latin typeface="Averta-Regular" panose="00000500000000000000" pitchFamily="50" charset="0"/>
            </a:endParaRPr>
          </a:p>
          <a:p>
            <a:pPr>
              <a:lnSpc>
                <a:spcPct val="200000"/>
              </a:lnSpc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47486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3311372" cy="1914702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</a:t>
            </a:r>
            <a:r>
              <a:rPr lang="pt-BR" dirty="0" smtClean="0"/>
              <a:t>rezado Senhor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8754" y="2211129"/>
            <a:ext cx="4902178" cy="628526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pt-BR" dirty="0"/>
              <a:t>A história da Câmara de Indústria, Comércio e Serviços de Caxias do Sul (CIC Caxias), consolidada ao longo de seus 120 anos, reflete a trajetória dos desafios enfrentados pelos empresários do município em torno de interesses comuns. Esta história de lutas, que tornou Caxias do Sul um referencial de trabalho, empreendimento e potencialidades, foi decisiva na construção de uma Região e de um Estado pujantes economicamente.</a:t>
            </a:r>
          </a:p>
          <a:p>
            <a:pPr>
              <a:lnSpc>
                <a:spcPct val="120000"/>
              </a:lnSpc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Ao estarmos novamente diante do processo democrático de escolha dos novos governantes dos estados federativos e do País, a CIC Caxias, como bem define a sua missão, - que é liderar e representar a classe empresarial, fortalecendo o ambiente de negócios, o desenvolvimento e a competitividade de Caxias do Sul e Região -, elencou um conjunto de princípios com o posicionamento da classe empresarial caxiense sobre temas que considera da maior relevância para o desenvolvimento econômico, social, político e cultural do Brasil.</a:t>
            </a:r>
          </a:p>
          <a:p>
            <a:pPr>
              <a:lnSpc>
                <a:spcPct val="120000"/>
              </a:lnSpc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As medidas aqui apresentadas são resultado da análise, do debate e da participação dos dirigentes da CIC Caxias e dos Sindicatos Patronais, inspirado no pensamento da classe empresarial.  Tem o intuito de cientificar aos postulantes a cargos públicos sobre quais são as principais aspirações do empresariado local. </a:t>
            </a:r>
          </a:p>
          <a:p>
            <a:pPr>
              <a:lnSpc>
                <a:spcPct val="120000"/>
              </a:lnSpc>
            </a:pPr>
            <a:r>
              <a:rPr lang="pt-BR" dirty="0"/>
              <a:t>Não tem a pretensão, entretanto, de esgotar o debate, pois entendemos que os desafios para o País são inúmeros. A sociedade, porém, desejosa de transformações, fica na expectativa de que os novos governantes e legisladores se invistam de muita coragem e ousadia para empreender as reformas e medidas que se fazem urgentes e necessárias. Como representantes da classe empresarial, defendemos uma carta de princípios, elencados abaixo: </a:t>
            </a:r>
          </a:p>
          <a:p>
            <a:endParaRPr lang="pt-BR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7D60FB-DAA3-4310-BE4E-F70D6BF1F726}"/>
              </a:ext>
            </a:extLst>
          </p:cNvPr>
          <p:cNvSpPr/>
          <p:nvPr/>
        </p:nvSpPr>
        <p:spPr>
          <a:xfrm>
            <a:off x="5887233" y="0"/>
            <a:ext cx="970767" cy="99063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quals 6">
            <a:extLst>
              <a:ext uri="{FF2B5EF4-FFF2-40B4-BE49-F238E27FC236}">
                <a16:creationId xmlns="" xmlns:a16="http://schemas.microsoft.com/office/drawing/2014/main" id="{9A807C9E-692E-4CAB-9B60-72A4BC53C956}"/>
              </a:ext>
            </a:extLst>
          </p:cNvPr>
          <p:cNvSpPr/>
          <p:nvPr/>
        </p:nvSpPr>
        <p:spPr>
          <a:xfrm>
            <a:off x="-301887" y="1098068"/>
            <a:ext cx="773375" cy="773375"/>
          </a:xfrm>
          <a:prstGeom prst="mathEqual">
            <a:avLst>
              <a:gd name="adj1" fmla="val 9332"/>
              <a:gd name="adj2" fmla="val 1648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03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5426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85716" y="3079818"/>
            <a:ext cx="5915025" cy="1914702"/>
          </a:xfrm>
        </p:spPr>
        <p:txBody>
          <a:bodyPr/>
          <a:lstStyle/>
          <a:p>
            <a:r>
              <a:rPr lang="pt-BR" dirty="0"/>
              <a:t>Ética </a:t>
            </a:r>
            <a:r>
              <a:rPr lang="pt-BR" dirty="0" smtClean="0"/>
              <a:t>e </a:t>
            </a:r>
            <a:r>
              <a:rPr lang="pt-BR" dirty="0"/>
              <a:t>Transparência </a:t>
            </a:r>
            <a:r>
              <a:rPr lang="pt-BR" dirty="0" smtClean="0"/>
              <a:t>na </a:t>
            </a:r>
            <a:r>
              <a:rPr lang="pt-BR" b="1" dirty="0"/>
              <a:t>Administração Pública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2624" y="4769866"/>
            <a:ext cx="5347138" cy="454831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/>
              <a:t>A </a:t>
            </a:r>
            <a:r>
              <a:rPr lang="pt-BR" sz="2000" dirty="0"/>
              <a:t>classe empresarial espera que as organizações públicas e os gestores públicos administrem os recursos de maneira correta e transparente, com decoro e honestidade, respeitando os instrumentos legais e os princípios éticos que norteiam o coletivo, com efetivo combate à corrupção em todas as instâncias.</a:t>
            </a:r>
          </a:p>
          <a:p>
            <a:endParaRPr lang="pt-BR" dirty="0"/>
          </a:p>
        </p:txBody>
      </p:sp>
      <p:sp>
        <p:nvSpPr>
          <p:cNvPr id="4" name="Diamond 8"/>
          <p:cNvSpPr/>
          <p:nvPr/>
        </p:nvSpPr>
        <p:spPr>
          <a:xfrm rot="5400000">
            <a:off x="948275" y="-2285975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11"/>
          <p:cNvSpPr/>
          <p:nvPr/>
        </p:nvSpPr>
        <p:spPr>
          <a:xfrm rot="5400000">
            <a:off x="-799641" y="394875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12"/>
          <p:cNvSpPr/>
          <p:nvPr/>
        </p:nvSpPr>
        <p:spPr>
          <a:xfrm rot="5400000">
            <a:off x="279176" y="-400350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14"/>
          <p:cNvSpPr/>
          <p:nvPr/>
        </p:nvSpPr>
        <p:spPr>
          <a:xfrm rot="5400000">
            <a:off x="133910" y="32638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10" name="TextBox 15"/>
          <p:cNvSpPr txBox="1"/>
          <p:nvPr/>
        </p:nvSpPr>
        <p:spPr>
          <a:xfrm>
            <a:off x="5524701" y="860516"/>
            <a:ext cx="106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04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11" name="Diamond 8"/>
          <p:cNvSpPr/>
          <p:nvPr/>
        </p:nvSpPr>
        <p:spPr>
          <a:xfrm rot="13433114">
            <a:off x="3718413" y="8323141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/>
          <p:cNvSpPr/>
          <p:nvPr/>
        </p:nvSpPr>
        <p:spPr>
          <a:xfrm rot="13433114">
            <a:off x="4824983" y="7002214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/>
          <p:cNvSpPr/>
          <p:nvPr/>
        </p:nvSpPr>
        <p:spPr>
          <a:xfrm rot="13433114">
            <a:off x="6227428" y="6355971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4"/>
          <p:cNvSpPr/>
          <p:nvPr/>
        </p:nvSpPr>
        <p:spPr>
          <a:xfrm rot="13433114">
            <a:off x="5747446" y="6863816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1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amond 11"/>
          <p:cNvSpPr/>
          <p:nvPr/>
        </p:nvSpPr>
        <p:spPr>
          <a:xfrm rot="5683376">
            <a:off x="5678207" y="214298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4"/>
          <p:cNvSpPr/>
          <p:nvPr/>
        </p:nvSpPr>
        <p:spPr>
          <a:xfrm rot="5683376">
            <a:off x="5967098" y="1786569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05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942975" y="269353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/>
              <a:t>Democracia</a:t>
            </a:r>
            <a:endParaRPr lang="pt-BR" b="1" dirty="0"/>
          </a:p>
        </p:txBody>
      </p:sp>
      <p:sp>
        <p:nvSpPr>
          <p:cNvPr id="12" name="Espaço Reservado para Conteúdo 2"/>
          <p:cNvSpPr>
            <a:spLocks noGrp="1"/>
          </p:cNvSpPr>
          <p:nvPr>
            <p:ph idx="1"/>
          </p:nvPr>
        </p:nvSpPr>
        <p:spPr>
          <a:xfrm>
            <a:off x="942975" y="4371300"/>
            <a:ext cx="5306788" cy="333613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000" dirty="0"/>
              <a:t>Em favor do fortalecimento dos direitos individuais, conforme definido na Constituição Brasileira, e pela convivência harmônica e independência entre os Poderes da República. Valorização da cidadania brasileira. Também pela segurança jurídica e em prol do princípio de previsibilidade e coerência na justa aplicação das leis sobre os ambientes de negócios. Respeito à Constituição e à legislação vigentes. Fortalecimento e garantia do direito à propriedade privada. Pacificação social e construção de uma Nação mais próspera.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15" name="Diamond 8"/>
          <p:cNvSpPr/>
          <p:nvPr/>
        </p:nvSpPr>
        <p:spPr>
          <a:xfrm rot="5400000">
            <a:off x="-2258251" y="-1946488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iamond 12"/>
          <p:cNvSpPr/>
          <p:nvPr/>
        </p:nvSpPr>
        <p:spPr>
          <a:xfrm rot="5400000">
            <a:off x="1660057" y="-574134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4"/>
          <p:cNvSpPr/>
          <p:nvPr/>
        </p:nvSpPr>
        <p:spPr>
          <a:xfrm rot="10965649">
            <a:off x="-256056" y="-1195674"/>
            <a:ext cx="2398061" cy="2398061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3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06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85716" y="3079818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Liberdade</a:t>
            </a:r>
          </a:p>
          <a:p>
            <a:r>
              <a:rPr lang="pt-BR" b="1" dirty="0" smtClean="0"/>
              <a:t>Econômica </a:t>
            </a:r>
            <a:endParaRPr lang="pt-BR" b="1" dirty="0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902624" y="4769866"/>
            <a:ext cx="4922171" cy="454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 smtClean="0"/>
              <a:t>Pelo fortalecimento da livre iniciativa e do livre empreendedorismo, com redução da burocracia e da excessiva intervenção dos entes públicos na economia. A liberdade econômica é fundamental para a abertura de novos negócios e, consequentemente, de novos postos de trabalho. Quanto maior a liberdade econômica de um país, maior o grau de inovação e desenvolvimento econômico e social e redução da pobreza.</a:t>
            </a:r>
            <a:endParaRPr lang="pt-BR" sz="2000" dirty="0"/>
          </a:p>
        </p:txBody>
      </p:sp>
      <p:sp>
        <p:nvSpPr>
          <p:cNvPr id="8" name="Diamond 8"/>
          <p:cNvSpPr/>
          <p:nvPr/>
        </p:nvSpPr>
        <p:spPr>
          <a:xfrm rot="5400000">
            <a:off x="948275" y="-2285975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11"/>
          <p:cNvSpPr/>
          <p:nvPr/>
        </p:nvSpPr>
        <p:spPr>
          <a:xfrm rot="5400000">
            <a:off x="-1620623" y="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12"/>
          <p:cNvSpPr/>
          <p:nvPr/>
        </p:nvSpPr>
        <p:spPr>
          <a:xfrm rot="5400000">
            <a:off x="279176" y="-400350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4"/>
          <p:cNvSpPr/>
          <p:nvPr/>
        </p:nvSpPr>
        <p:spPr>
          <a:xfrm rot="5400000">
            <a:off x="133910" y="32638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8"/>
          <p:cNvSpPr/>
          <p:nvPr/>
        </p:nvSpPr>
        <p:spPr>
          <a:xfrm rot="13433114">
            <a:off x="3718413" y="8323141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/>
          <p:cNvSpPr/>
          <p:nvPr/>
        </p:nvSpPr>
        <p:spPr>
          <a:xfrm rot="13433114">
            <a:off x="5495090" y="7583878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4"/>
          <p:cNvSpPr/>
          <p:nvPr/>
        </p:nvSpPr>
        <p:spPr>
          <a:xfrm rot="13433114">
            <a:off x="5877303" y="8039215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9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amond 8"/>
          <p:cNvSpPr/>
          <p:nvPr/>
        </p:nvSpPr>
        <p:spPr>
          <a:xfrm rot="5400000">
            <a:off x="-1959153" y="-1252036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11"/>
          <p:cNvSpPr/>
          <p:nvPr/>
        </p:nvSpPr>
        <p:spPr>
          <a:xfrm rot="5683376">
            <a:off x="5678207" y="214298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14"/>
          <p:cNvSpPr/>
          <p:nvPr/>
        </p:nvSpPr>
        <p:spPr>
          <a:xfrm rot="5683376">
            <a:off x="5967098" y="1786569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5524702" y="860516"/>
            <a:ext cx="951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07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471488" y="4371300"/>
            <a:ext cx="5915025" cy="3336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/>
              <a:t>Pelo aumento da eficiência e capacidade do setor público, espera-se a privatização ou extinção de estatais que oneram sobremaneira os cofres públicos e não cumprem papel social. Ampliação do programa de concessões e privatizações e adoção de amplo programa de venda de ativos, incluindo todos os bens de propriedade dos governos que não tenham uso indispensável para as atividades dos respectivos poderes. </a:t>
            </a:r>
          </a:p>
        </p:txBody>
      </p:sp>
      <p:sp>
        <p:nvSpPr>
          <p:cNvPr id="10" name="Diamond 12"/>
          <p:cNvSpPr/>
          <p:nvPr/>
        </p:nvSpPr>
        <p:spPr>
          <a:xfrm rot="5400000">
            <a:off x="1372356" y="137447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4"/>
          <p:cNvSpPr/>
          <p:nvPr/>
        </p:nvSpPr>
        <p:spPr>
          <a:xfrm rot="10965649">
            <a:off x="1885857" y="-436119"/>
            <a:ext cx="2398061" cy="2398061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561217" y="2534519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Redução </a:t>
            </a:r>
            <a:r>
              <a:rPr lang="pt-BR" dirty="0" smtClean="0"/>
              <a:t>do </a:t>
            </a:r>
            <a:r>
              <a:rPr lang="pt-BR" dirty="0"/>
              <a:t>Tamanho </a:t>
            </a:r>
            <a:endParaRPr lang="pt-BR" dirty="0" smtClean="0"/>
          </a:p>
          <a:p>
            <a:r>
              <a:rPr lang="pt-BR" b="1" dirty="0"/>
              <a:t>d</a:t>
            </a:r>
            <a:r>
              <a:rPr lang="pt-BR" b="1" dirty="0" smtClean="0"/>
              <a:t>o </a:t>
            </a:r>
            <a:r>
              <a:rPr lang="pt-BR" b="1" dirty="0"/>
              <a:t>Estado </a:t>
            </a:r>
          </a:p>
        </p:txBody>
      </p:sp>
      <p:sp>
        <p:nvSpPr>
          <p:cNvPr id="15" name="Diamond 11"/>
          <p:cNvSpPr/>
          <p:nvPr/>
        </p:nvSpPr>
        <p:spPr>
          <a:xfrm rot="16200000">
            <a:off x="5204276" y="8115822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iamond 12"/>
          <p:cNvSpPr/>
          <p:nvPr/>
        </p:nvSpPr>
        <p:spPr>
          <a:xfrm rot="10800000">
            <a:off x="5524702" y="8825661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4"/>
          <p:cNvSpPr/>
          <p:nvPr/>
        </p:nvSpPr>
        <p:spPr>
          <a:xfrm rot="10428803">
            <a:off x="4584032" y="8613830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1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02447" y="305664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Redução </a:t>
            </a:r>
            <a:r>
              <a:rPr lang="pt-BR" dirty="0" smtClean="0"/>
              <a:t>da </a:t>
            </a:r>
          </a:p>
          <a:p>
            <a:r>
              <a:rPr lang="pt-BR" b="1" dirty="0" smtClean="0"/>
              <a:t>Dívida </a:t>
            </a:r>
            <a:r>
              <a:rPr lang="pt-BR" b="1" dirty="0"/>
              <a:t>Pública 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802447" y="4741900"/>
            <a:ext cx="5347138" cy="454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/>
              <a:t>Disciplina fiscal e geração de superávit primário que permitam a manutenção do equilíbrio das contas públicas e assegurem o controle da dívida pública em relação ao PIB em níveis salutares e dentro dos padrões aceitáveis globalmente. Reforma Administrativa visando à modernização e ao aumento da eficiência dos serviços públicos. Busca do equilíbrio fiscal e atenção ao teto de gastos devem estar no horizonte das organizações públicas.</a:t>
            </a:r>
          </a:p>
          <a:p>
            <a:endParaRPr lang="pt-BR" dirty="0"/>
          </a:p>
        </p:txBody>
      </p:sp>
      <p:sp>
        <p:nvSpPr>
          <p:cNvPr id="6" name="Diamond 8"/>
          <p:cNvSpPr/>
          <p:nvPr/>
        </p:nvSpPr>
        <p:spPr>
          <a:xfrm rot="5400000">
            <a:off x="948275" y="-2285975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11"/>
          <p:cNvSpPr/>
          <p:nvPr/>
        </p:nvSpPr>
        <p:spPr>
          <a:xfrm rot="5400000">
            <a:off x="-799641" y="394875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12"/>
          <p:cNvSpPr/>
          <p:nvPr/>
        </p:nvSpPr>
        <p:spPr>
          <a:xfrm rot="5400000">
            <a:off x="279176" y="-400350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14"/>
          <p:cNvSpPr/>
          <p:nvPr/>
        </p:nvSpPr>
        <p:spPr>
          <a:xfrm rot="5400000">
            <a:off x="133910" y="32638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11"/>
          <p:cNvSpPr/>
          <p:nvPr/>
        </p:nvSpPr>
        <p:spPr>
          <a:xfrm rot="13433114">
            <a:off x="4746604" y="787821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2"/>
          <p:cNvSpPr/>
          <p:nvPr/>
        </p:nvSpPr>
        <p:spPr>
          <a:xfrm rot="13433114">
            <a:off x="6149049" y="7231967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4"/>
          <p:cNvSpPr/>
          <p:nvPr/>
        </p:nvSpPr>
        <p:spPr>
          <a:xfrm rot="13433114">
            <a:off x="5669067" y="773981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14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08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7424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/>
          <p:nvPr/>
        </p:nvSpPr>
        <p:spPr>
          <a:xfrm>
            <a:off x="5360921" y="-159675"/>
            <a:ext cx="1052623" cy="2031118"/>
          </a:xfrm>
          <a:prstGeom prst="rect">
            <a:avLst/>
          </a:prstGeom>
          <a:solidFill>
            <a:srgbClr val="FCD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D300"/>
              </a:solidFill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5524702" y="860516"/>
            <a:ext cx="888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ebas Neue Regular"/>
                <a:cs typeface="Bebas Neue Regular"/>
              </a:rPr>
              <a:t>09</a:t>
            </a:r>
            <a:endParaRPr lang="en-US" sz="4800" dirty="0" smtClean="0">
              <a:latin typeface="Bebas Neue Regular"/>
              <a:cs typeface="Bebas Neue Regular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865975" y="1651810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Reformas</a:t>
            </a:r>
            <a:endParaRPr lang="pt-BR" b="1" dirty="0"/>
          </a:p>
          <a:p>
            <a:r>
              <a:rPr lang="pt-BR" b="1" dirty="0" smtClean="0"/>
              <a:t>Estruturantes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865975" y="3346879"/>
            <a:ext cx="5184667" cy="5847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1800" b="1" dirty="0"/>
              <a:t>Reforma </a:t>
            </a:r>
            <a:r>
              <a:rPr lang="pt-BR" sz="1800" b="1" dirty="0" smtClean="0"/>
              <a:t>Tributária </a:t>
            </a:r>
            <a:r>
              <a:rPr lang="pt-BR" sz="1800" dirty="0" smtClean="0"/>
              <a:t>para </a:t>
            </a:r>
            <a:r>
              <a:rPr lang="pt-BR" sz="1800" dirty="0"/>
              <a:t>promover a simplificação do Sistema Tributário Brasileiro, reduzindo o custo e a sua complexidade, com o objetivo de atender às exigências tributárias em todas as esferas, bem como a redução da insegurança jurídica e os litígios entre os pagadores de impostos e os entes públicos. Alargamento da base tributária, com respectiva redução de alíquotas, preservando a arrecadação. Foco também na </a:t>
            </a:r>
            <a:r>
              <a:rPr lang="pt-BR" sz="1800" b="1" dirty="0"/>
              <a:t>Reforma Política</a:t>
            </a:r>
            <a:r>
              <a:rPr lang="pt-BR" sz="1800" dirty="0"/>
              <a:t>, com o fim do fundo eleitoral e eliminação de qualquer outra alocação de recursos dos pagadores de impostos para campanhas políticas ou partidos políticos. Redução do número de partidos. </a:t>
            </a:r>
            <a:r>
              <a:rPr lang="pt-BR" sz="1800" b="1" dirty="0"/>
              <a:t>Reforma Administrativa,</a:t>
            </a:r>
            <a:r>
              <a:rPr lang="pt-BR" sz="1800" dirty="0"/>
              <a:t> visando à modernização e ao aumento da eficiência dos serviços públicos. Ampliação da digitalização, sistematização e automatização da prestação dos serviços públicos, melhorando o atendimento à população brasileira. Eliminação de todas as remunerações, subsídios e quaisquer benefícios que excedam o teto salarial.  </a:t>
            </a:r>
          </a:p>
          <a:p>
            <a:pPr marL="0" indent="0" algn="just">
              <a:buNone/>
            </a:pPr>
            <a:endParaRPr lang="pt-BR" sz="2000" dirty="0"/>
          </a:p>
        </p:txBody>
      </p:sp>
      <p:sp>
        <p:nvSpPr>
          <p:cNvPr id="8" name="Diamond 8"/>
          <p:cNvSpPr/>
          <p:nvPr/>
        </p:nvSpPr>
        <p:spPr>
          <a:xfrm rot="5400000">
            <a:off x="5887232" y="7359022"/>
            <a:ext cx="3918308" cy="3918308"/>
          </a:xfrm>
          <a:prstGeom prst="diamond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11"/>
          <p:cNvSpPr/>
          <p:nvPr/>
        </p:nvSpPr>
        <p:spPr>
          <a:xfrm rot="5400000">
            <a:off x="-1620623" y="0"/>
            <a:ext cx="2593276" cy="2593276"/>
          </a:xfrm>
          <a:prstGeom prst="diamond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12"/>
          <p:cNvSpPr/>
          <p:nvPr/>
        </p:nvSpPr>
        <p:spPr>
          <a:xfrm rot="5400000">
            <a:off x="279176" y="-400350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4"/>
          <p:cNvSpPr/>
          <p:nvPr/>
        </p:nvSpPr>
        <p:spPr>
          <a:xfrm rot="5400000">
            <a:off x="133910" y="326382"/>
            <a:ext cx="1703612" cy="1703612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2"/>
          <p:cNvSpPr/>
          <p:nvPr/>
        </p:nvSpPr>
        <p:spPr>
          <a:xfrm rot="16200000">
            <a:off x="5239945" y="8685514"/>
            <a:ext cx="1173599" cy="1173599"/>
          </a:xfrm>
          <a:prstGeom prst="diamon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4"/>
          <p:cNvSpPr/>
          <p:nvPr/>
        </p:nvSpPr>
        <p:spPr>
          <a:xfrm rot="16200000">
            <a:off x="4214747" y="8620537"/>
            <a:ext cx="1438605" cy="1395275"/>
          </a:xfrm>
          <a:prstGeom prst="diamond">
            <a:avLst/>
          </a:prstGeom>
          <a:noFill/>
          <a:ln>
            <a:solidFill>
              <a:srgbClr val="FF9F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5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877</Words>
  <Application>Microsoft Office PowerPoint</Application>
  <PresentationFormat>Papel A4 (210 x 297 mm)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Proposições Aos Candidatos </vt:lpstr>
      <vt:lpstr>Apresentação do PowerPoint</vt:lpstr>
      <vt:lpstr>Prezado Senhor</vt:lpstr>
      <vt:lpstr>Ética e Transparência na Administração Pública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PROPOSIÇÕES AOS CANDIDATOS AO GOVERNO DO ESTADO</dc:title>
  <dc:creator>Amanda Faccio</dc:creator>
  <cp:lastModifiedBy>Barbara Lucatelli</cp:lastModifiedBy>
  <cp:revision>10</cp:revision>
  <cp:lastPrinted>2022-08-16T20:00:53Z</cp:lastPrinted>
  <dcterms:created xsi:type="dcterms:W3CDTF">2022-08-16T18:17:54Z</dcterms:created>
  <dcterms:modified xsi:type="dcterms:W3CDTF">2022-08-29T13:23:22Z</dcterms:modified>
</cp:coreProperties>
</file>