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6" r:id="rId25"/>
    <p:sldId id="287" r:id="rId26"/>
    <p:sldId id="283" r:id="rId27"/>
    <p:sldId id="284" r:id="rId28"/>
    <p:sldId id="285" r:id="rId29"/>
    <p:sldId id="260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59" r:id="rId42"/>
    <p:sldId id="26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icius Boeira" userId="7dd21d01789040db" providerId="LiveId" clId="{7B242EAF-D3A6-45A6-8EC1-38C32773F4E7}"/>
    <pc:docChg chg="custSel modSld">
      <pc:chgData name="Vinicius Boeira" userId="7dd21d01789040db" providerId="LiveId" clId="{7B242EAF-D3A6-45A6-8EC1-38C32773F4E7}" dt="2019-04-13T22:59:32.631" v="1243" actId="20577"/>
      <pc:docMkLst>
        <pc:docMk/>
      </pc:docMkLst>
      <pc:sldChg chg="modSp">
        <pc:chgData name="Vinicius Boeira" userId="7dd21d01789040db" providerId="LiveId" clId="{7B242EAF-D3A6-45A6-8EC1-38C32773F4E7}" dt="2019-04-13T22:28:27.021" v="709" actId="20577"/>
        <pc:sldMkLst>
          <pc:docMk/>
          <pc:sldMk cId="677616968" sldId="260"/>
        </pc:sldMkLst>
        <pc:spChg chg="mod">
          <ac:chgData name="Vinicius Boeira" userId="7dd21d01789040db" providerId="LiveId" clId="{7B242EAF-D3A6-45A6-8EC1-38C32773F4E7}" dt="2019-04-13T19:56:39.970" v="94" actId="20577"/>
          <ac:spMkLst>
            <pc:docMk/>
            <pc:sldMk cId="677616968" sldId="260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2:28:27.021" v="709" actId="20577"/>
          <ac:spMkLst>
            <pc:docMk/>
            <pc:sldMk cId="677616968" sldId="260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1:54:55.731" v="503" actId="20577"/>
        <pc:sldMkLst>
          <pc:docMk/>
          <pc:sldMk cId="1048091366" sldId="264"/>
        </pc:sldMkLst>
        <pc:spChg chg="mod">
          <ac:chgData name="Vinicius Boeira" userId="7dd21d01789040db" providerId="LiveId" clId="{7B242EAF-D3A6-45A6-8EC1-38C32773F4E7}" dt="2019-04-13T21:54:55.731" v="503" actId="20577"/>
          <ac:spMkLst>
            <pc:docMk/>
            <pc:sldMk cId="1048091366" sldId="264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1:54:44.576" v="482" actId="20577"/>
          <ac:spMkLst>
            <pc:docMk/>
            <pc:sldMk cId="1048091366" sldId="264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1:56:01.840" v="511" actId="6549"/>
        <pc:sldMkLst>
          <pc:docMk/>
          <pc:sldMk cId="254183512" sldId="265"/>
        </pc:sldMkLst>
        <pc:spChg chg="mod">
          <ac:chgData name="Vinicius Boeira" userId="7dd21d01789040db" providerId="LiveId" clId="{7B242EAF-D3A6-45A6-8EC1-38C32773F4E7}" dt="2019-04-13T21:56:01.840" v="511" actId="6549"/>
          <ac:spMkLst>
            <pc:docMk/>
            <pc:sldMk cId="254183512" sldId="265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01:33.589" v="569" actId="20577"/>
        <pc:sldMkLst>
          <pc:docMk/>
          <pc:sldMk cId="3454103728" sldId="268"/>
        </pc:sldMkLst>
        <pc:spChg chg="mod">
          <ac:chgData name="Vinicius Boeira" userId="7dd21d01789040db" providerId="LiveId" clId="{7B242EAF-D3A6-45A6-8EC1-38C32773F4E7}" dt="2019-04-13T22:01:33.589" v="569" actId="20577"/>
          <ac:spMkLst>
            <pc:docMk/>
            <pc:sldMk cId="3454103728" sldId="268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1:59:58.813" v="552" actId="20577"/>
          <ac:spMkLst>
            <pc:docMk/>
            <pc:sldMk cId="3454103728" sldId="268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1:40:21.708" v="342" actId="20577"/>
        <pc:sldMkLst>
          <pc:docMk/>
          <pc:sldMk cId="2061229090" sldId="269"/>
        </pc:sldMkLst>
        <pc:spChg chg="mod">
          <ac:chgData name="Vinicius Boeira" userId="7dd21d01789040db" providerId="LiveId" clId="{7B242EAF-D3A6-45A6-8EC1-38C32773F4E7}" dt="2019-04-13T21:40:21.708" v="342" actId="20577"/>
          <ac:spMkLst>
            <pc:docMk/>
            <pc:sldMk cId="2061229090" sldId="269"/>
            <ac:spMk id="2" creationId="{1E81DBCB-0D00-4390-A890-B68224E50D29}"/>
          </ac:spMkLst>
        </pc:spChg>
      </pc:sldChg>
      <pc:sldChg chg="modSp">
        <pc:chgData name="Vinicius Boeira" userId="7dd21d01789040db" providerId="LiveId" clId="{7B242EAF-D3A6-45A6-8EC1-38C32773F4E7}" dt="2019-04-13T22:05:25.050" v="580" actId="20577"/>
        <pc:sldMkLst>
          <pc:docMk/>
          <pc:sldMk cId="755490851" sldId="271"/>
        </pc:sldMkLst>
        <pc:spChg chg="mod">
          <ac:chgData name="Vinicius Boeira" userId="7dd21d01789040db" providerId="LiveId" clId="{7B242EAF-D3A6-45A6-8EC1-38C32773F4E7}" dt="2019-04-13T22:05:25.050" v="580" actId="20577"/>
          <ac:spMkLst>
            <pc:docMk/>
            <pc:sldMk cId="755490851" sldId="271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1:40:43.740" v="364" actId="20577"/>
        <pc:sldMkLst>
          <pc:docMk/>
          <pc:sldMk cId="2590718848" sldId="274"/>
        </pc:sldMkLst>
        <pc:spChg chg="mod">
          <ac:chgData name="Vinicius Boeira" userId="7dd21d01789040db" providerId="LiveId" clId="{7B242EAF-D3A6-45A6-8EC1-38C32773F4E7}" dt="2019-04-13T21:40:43.740" v="364" actId="20577"/>
          <ac:spMkLst>
            <pc:docMk/>
            <pc:sldMk cId="2590718848" sldId="274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2T20:29:29.030" v="0" actId="6549"/>
          <ac:spMkLst>
            <pc:docMk/>
            <pc:sldMk cId="2590718848" sldId="274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11:28.226" v="585" actId="20577"/>
        <pc:sldMkLst>
          <pc:docMk/>
          <pc:sldMk cId="311623001" sldId="275"/>
        </pc:sldMkLst>
        <pc:spChg chg="mod">
          <ac:chgData name="Vinicius Boeira" userId="7dd21d01789040db" providerId="LiveId" clId="{7B242EAF-D3A6-45A6-8EC1-38C32773F4E7}" dt="2019-04-13T22:11:28.226" v="585" actId="20577"/>
          <ac:spMkLst>
            <pc:docMk/>
            <pc:sldMk cId="311623001" sldId="275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11:24.970" v="584" actId="20577"/>
        <pc:sldMkLst>
          <pc:docMk/>
          <pc:sldMk cId="1582041572" sldId="276"/>
        </pc:sldMkLst>
        <pc:spChg chg="mod">
          <ac:chgData name="Vinicius Boeira" userId="7dd21d01789040db" providerId="LiveId" clId="{7B242EAF-D3A6-45A6-8EC1-38C32773F4E7}" dt="2019-04-13T22:11:24.970" v="584" actId="20577"/>
          <ac:spMkLst>
            <pc:docMk/>
            <pc:sldMk cId="1582041572" sldId="276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11:18.331" v="583" actId="20577"/>
        <pc:sldMkLst>
          <pc:docMk/>
          <pc:sldMk cId="4137399451" sldId="277"/>
        </pc:sldMkLst>
        <pc:spChg chg="mod">
          <ac:chgData name="Vinicius Boeira" userId="7dd21d01789040db" providerId="LiveId" clId="{7B242EAF-D3A6-45A6-8EC1-38C32773F4E7}" dt="2019-04-13T22:11:18.331" v="583" actId="20577"/>
          <ac:spMkLst>
            <pc:docMk/>
            <pc:sldMk cId="4137399451" sldId="277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11:14.250" v="582" actId="20577"/>
        <pc:sldMkLst>
          <pc:docMk/>
          <pc:sldMk cId="3805891403" sldId="278"/>
        </pc:sldMkLst>
        <pc:spChg chg="mod">
          <ac:chgData name="Vinicius Boeira" userId="7dd21d01789040db" providerId="LiveId" clId="{7B242EAF-D3A6-45A6-8EC1-38C32773F4E7}" dt="2019-04-13T22:11:14.250" v="582" actId="20577"/>
          <ac:spMkLst>
            <pc:docMk/>
            <pc:sldMk cId="3805891403" sldId="278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1:41:07.940" v="386" actId="20577"/>
        <pc:sldMkLst>
          <pc:docMk/>
          <pc:sldMk cId="690079841" sldId="279"/>
        </pc:sldMkLst>
        <pc:spChg chg="mod">
          <ac:chgData name="Vinicius Boeira" userId="7dd21d01789040db" providerId="LiveId" clId="{7B242EAF-D3A6-45A6-8EC1-38C32773F4E7}" dt="2019-04-13T21:41:07.940" v="386" actId="20577"/>
          <ac:spMkLst>
            <pc:docMk/>
            <pc:sldMk cId="690079841" sldId="279"/>
            <ac:spMk id="2" creationId="{1E81DBCB-0D00-4390-A890-B68224E50D29}"/>
          </ac:spMkLst>
        </pc:spChg>
      </pc:sldChg>
      <pc:sldChg chg="modSp">
        <pc:chgData name="Vinicius Boeira" userId="7dd21d01789040db" providerId="LiveId" clId="{7B242EAF-D3A6-45A6-8EC1-38C32773F4E7}" dt="2019-04-13T19:55:08.146" v="59" actId="114"/>
        <pc:sldMkLst>
          <pc:docMk/>
          <pc:sldMk cId="3259788099" sldId="280"/>
        </pc:sldMkLst>
        <pc:spChg chg="mod">
          <ac:chgData name="Vinicius Boeira" userId="7dd21d01789040db" providerId="LiveId" clId="{7B242EAF-D3A6-45A6-8EC1-38C32773F4E7}" dt="2019-04-13T19:55:08.146" v="59" actId="114"/>
          <ac:spMkLst>
            <pc:docMk/>
            <pc:sldMk cId="3259788099" sldId="280"/>
            <ac:spMk id="2" creationId="{1E81DBCB-0D00-4390-A890-B68224E50D29}"/>
          </ac:spMkLst>
        </pc:spChg>
      </pc:sldChg>
      <pc:sldChg chg="modSp">
        <pc:chgData name="Vinicius Boeira" userId="7dd21d01789040db" providerId="LiveId" clId="{7B242EAF-D3A6-45A6-8EC1-38C32773F4E7}" dt="2019-04-13T22:16:54.552" v="643" actId="20577"/>
        <pc:sldMkLst>
          <pc:docMk/>
          <pc:sldMk cId="220225568" sldId="281"/>
        </pc:sldMkLst>
        <pc:spChg chg="mod">
          <ac:chgData name="Vinicius Boeira" userId="7dd21d01789040db" providerId="LiveId" clId="{7B242EAF-D3A6-45A6-8EC1-38C32773F4E7}" dt="2019-04-13T22:16:54.552" v="643" actId="20577"/>
          <ac:spMkLst>
            <pc:docMk/>
            <pc:sldMk cId="220225568" sldId="281"/>
            <ac:spMk id="3" creationId="{9672CD1B-1C14-4A15-9BCC-CDD5BF522C00}"/>
          </ac:spMkLst>
        </pc:spChg>
        <pc:picChg chg="mod">
          <ac:chgData name="Vinicius Boeira" userId="7dd21d01789040db" providerId="LiveId" clId="{7B242EAF-D3A6-45A6-8EC1-38C32773F4E7}" dt="2019-04-13T22:15:31.181" v="593" actId="1076"/>
          <ac:picMkLst>
            <pc:docMk/>
            <pc:sldMk cId="220225568" sldId="281"/>
            <ac:picMk id="4" creationId="{84F2B2F7-35CD-4214-B973-6D553EB32C39}"/>
          </ac:picMkLst>
        </pc:picChg>
      </pc:sldChg>
      <pc:sldChg chg="modSp">
        <pc:chgData name="Vinicius Boeira" userId="7dd21d01789040db" providerId="LiveId" clId="{7B242EAF-D3A6-45A6-8EC1-38C32773F4E7}" dt="2019-04-13T20:01:04.528" v="183" actId="14100"/>
        <pc:sldMkLst>
          <pc:docMk/>
          <pc:sldMk cId="2239702580" sldId="282"/>
        </pc:sldMkLst>
        <pc:spChg chg="mod">
          <ac:chgData name="Vinicius Boeira" userId="7dd21d01789040db" providerId="LiveId" clId="{7B242EAF-D3A6-45A6-8EC1-38C32773F4E7}" dt="2019-04-13T20:01:04.528" v="183" actId="14100"/>
          <ac:spMkLst>
            <pc:docMk/>
            <pc:sldMk cId="2239702580" sldId="282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0:01:41.038" v="207" actId="20577"/>
        <pc:sldMkLst>
          <pc:docMk/>
          <pc:sldMk cId="734528921" sldId="283"/>
        </pc:sldMkLst>
        <pc:spChg chg="mod">
          <ac:chgData name="Vinicius Boeira" userId="7dd21d01789040db" providerId="LiveId" clId="{7B242EAF-D3A6-45A6-8EC1-38C32773F4E7}" dt="2019-04-13T20:01:41.038" v="207" actId="20577"/>
          <ac:spMkLst>
            <pc:docMk/>
            <pc:sldMk cId="734528921" sldId="283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25:54.248" v="701" actId="20577"/>
        <pc:sldMkLst>
          <pc:docMk/>
          <pc:sldMk cId="1575475252" sldId="284"/>
        </pc:sldMkLst>
        <pc:spChg chg="mod">
          <ac:chgData name="Vinicius Boeira" userId="7dd21d01789040db" providerId="LiveId" clId="{7B242EAF-D3A6-45A6-8EC1-38C32773F4E7}" dt="2019-04-13T22:25:54.248" v="701" actId="20577"/>
          <ac:spMkLst>
            <pc:docMk/>
            <pc:sldMk cId="1575475252" sldId="284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27:22.783" v="703" actId="14100"/>
        <pc:sldMkLst>
          <pc:docMk/>
          <pc:sldMk cId="123858504" sldId="285"/>
        </pc:sldMkLst>
        <pc:spChg chg="mod">
          <ac:chgData name="Vinicius Boeira" userId="7dd21d01789040db" providerId="LiveId" clId="{7B242EAF-D3A6-45A6-8EC1-38C32773F4E7}" dt="2019-04-13T22:27:22.783" v="703" actId="14100"/>
          <ac:spMkLst>
            <pc:docMk/>
            <pc:sldMk cId="123858504" sldId="285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2T20:32:28.818" v="21" actId="27636"/>
        <pc:sldMkLst>
          <pc:docMk/>
          <pc:sldMk cId="519252228" sldId="286"/>
        </pc:sldMkLst>
        <pc:spChg chg="mod">
          <ac:chgData name="Vinicius Boeira" userId="7dd21d01789040db" providerId="LiveId" clId="{7B242EAF-D3A6-45A6-8EC1-38C32773F4E7}" dt="2019-04-12T20:32:28.818" v="21" actId="27636"/>
          <ac:spMkLst>
            <pc:docMk/>
            <pc:sldMk cId="519252228" sldId="286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22:06.285" v="666" actId="20577"/>
        <pc:sldMkLst>
          <pc:docMk/>
          <pc:sldMk cId="2448753524" sldId="287"/>
        </pc:sldMkLst>
        <pc:spChg chg="mod">
          <ac:chgData name="Vinicius Boeira" userId="7dd21d01789040db" providerId="LiveId" clId="{7B242EAF-D3A6-45A6-8EC1-38C32773F4E7}" dt="2019-04-13T21:41:26.291" v="406" actId="20577"/>
          <ac:spMkLst>
            <pc:docMk/>
            <pc:sldMk cId="2448753524" sldId="287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2:22:06.285" v="666" actId="20577"/>
          <ac:spMkLst>
            <pc:docMk/>
            <pc:sldMk cId="2448753524" sldId="287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30:45.190" v="743" actId="20577"/>
        <pc:sldMkLst>
          <pc:docMk/>
          <pc:sldMk cId="2945160057" sldId="288"/>
        </pc:sldMkLst>
        <pc:spChg chg="mod">
          <ac:chgData name="Vinicius Boeira" userId="7dd21d01789040db" providerId="LiveId" clId="{7B242EAF-D3A6-45A6-8EC1-38C32773F4E7}" dt="2019-04-13T21:41:42.876" v="428" actId="20577"/>
          <ac:spMkLst>
            <pc:docMk/>
            <pc:sldMk cId="2945160057" sldId="288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2:30:45.190" v="743" actId="20577"/>
          <ac:spMkLst>
            <pc:docMk/>
            <pc:sldMk cId="2945160057" sldId="288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36:00.756" v="878" actId="27636"/>
        <pc:sldMkLst>
          <pc:docMk/>
          <pc:sldMk cId="2743635175" sldId="289"/>
        </pc:sldMkLst>
        <pc:spChg chg="mod">
          <ac:chgData name="Vinicius Boeira" userId="7dd21d01789040db" providerId="LiveId" clId="{7B242EAF-D3A6-45A6-8EC1-38C32773F4E7}" dt="2019-04-13T22:36:00.756" v="878" actId="27636"/>
          <ac:spMkLst>
            <pc:docMk/>
            <pc:sldMk cId="2743635175" sldId="289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39:00.779" v="997" actId="20577"/>
        <pc:sldMkLst>
          <pc:docMk/>
          <pc:sldMk cId="2357847722" sldId="290"/>
        </pc:sldMkLst>
        <pc:spChg chg="mod">
          <ac:chgData name="Vinicius Boeira" userId="7dd21d01789040db" providerId="LiveId" clId="{7B242EAF-D3A6-45A6-8EC1-38C32773F4E7}" dt="2019-04-13T22:39:00.779" v="997" actId="20577"/>
          <ac:spMkLst>
            <pc:docMk/>
            <pc:sldMk cId="2357847722" sldId="290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41:31.974" v="1080" actId="20577"/>
        <pc:sldMkLst>
          <pc:docMk/>
          <pc:sldMk cId="2945996789" sldId="292"/>
        </pc:sldMkLst>
        <pc:spChg chg="mod">
          <ac:chgData name="Vinicius Boeira" userId="7dd21d01789040db" providerId="LiveId" clId="{7B242EAF-D3A6-45A6-8EC1-38C32773F4E7}" dt="2019-04-13T22:41:31.974" v="1080" actId="20577"/>
          <ac:spMkLst>
            <pc:docMk/>
            <pc:sldMk cId="2945996789" sldId="292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44:44.015" v="1125" actId="1076"/>
        <pc:sldMkLst>
          <pc:docMk/>
          <pc:sldMk cId="402183898" sldId="293"/>
        </pc:sldMkLst>
        <pc:spChg chg="mod">
          <ac:chgData name="Vinicius Boeira" userId="7dd21d01789040db" providerId="LiveId" clId="{7B242EAF-D3A6-45A6-8EC1-38C32773F4E7}" dt="2019-04-13T21:41:58.778" v="450" actId="20577"/>
          <ac:spMkLst>
            <pc:docMk/>
            <pc:sldMk cId="402183898" sldId="293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2:44:30.361" v="1123" actId="20577"/>
          <ac:spMkLst>
            <pc:docMk/>
            <pc:sldMk cId="402183898" sldId="293"/>
            <ac:spMk id="3" creationId="{9672CD1B-1C14-4A15-9BCC-CDD5BF522C00}"/>
          </ac:spMkLst>
        </pc:spChg>
        <pc:picChg chg="mod">
          <ac:chgData name="Vinicius Boeira" userId="7dd21d01789040db" providerId="LiveId" clId="{7B242EAF-D3A6-45A6-8EC1-38C32773F4E7}" dt="2019-04-13T22:44:44.015" v="1125" actId="1076"/>
          <ac:picMkLst>
            <pc:docMk/>
            <pc:sldMk cId="402183898" sldId="293"/>
            <ac:picMk id="6" creationId="{5128F0E1-BC5E-4FFA-9830-BAC113AB8F55}"/>
          </ac:picMkLst>
        </pc:picChg>
      </pc:sldChg>
      <pc:sldChg chg="addSp modSp">
        <pc:chgData name="Vinicius Boeira" userId="7dd21d01789040db" providerId="LiveId" clId="{7B242EAF-D3A6-45A6-8EC1-38C32773F4E7}" dt="2019-04-13T22:53:57.475" v="1241" actId="1076"/>
        <pc:sldMkLst>
          <pc:docMk/>
          <pc:sldMk cId="1895962590" sldId="294"/>
        </pc:sldMkLst>
        <pc:spChg chg="add mod">
          <ac:chgData name="Vinicius Boeira" userId="7dd21d01789040db" providerId="LiveId" clId="{7B242EAF-D3A6-45A6-8EC1-38C32773F4E7}" dt="2019-04-13T22:53:57.475" v="1241" actId="1076"/>
          <ac:spMkLst>
            <pc:docMk/>
            <pc:sldMk cId="1895962590" sldId="294"/>
            <ac:spMk id="4" creationId="{72F6777A-CDD1-4BEA-9927-C393B39272F9}"/>
          </ac:spMkLst>
        </pc:spChg>
      </pc:sldChg>
      <pc:sldChg chg="modSp">
        <pc:chgData name="Vinicius Boeira" userId="7dd21d01789040db" providerId="LiveId" clId="{7B242EAF-D3A6-45A6-8EC1-38C32773F4E7}" dt="2019-04-13T22:59:32.631" v="1243" actId="20577"/>
        <pc:sldMkLst>
          <pc:docMk/>
          <pc:sldMk cId="2799958819" sldId="297"/>
        </pc:sldMkLst>
        <pc:spChg chg="mod">
          <ac:chgData name="Vinicius Boeira" userId="7dd21d01789040db" providerId="LiveId" clId="{7B242EAF-D3A6-45A6-8EC1-38C32773F4E7}" dt="2019-04-13T22:59:32.631" v="1243" actId="20577"/>
          <ac:spMkLst>
            <pc:docMk/>
            <pc:sldMk cId="2799958819" sldId="297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0:34:50.557" v="298" actId="20577"/>
          <ac:spMkLst>
            <pc:docMk/>
            <pc:sldMk cId="2799958819" sldId="297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1:42:41.467" v="480" actId="20577"/>
        <pc:sldMkLst>
          <pc:docMk/>
          <pc:sldMk cId="3305335100" sldId="298"/>
        </pc:sldMkLst>
        <pc:spChg chg="mod">
          <ac:chgData name="Vinicius Boeira" userId="7dd21d01789040db" providerId="LiveId" clId="{7B242EAF-D3A6-45A6-8EC1-38C32773F4E7}" dt="2019-04-13T21:42:41.467" v="480" actId="20577"/>
          <ac:spMkLst>
            <pc:docMk/>
            <pc:sldMk cId="3305335100" sldId="298"/>
            <ac:spMk id="2" creationId="{1E81DBCB-0D00-4390-A890-B68224E50D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1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3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6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26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3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9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16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1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8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7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8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1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2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2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6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3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vinicius.boeira@viniciusboeira.com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B8DEEC0-28EC-477D-91CB-2A7C2AC21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0"/>
            <a:ext cx="1220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4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 que é?</a:t>
            </a:r>
            <a:br>
              <a:rPr lang="pt-BR" dirty="0"/>
            </a:br>
            <a:br>
              <a:rPr lang="pt-BR" dirty="0"/>
            </a:br>
            <a:r>
              <a:rPr lang="pt-BR" dirty="0"/>
              <a:t>																	10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319097">
            <a:off x="2896859" y="2076175"/>
            <a:ext cx="8015045" cy="3722232"/>
          </a:xfrm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pt-BR" sz="2800" dirty="0"/>
              <a:t>Alicerce patrimonial</a:t>
            </a:r>
          </a:p>
          <a:p>
            <a:r>
              <a:rPr lang="pt-BR" sz="2800" dirty="0"/>
              <a:t>Bloqueio judicial</a:t>
            </a:r>
          </a:p>
          <a:p>
            <a:r>
              <a:rPr lang="pt-BR" sz="2800" dirty="0"/>
              <a:t>Planejamento equivocado</a:t>
            </a:r>
          </a:p>
          <a:p>
            <a:r>
              <a:rPr lang="pt-BR" sz="2800" dirty="0"/>
              <a:t>Contratos mal elaborados</a:t>
            </a:r>
          </a:p>
          <a:p>
            <a:r>
              <a:rPr lang="pt-BR" sz="2800" dirty="0"/>
              <a:t>Problemas societários</a:t>
            </a:r>
          </a:p>
        </p:txBody>
      </p:sp>
    </p:spTree>
    <p:extLst>
      <p:ext uri="{BB962C8B-B14F-4D97-AF65-F5344CB8AC3E}">
        <p14:creationId xmlns:p14="http://schemas.microsoft.com/office/powerpoint/2010/main" val="206122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450728B-AF9B-41FE-AC6B-28BDFE56D7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91355" y="2850174"/>
            <a:ext cx="5363483" cy="2824208"/>
          </a:xfrm>
          <a:prstGeom prst="ellipse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Mecanismos Jurídicos e administrativos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Prevenção</a:t>
            </a:r>
          </a:p>
          <a:p>
            <a:r>
              <a:rPr lang="pt-BR" sz="2400" dirty="0"/>
              <a:t>Proteção de bens</a:t>
            </a:r>
          </a:p>
          <a:p>
            <a:r>
              <a:rPr lang="pt-BR" sz="2400" dirty="0"/>
              <a:t>Redução de honorários, custas e tributos</a:t>
            </a:r>
          </a:p>
          <a:p>
            <a:r>
              <a:rPr lang="pt-BR" sz="2400" dirty="0"/>
              <a:t>Planejamento sucessório</a:t>
            </a:r>
          </a:p>
          <a:p>
            <a:r>
              <a:rPr lang="pt-BR" sz="2400" dirty="0"/>
              <a:t>Governança corporativa</a:t>
            </a:r>
          </a:p>
        </p:txBody>
      </p:sp>
    </p:spTree>
    <p:extLst>
      <p:ext uri="{BB962C8B-B14F-4D97-AF65-F5344CB8AC3E}">
        <p14:creationId xmlns:p14="http://schemas.microsoft.com/office/powerpoint/2010/main" val="103238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75413E8-CF06-445D-BA26-E57AD149F9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10748" y="4590145"/>
            <a:ext cx="5837016" cy="226785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Proteção patrimonial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Não é colocar os bens e empresas em nome de laranjas, cometer  fraudes fiscais, comerciais ou trabalhistas.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49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D293105-6FE3-43F1-8C86-2B09FE757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24" y="3243468"/>
            <a:ext cx="4877161" cy="3448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Motivos para fazer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Limitação da responsabilidade</a:t>
            </a:r>
          </a:p>
          <a:p>
            <a:r>
              <a:rPr lang="pt-BR" sz="2800" dirty="0"/>
              <a:t>Uso de LTDA, S/A aberta, S/A fechada, EIRELI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60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A412BF5-442B-415C-B3D0-7005704D1B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50230" y="2971774"/>
            <a:ext cx="5138395" cy="346841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Mecanismos jurídicos e administrativos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65" y="1930400"/>
            <a:ext cx="8596668" cy="3880773"/>
          </a:xfrm>
        </p:spPr>
        <p:txBody>
          <a:bodyPr/>
          <a:lstStyle/>
          <a:p>
            <a:r>
              <a:rPr lang="pt-BR" sz="2400" dirty="0"/>
              <a:t>Garantir a continuidade do negócio</a:t>
            </a:r>
          </a:p>
          <a:p>
            <a:r>
              <a:rPr lang="pt-BR" sz="2400" dirty="0"/>
              <a:t>Não expor a totalidade dos bens</a:t>
            </a:r>
          </a:p>
          <a:p>
            <a:r>
              <a:rPr lang="pt-BR" sz="2400" dirty="0"/>
              <a:t>Economizar tributos</a:t>
            </a:r>
          </a:p>
          <a:p>
            <a:r>
              <a:rPr lang="pt-BR" sz="2400" dirty="0"/>
              <a:t>Segurança para a família</a:t>
            </a:r>
          </a:p>
          <a:p>
            <a:r>
              <a:rPr lang="pt-BR" sz="2400" dirty="0"/>
              <a:t>Mitigar riscos da atividade empresarial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55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Quais os principais riscos?</a:t>
            </a:r>
            <a:br>
              <a:rPr lang="pt-BR" dirty="0"/>
            </a:br>
            <a:r>
              <a:rPr lang="pt-BR" dirty="0"/>
              <a:t>																	15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87" y="2147337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/>
              <a:t>Trabalhistas</a:t>
            </a:r>
          </a:p>
          <a:p>
            <a:r>
              <a:rPr lang="pt-BR" sz="2400" dirty="0"/>
              <a:t>Benefícios funcionais</a:t>
            </a:r>
          </a:p>
          <a:p>
            <a:r>
              <a:rPr lang="pt-BR" sz="2400" dirty="0"/>
              <a:t>Intervalos </a:t>
            </a:r>
            <a:r>
              <a:rPr lang="pt-BR" sz="2400" dirty="0" err="1"/>
              <a:t>intra</a:t>
            </a:r>
            <a:r>
              <a:rPr lang="pt-BR" sz="2400" dirty="0"/>
              <a:t> e </a:t>
            </a:r>
            <a:r>
              <a:rPr lang="pt-BR" sz="2400" dirty="0" err="1"/>
              <a:t>interjornada</a:t>
            </a:r>
            <a:endParaRPr lang="pt-BR" sz="2400" dirty="0"/>
          </a:p>
          <a:p>
            <a:r>
              <a:rPr lang="pt-BR" sz="2400" dirty="0"/>
              <a:t>HE, adicionais, insalubridade e periculosidade</a:t>
            </a:r>
          </a:p>
          <a:p>
            <a:r>
              <a:rPr lang="pt-BR" sz="2400" dirty="0"/>
              <a:t>Desvios ou acúmulo de função</a:t>
            </a:r>
          </a:p>
          <a:p>
            <a:r>
              <a:rPr lang="pt-BR" sz="2400" dirty="0"/>
              <a:t>Danos morais</a:t>
            </a:r>
          </a:p>
        </p:txBody>
      </p:sp>
    </p:spTree>
    <p:extLst>
      <p:ext uri="{BB962C8B-B14F-4D97-AF65-F5344CB8AC3E}">
        <p14:creationId xmlns:p14="http://schemas.microsoft.com/office/powerpoint/2010/main" val="25907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787037F-89CB-411D-BE65-72C5C46D65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99812" y="2476149"/>
            <a:ext cx="6107779" cy="333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Quais os principais riscos?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807" y="19304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Fiscais e tributários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Manicômio tributário</a:t>
            </a:r>
          </a:p>
          <a:p>
            <a:r>
              <a:rPr lang="pt-BR" sz="2400" dirty="0"/>
              <a:t>1,88 nova norma tributária/hora</a:t>
            </a:r>
          </a:p>
          <a:p>
            <a:r>
              <a:rPr lang="pt-BR" sz="2400" dirty="0"/>
              <a:t>200 horas mês</a:t>
            </a:r>
          </a:p>
          <a:p>
            <a:r>
              <a:rPr lang="pt-BR" sz="2400" dirty="0"/>
              <a:t>Descumprimento involuntário</a:t>
            </a:r>
          </a:p>
        </p:txBody>
      </p:sp>
    </p:spTree>
    <p:extLst>
      <p:ext uri="{BB962C8B-B14F-4D97-AF65-F5344CB8AC3E}">
        <p14:creationId xmlns:p14="http://schemas.microsoft.com/office/powerpoint/2010/main" val="311623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Quais os principais riscos?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07303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Ambientais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Legislação complexa</a:t>
            </a:r>
          </a:p>
          <a:p>
            <a:r>
              <a:rPr lang="pt-BR" sz="2800" dirty="0"/>
              <a:t>Aperto da fiscalização</a:t>
            </a:r>
          </a:p>
          <a:p>
            <a:r>
              <a:rPr lang="pt-BR" sz="2800" dirty="0"/>
              <a:t>Burocracia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4E44A6B-E5E7-407C-8D97-FDA2B4103A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99">
                <a:alpha val="98039"/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57419" y="1798981"/>
            <a:ext cx="4877161" cy="3448305"/>
          </a:xfrm>
          <a:prstGeom prst="ellipse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204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Quais os principais riscos?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9771"/>
            <a:ext cx="8596668" cy="3880773"/>
          </a:xfrm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dirty="0"/>
              <a:t>Societários</a:t>
            </a:r>
          </a:p>
          <a:p>
            <a:pPr marL="0" indent="0" algn="ctr">
              <a:buNone/>
            </a:pPr>
            <a:endParaRPr lang="pt-BR" sz="4000" dirty="0"/>
          </a:p>
          <a:p>
            <a:pPr algn="ctr"/>
            <a:r>
              <a:rPr lang="pt-BR" sz="2400" dirty="0"/>
              <a:t>Início da empresa</a:t>
            </a:r>
          </a:p>
          <a:p>
            <a:pPr algn="ctr"/>
            <a:r>
              <a:rPr lang="pt-BR" sz="2400" dirty="0"/>
              <a:t>Quando a empresa cresce</a:t>
            </a:r>
          </a:p>
          <a:p>
            <a:pPr algn="ctr"/>
            <a:r>
              <a:rPr lang="pt-BR" sz="2400" dirty="0"/>
              <a:t>Quando o caixa é insuficiente</a:t>
            </a:r>
          </a:p>
          <a:p>
            <a:pPr algn="ctr"/>
            <a:r>
              <a:rPr lang="pt-BR" sz="2400" dirty="0"/>
              <a:t>Diferenças ideológicas</a:t>
            </a:r>
          </a:p>
          <a:p>
            <a:pPr algn="ctr"/>
            <a:r>
              <a:rPr lang="pt-BR" sz="2400" dirty="0"/>
              <a:t>Gestão</a:t>
            </a:r>
          </a:p>
          <a:p>
            <a:pPr algn="ctr"/>
            <a:r>
              <a:rPr lang="pt-BR" sz="2400" dirty="0"/>
              <a:t>Sucessores indesejados</a:t>
            </a:r>
          </a:p>
          <a:p>
            <a:pPr algn="ctr"/>
            <a:r>
              <a:rPr lang="pt-BR" sz="2400" dirty="0"/>
              <a:t>Outros empreendimentos</a:t>
            </a:r>
          </a:p>
        </p:txBody>
      </p:sp>
    </p:spTree>
    <p:extLst>
      <p:ext uri="{BB962C8B-B14F-4D97-AF65-F5344CB8AC3E}">
        <p14:creationId xmlns:p14="http://schemas.microsoft.com/office/powerpoint/2010/main" val="413739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Quais os principais riscos?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969" y="2067824"/>
            <a:ext cx="461028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Familiares</a:t>
            </a:r>
          </a:p>
          <a:p>
            <a:pPr marL="0" indent="0">
              <a:buNone/>
            </a:pPr>
            <a:endParaRPr lang="pt-B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Brigas</a:t>
            </a:r>
          </a:p>
          <a:p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Desavenças</a:t>
            </a:r>
          </a:p>
          <a:p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Insucesso no casamento</a:t>
            </a:r>
          </a:p>
          <a:p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Falecimento de sócio</a:t>
            </a:r>
          </a:p>
        </p:txBody>
      </p:sp>
    </p:spTree>
    <p:extLst>
      <p:ext uri="{BB962C8B-B14F-4D97-AF65-F5344CB8AC3E}">
        <p14:creationId xmlns:p14="http://schemas.microsoft.com/office/powerpoint/2010/main" val="380589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/>
              <a:t>PROTEÇÃO PATRIMONIAL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4800" dirty="0"/>
              <a:t>Planejamento: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pt-BR" sz="4800" dirty="0"/>
              <a:t>Empresarial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pt-BR" sz="4800" dirty="0"/>
              <a:t>Sucessório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pt-BR" sz="4800" dirty="0"/>
              <a:t>Familiar</a:t>
            </a:r>
          </a:p>
        </p:txBody>
      </p:sp>
    </p:spTree>
    <p:extLst>
      <p:ext uri="{BB962C8B-B14F-4D97-AF65-F5344CB8AC3E}">
        <p14:creationId xmlns:p14="http://schemas.microsoft.com/office/powerpoint/2010/main" val="388520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Afinal, como se faz?</a:t>
            </a:r>
            <a:br>
              <a:rPr lang="pt-BR" dirty="0"/>
            </a:br>
            <a:r>
              <a:rPr lang="pt-BR" dirty="0"/>
              <a:t>																	20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517518" cy="3880773"/>
          </a:xfrm>
        </p:spPr>
        <p:txBody>
          <a:bodyPr>
            <a:normAutofit/>
          </a:bodyPr>
          <a:lstStyle/>
          <a:p>
            <a:r>
              <a:rPr lang="pt-BR" sz="2400" dirty="0"/>
              <a:t>Diversos instrumentos</a:t>
            </a:r>
          </a:p>
          <a:p>
            <a:r>
              <a:rPr lang="pt-BR" sz="2400" dirty="0"/>
              <a:t>Pensar com calma</a:t>
            </a:r>
          </a:p>
          <a:p>
            <a:r>
              <a:rPr lang="pt-BR" sz="2400" dirty="0"/>
              <a:t>Efetividade</a:t>
            </a:r>
          </a:p>
          <a:p>
            <a:r>
              <a:rPr lang="pt-BR" sz="2400" dirty="0"/>
              <a:t>Adotar forma isolada ou em conjunto</a:t>
            </a:r>
          </a:p>
          <a:p>
            <a:r>
              <a:rPr lang="pt-BR" sz="2400" dirty="0"/>
              <a:t>Estruturas simples ou complexas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072CDE-41DE-4071-BBB2-49973A82E4E3}"/>
              </a:ext>
            </a:extLst>
          </p:cNvPr>
          <p:cNvSpPr/>
          <p:nvPr/>
        </p:nvSpPr>
        <p:spPr>
          <a:xfrm>
            <a:off x="6096000" y="-217546"/>
            <a:ext cx="2801486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0079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03" y="463827"/>
            <a:ext cx="8596668" cy="1320800"/>
          </a:xfrm>
        </p:spPr>
        <p:txBody>
          <a:bodyPr/>
          <a:lstStyle/>
          <a:p>
            <a:pPr algn="ctr"/>
            <a:r>
              <a:rPr lang="pt-BR" i="1" dirty="0" err="1"/>
              <a:t>Compliance</a:t>
            </a:r>
            <a:r>
              <a:rPr lang="pt-BR" dirty="0"/>
              <a:t> e Auditorias periódicas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394947">
            <a:off x="1521635" y="2260617"/>
            <a:ext cx="8596668" cy="3880773"/>
          </a:xfrm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Auditoria interna</a:t>
            </a:r>
          </a:p>
          <a:p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Auditoria externa</a:t>
            </a:r>
          </a:p>
          <a:p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Auditar é uma forma de proteger o patrimônio</a:t>
            </a:r>
          </a:p>
        </p:txBody>
      </p:sp>
    </p:spTree>
    <p:extLst>
      <p:ext uri="{BB962C8B-B14F-4D97-AF65-F5344CB8AC3E}">
        <p14:creationId xmlns:p14="http://schemas.microsoft.com/office/powerpoint/2010/main" val="32597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4F2B2F7-35CD-4214-B973-6D553EB32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803" y="2911061"/>
            <a:ext cx="5067370" cy="328662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5293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Estruturas empresarias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31" y="1590261"/>
            <a:ext cx="9150012" cy="34720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i="1" dirty="0"/>
              <a:t>Offshore</a:t>
            </a:r>
          </a:p>
          <a:p>
            <a:pPr marL="0" indent="0" algn="just">
              <a:buNone/>
            </a:pPr>
            <a:r>
              <a:rPr lang="pt-BR" sz="2800" dirty="0"/>
              <a:t>							Princípio da Separação das pessoas</a:t>
            </a:r>
          </a:p>
          <a:p>
            <a:pPr marL="0" indent="0" algn="just">
              <a:buNone/>
            </a:pPr>
            <a:r>
              <a:rPr lang="pt-BR" sz="2800" dirty="0"/>
              <a:t>Firma Individuas </a:t>
            </a:r>
          </a:p>
          <a:p>
            <a:pPr marL="0" indent="0" algn="just">
              <a:buNone/>
            </a:pPr>
            <a:endParaRPr lang="pt-BR" sz="1100" dirty="0"/>
          </a:p>
          <a:p>
            <a:pPr algn="just"/>
            <a:r>
              <a:rPr lang="pt-BR" sz="2800" dirty="0"/>
              <a:t>NÃO utilizar</a:t>
            </a:r>
          </a:p>
          <a:p>
            <a:pPr algn="just"/>
            <a:r>
              <a:rPr lang="pt-BR" sz="2800" dirty="0"/>
              <a:t>Responsabilidade ILIMITADA</a:t>
            </a:r>
          </a:p>
        </p:txBody>
      </p:sp>
    </p:spTree>
    <p:extLst>
      <p:ext uri="{BB962C8B-B14F-4D97-AF65-F5344CB8AC3E}">
        <p14:creationId xmlns:p14="http://schemas.microsoft.com/office/powerpoint/2010/main" val="220225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Sociedade por Quota de Responsabilidade Limitada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265" y="1930400"/>
            <a:ext cx="7340231" cy="4748695"/>
          </a:xfrm>
        </p:spPr>
        <p:txBody>
          <a:bodyPr numCol="2">
            <a:noAutofit/>
          </a:bodyPr>
          <a:lstStyle/>
          <a:p>
            <a:r>
              <a:rPr lang="pt-BR" sz="2400" dirty="0"/>
              <a:t>Limite da responsabilidade</a:t>
            </a:r>
          </a:p>
          <a:p>
            <a:r>
              <a:rPr lang="pt-BR" sz="2400" dirty="0"/>
              <a:t>Contrato Social</a:t>
            </a:r>
          </a:p>
          <a:p>
            <a:r>
              <a:rPr lang="pt-BR" sz="2400" dirty="0"/>
              <a:t>Cláusulas contratuais</a:t>
            </a:r>
          </a:p>
          <a:p>
            <a:r>
              <a:rPr lang="pt-BR" sz="2400" dirty="0"/>
              <a:t>Integralização do capital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Desconsideração da Personalidade no CC e CPC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DIVIDAS CÍVEIS</a:t>
            </a:r>
          </a:p>
          <a:p>
            <a:r>
              <a:rPr lang="pt-BR" sz="2400" dirty="0"/>
              <a:t>Solidariedade</a:t>
            </a:r>
          </a:p>
          <a:p>
            <a:r>
              <a:rPr lang="pt-BR" sz="2400" dirty="0"/>
              <a:t>Subsidiariedade</a:t>
            </a:r>
          </a:p>
          <a:p>
            <a:endParaRPr lang="pt-BR" sz="2400" dirty="0"/>
          </a:p>
          <a:p>
            <a:endParaRPr lang="pt-BR" sz="2400" dirty="0"/>
          </a:p>
          <a:p>
            <a:pPr marL="0" indent="0">
              <a:buNone/>
            </a:pPr>
            <a:r>
              <a:rPr lang="pt-BR" sz="2400" dirty="0"/>
              <a:t>DIVIDAS FISCAIS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DIVIDAS TRABALHISTAS</a:t>
            </a:r>
          </a:p>
        </p:txBody>
      </p:sp>
    </p:spTree>
    <p:extLst>
      <p:ext uri="{BB962C8B-B14F-4D97-AF65-F5344CB8AC3E}">
        <p14:creationId xmlns:p14="http://schemas.microsoft.com/office/powerpoint/2010/main" val="2239702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EIRELI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996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400" dirty="0"/>
              <a:t>Empresa Individual de Responsabilidade Limitada</a:t>
            </a:r>
          </a:p>
          <a:p>
            <a:endParaRPr lang="pt-BR" dirty="0"/>
          </a:p>
          <a:p>
            <a:pPr lvl="6" algn="just"/>
            <a:r>
              <a:rPr lang="pt-BR" sz="2000" dirty="0"/>
              <a:t>Responsabilidade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Constituição por:</a:t>
            </a:r>
          </a:p>
          <a:p>
            <a:pPr lvl="6" algn="just"/>
            <a:endParaRPr lang="pt-BR" sz="2000" dirty="0"/>
          </a:p>
          <a:p>
            <a:pPr lvl="6" algn="just"/>
            <a:r>
              <a:rPr lang="pt-BR" sz="2000" dirty="0"/>
              <a:t>Pessoa Física</a:t>
            </a:r>
          </a:p>
          <a:p>
            <a:pPr lvl="6" algn="just"/>
            <a:r>
              <a:rPr lang="pt-BR" sz="2000" dirty="0"/>
              <a:t>Pessoa Jurídica</a:t>
            </a:r>
          </a:p>
        </p:txBody>
      </p:sp>
    </p:spTree>
    <p:extLst>
      <p:ext uri="{BB962C8B-B14F-4D97-AF65-F5344CB8AC3E}">
        <p14:creationId xmlns:p14="http://schemas.microsoft.com/office/powerpoint/2010/main" val="519252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9FBA4C7-3C61-4946-B3DA-97AC59601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89016">
            <a:off x="3846886" y="2444237"/>
            <a:ext cx="4793530" cy="310901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Sociedades Anônimas</a:t>
            </a:r>
            <a:br>
              <a:rPr lang="pt-BR" dirty="0"/>
            </a:br>
            <a:r>
              <a:rPr lang="pt-BR" dirty="0"/>
              <a:t>																	25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464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Responsabilidade:</a:t>
            </a:r>
          </a:p>
          <a:p>
            <a:r>
              <a:rPr lang="pt-BR" sz="2400" dirty="0"/>
              <a:t>Quantidade de ações</a:t>
            </a:r>
          </a:p>
          <a:p>
            <a:r>
              <a:rPr lang="pt-BR" sz="2400" dirty="0"/>
              <a:t>Capacidade de gestão</a:t>
            </a:r>
          </a:p>
          <a:p>
            <a:endParaRPr lang="pt-BR" sz="2400" dirty="0"/>
          </a:p>
          <a:p>
            <a:pPr marL="0" indent="0">
              <a:buNone/>
            </a:pPr>
            <a:r>
              <a:rPr lang="pt-BR" sz="2400" dirty="0"/>
              <a:t>Capital:</a:t>
            </a:r>
          </a:p>
          <a:p>
            <a:r>
              <a:rPr lang="pt-BR" sz="2400" dirty="0"/>
              <a:t>Abertas</a:t>
            </a:r>
          </a:p>
          <a:p>
            <a:r>
              <a:rPr lang="pt-BR" sz="2400" dirty="0"/>
              <a:t>Fechadas</a:t>
            </a:r>
          </a:p>
        </p:txBody>
      </p:sp>
    </p:spTree>
    <p:extLst>
      <p:ext uri="{BB962C8B-B14F-4D97-AF65-F5344CB8AC3E}">
        <p14:creationId xmlns:p14="http://schemas.microsoft.com/office/powerpoint/2010/main" val="244875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3257" y="450574"/>
            <a:ext cx="8596668" cy="655674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Holding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960" y="1556821"/>
            <a:ext cx="8596668" cy="5135525"/>
          </a:xfrm>
        </p:spPr>
        <p:txBody>
          <a:bodyPr numCol="2">
            <a:normAutofit/>
          </a:bodyPr>
          <a:lstStyle/>
          <a:p>
            <a:r>
              <a:rPr lang="pt-BR" sz="2400" dirty="0"/>
              <a:t>Participar de outras empresas</a:t>
            </a:r>
          </a:p>
          <a:p>
            <a:r>
              <a:rPr lang="pt-BR" sz="2400" dirty="0"/>
              <a:t>Detenção de quotas ou ações</a:t>
            </a:r>
          </a:p>
          <a:p>
            <a:r>
              <a:rPr lang="pt-BR" sz="2400" dirty="0"/>
              <a:t>Controle</a:t>
            </a:r>
          </a:p>
          <a:p>
            <a:r>
              <a:rPr lang="pt-BR" sz="2400" dirty="0"/>
              <a:t>Domínio</a:t>
            </a:r>
          </a:p>
          <a:p>
            <a:endParaRPr lang="pt-BR" sz="2400" dirty="0"/>
          </a:p>
          <a:p>
            <a:endParaRPr lang="pt-BR" sz="2400" dirty="0"/>
          </a:p>
          <a:p>
            <a:pPr marL="0" indent="0">
              <a:buNone/>
            </a:pPr>
            <a:r>
              <a:rPr lang="pt-BR" sz="2400" dirty="0"/>
              <a:t>Principal e Acessórias</a:t>
            </a:r>
          </a:p>
          <a:p>
            <a:endParaRPr lang="pt-BR" sz="2400" dirty="0"/>
          </a:p>
          <a:p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TIPOS:</a:t>
            </a:r>
          </a:p>
          <a:p>
            <a:r>
              <a:rPr lang="pt-BR" sz="2400" dirty="0"/>
              <a:t>Pura</a:t>
            </a:r>
          </a:p>
          <a:p>
            <a:r>
              <a:rPr lang="pt-BR" sz="2400" dirty="0"/>
              <a:t>Mista</a:t>
            </a:r>
          </a:p>
          <a:p>
            <a:r>
              <a:rPr lang="pt-BR" sz="2400" dirty="0"/>
              <a:t>Patrimonial ou Familiar</a:t>
            </a:r>
          </a:p>
          <a:p>
            <a:r>
              <a:rPr lang="pt-BR" sz="2400" dirty="0"/>
              <a:t>Administrativa</a:t>
            </a:r>
          </a:p>
          <a:p>
            <a:r>
              <a:rPr lang="pt-BR" sz="2400" dirty="0"/>
              <a:t>Controle</a:t>
            </a:r>
          </a:p>
          <a:p>
            <a:r>
              <a:rPr lang="pt-BR" sz="2400" dirty="0"/>
              <a:t>Participação</a:t>
            </a:r>
          </a:p>
          <a:p>
            <a:r>
              <a:rPr lang="pt-BR" sz="2400" dirty="0"/>
              <a:t>Setorial</a:t>
            </a:r>
          </a:p>
          <a:p>
            <a:r>
              <a:rPr lang="pt-BR" sz="2400" dirty="0"/>
              <a:t>Derivada</a:t>
            </a:r>
          </a:p>
        </p:txBody>
      </p:sp>
    </p:spTree>
    <p:extLst>
      <p:ext uri="{BB962C8B-B14F-4D97-AF65-F5344CB8AC3E}">
        <p14:creationId xmlns:p14="http://schemas.microsoft.com/office/powerpoint/2010/main" val="734528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/>
              <a:t>Holding Pura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267883" cy="3880773"/>
          </a:xfrm>
        </p:spPr>
        <p:txBody>
          <a:bodyPr/>
          <a:lstStyle/>
          <a:p>
            <a:r>
              <a:rPr lang="pt-BR" sz="2400" dirty="0"/>
              <a:t>participação no capital de outra sociedade</a:t>
            </a:r>
          </a:p>
          <a:p>
            <a:r>
              <a:rPr lang="pt-BR" sz="2400" dirty="0"/>
              <a:t>única função de gerenciar as empresas controladas</a:t>
            </a:r>
          </a:p>
          <a:p>
            <a:r>
              <a:rPr lang="pt-BR" sz="2400" dirty="0"/>
              <a:t>tipo inócuo</a:t>
            </a:r>
          </a:p>
          <a:p>
            <a:r>
              <a:rPr lang="pt-BR" sz="2400" dirty="0"/>
              <a:t>não há benefícios tributários</a:t>
            </a:r>
          </a:p>
          <a:p>
            <a:r>
              <a:rPr lang="pt-BR" sz="2400" dirty="0"/>
              <a:t>facilidade de alterações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475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Holding Mista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023257" cy="3880773"/>
          </a:xfrm>
        </p:spPr>
        <p:txBody>
          <a:bodyPr/>
          <a:lstStyle/>
          <a:p>
            <a:r>
              <a:rPr lang="pt-BR" sz="2400" dirty="0"/>
              <a:t>mais usada no país</a:t>
            </a:r>
          </a:p>
          <a:p>
            <a:r>
              <a:rPr lang="pt-BR" sz="2400" dirty="0"/>
              <a:t>benefícios tributários e administrativos</a:t>
            </a:r>
          </a:p>
          <a:p>
            <a:r>
              <a:rPr lang="pt-BR" sz="2400" dirty="0"/>
              <a:t>constituída para participar do capital social de outra empresa</a:t>
            </a:r>
          </a:p>
          <a:p>
            <a:r>
              <a:rPr lang="pt-BR" sz="2400" dirty="0"/>
              <a:t>exerce a exploração de outras atividades empresariais</a:t>
            </a:r>
          </a:p>
          <a:p>
            <a:r>
              <a:rPr lang="pt-BR" sz="2400" dirty="0"/>
              <a:t>prestação de serviços civis e comerciais</a:t>
            </a:r>
          </a:p>
          <a:p>
            <a:r>
              <a:rPr lang="pt-BR" sz="2400" dirty="0"/>
              <a:t>não ser indústria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58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4549"/>
            <a:ext cx="8596668" cy="62732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Holding Patrimonial ou Familiar – LTDA ou S/A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11" y="988828"/>
            <a:ext cx="8596668" cy="5699051"/>
          </a:xfrm>
        </p:spPr>
        <p:txBody>
          <a:bodyPr>
            <a:normAutofit fontScale="92500" lnSpcReduction="10000"/>
          </a:bodyPr>
          <a:lstStyle/>
          <a:p>
            <a:r>
              <a:rPr lang="pt-BR" sz="2200" dirty="0"/>
              <a:t>conhecida como administradora de bens</a:t>
            </a:r>
          </a:p>
          <a:p>
            <a:r>
              <a:rPr lang="pt-BR" sz="2200" dirty="0"/>
              <a:t>antecipação da herança aos seus herdeiros e cônjuge.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Quotas gravadas com cláusulas de:</a:t>
            </a:r>
          </a:p>
          <a:p>
            <a:r>
              <a:rPr lang="pt-BR" sz="2200" dirty="0"/>
              <a:t>usufruto</a:t>
            </a:r>
          </a:p>
          <a:p>
            <a:r>
              <a:rPr lang="pt-BR" sz="2200" dirty="0"/>
              <a:t>impenhorabilidade</a:t>
            </a:r>
          </a:p>
          <a:p>
            <a:r>
              <a:rPr lang="pt-BR" sz="2200" dirty="0"/>
              <a:t>reversão</a:t>
            </a:r>
          </a:p>
          <a:p>
            <a:r>
              <a:rPr lang="pt-BR" sz="2200" dirty="0"/>
              <a:t>inalienabilidade</a:t>
            </a:r>
          </a:p>
          <a:p>
            <a:r>
              <a:rPr lang="pt-BR" sz="2200" dirty="0"/>
              <a:t>incomunicabilidade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Facilitar a gestão do patrimônio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Geração de benefícios fiscais e sucessórios, pode atuar na locação, compra e venda de imóveis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61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0101814-4DC4-4508-BA96-68B65799C2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7910" y="1615872"/>
            <a:ext cx="6639786" cy="362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Mundo Empresarial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800" dirty="0"/>
          </a:p>
          <a:p>
            <a:r>
              <a:rPr lang="pt-BR" sz="2800" dirty="0"/>
              <a:t>Dúvidas</a:t>
            </a:r>
          </a:p>
          <a:p>
            <a:r>
              <a:rPr lang="pt-BR" sz="2800" dirty="0"/>
              <a:t>Crise institucional</a:t>
            </a:r>
          </a:p>
          <a:p>
            <a:r>
              <a:rPr lang="pt-BR" sz="2800" dirty="0"/>
              <a:t>Vida atribulada</a:t>
            </a:r>
          </a:p>
        </p:txBody>
      </p:sp>
    </p:spTree>
    <p:extLst>
      <p:ext uri="{BB962C8B-B14F-4D97-AF65-F5344CB8AC3E}">
        <p14:creationId xmlns:p14="http://schemas.microsoft.com/office/powerpoint/2010/main" val="3391356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Holding Administrativa</a:t>
            </a:r>
            <a:br>
              <a:rPr lang="pt-BR" dirty="0"/>
            </a:br>
            <a:r>
              <a:rPr lang="pt-BR" dirty="0"/>
              <a:t>																	30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constituída com o fim de aperfeiçoar e otimizar o controle empresarial</a:t>
            </a:r>
          </a:p>
          <a:p>
            <a:r>
              <a:rPr lang="pt-BR" sz="2400" dirty="0"/>
              <a:t>detentora do capital social e responsável por todas as decisões do grupo econômico</a:t>
            </a:r>
          </a:p>
          <a:p>
            <a:r>
              <a:rPr lang="pt-BR" sz="2400" dirty="0"/>
              <a:t>substitui legalmente os sócios pessoas físicas</a:t>
            </a:r>
          </a:p>
          <a:p>
            <a:r>
              <a:rPr lang="pt-BR" sz="2400" dirty="0"/>
              <a:t>forma de administração profissionalizada</a:t>
            </a:r>
          </a:p>
          <a:p>
            <a:r>
              <a:rPr lang="pt-BR" sz="2400" dirty="0"/>
              <a:t>proteção dos nomes dos sócios</a:t>
            </a:r>
          </a:p>
          <a:p>
            <a:r>
              <a:rPr lang="pt-BR" sz="2400" dirty="0"/>
              <a:t>não interferência de terceiros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5160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Holding de Controle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constituída com o objetivo social de deter o controle societário</a:t>
            </a:r>
          </a:p>
          <a:p>
            <a:r>
              <a:rPr lang="pt-BR" sz="2400" dirty="0"/>
              <a:t>uma ou mais sociedades</a:t>
            </a:r>
          </a:p>
          <a:p>
            <a:r>
              <a:rPr lang="pt-BR" sz="2400" dirty="0"/>
              <a:t>garantir a administração sobre o próprio negócio ainda que haja participação de terceiros</a:t>
            </a:r>
          </a:p>
          <a:p>
            <a:r>
              <a:rPr lang="pt-BR" sz="2400" dirty="0"/>
              <a:t>priva o acionista majoritário de possíveis dificuldades de consenso em todas de decisões</a:t>
            </a:r>
          </a:p>
          <a:p>
            <a:r>
              <a:rPr lang="pt-BR" sz="2400" dirty="0"/>
              <a:t>priva de problemas com parcerias ou regimes de casamento</a:t>
            </a:r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3635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Holding de Participação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constituída para centralizar a administração de outras sociedades</a:t>
            </a:r>
          </a:p>
          <a:p>
            <a:r>
              <a:rPr lang="pt-BR" sz="2400" dirty="0"/>
              <a:t>definir planos, metas e orientações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assume a administração de participações societárias minoritárias</a:t>
            </a:r>
          </a:p>
          <a:p>
            <a:r>
              <a:rPr lang="pt-BR" sz="2400" dirty="0"/>
              <a:t>quando não há interesse do pequeno acionista em administrar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7847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Holding Setorial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responsável por agrupar diversas sociedades em função de seus objetivos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profissionalização e o alcance de seus objetivos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582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Holding Derivada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resultado do aproveitamento de uma empresa já existente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pode ser vantajosa se a empresa aproveitada for proprietária de bens imóveis de valores</a:t>
            </a:r>
          </a:p>
          <a:p>
            <a:endParaRPr lang="pt-BR" sz="2400" dirty="0"/>
          </a:p>
          <a:p>
            <a:r>
              <a:rPr lang="pt-BR" sz="2400" dirty="0"/>
              <a:t>risco de trazer problemas existentes</a:t>
            </a:r>
          </a:p>
        </p:txBody>
      </p:sp>
    </p:spTree>
    <p:extLst>
      <p:ext uri="{BB962C8B-B14F-4D97-AF65-F5344CB8AC3E}">
        <p14:creationId xmlns:p14="http://schemas.microsoft.com/office/powerpoint/2010/main" val="2945996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Falência e Recuperação Judicial</a:t>
            </a:r>
            <a:br>
              <a:rPr lang="pt-BR" dirty="0"/>
            </a:br>
            <a:r>
              <a:rPr lang="pt-BR" dirty="0"/>
              <a:t>																	35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2781"/>
            <a:ext cx="8596668" cy="3880773"/>
          </a:xfrm>
        </p:spPr>
        <p:txBody>
          <a:bodyPr>
            <a:normAutofit/>
          </a:bodyPr>
          <a:lstStyle/>
          <a:p>
            <a:r>
              <a:rPr lang="pt-BR" sz="2400" dirty="0"/>
              <a:t>Medida extrema</a:t>
            </a:r>
          </a:p>
          <a:p>
            <a:r>
              <a:rPr lang="pt-BR" sz="2400" dirty="0"/>
              <a:t>Atrai para a Justiça Comum as dívidas trabalhistas</a:t>
            </a:r>
          </a:p>
          <a:p>
            <a:r>
              <a:rPr lang="pt-BR" sz="2400" dirty="0"/>
              <a:t>Na recuperação se tem alongamento do prazo</a:t>
            </a:r>
          </a:p>
          <a:p>
            <a:r>
              <a:rPr lang="pt-BR" sz="2400" dirty="0"/>
              <a:t>Empresa pode ser vendida e comprador não correr risco de herdar passivo trabalhista ou tributário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28F0E1-BC5E-4FFA-9830-BAC113AB8F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97383">
            <a:off x="3380158" y="4048444"/>
            <a:ext cx="4398870" cy="259120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83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 Sucessório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11" y="1700648"/>
            <a:ext cx="8596668" cy="4759787"/>
          </a:xfrm>
        </p:spPr>
        <p:txBody>
          <a:bodyPr>
            <a:normAutofit fontScale="92500" lnSpcReduction="20000"/>
          </a:bodyPr>
          <a:lstStyle/>
          <a:p>
            <a:r>
              <a:rPr lang="pt-BR" sz="2600" dirty="0"/>
              <a:t>Transferência de bens em vida</a:t>
            </a:r>
          </a:p>
          <a:p>
            <a:r>
              <a:rPr lang="pt-BR" sz="2600" dirty="0"/>
              <a:t>Mitigação de conflitos familiares</a:t>
            </a:r>
          </a:p>
          <a:p>
            <a:endParaRPr lang="pt-BR" sz="2600" dirty="0"/>
          </a:p>
          <a:p>
            <a:r>
              <a:rPr lang="pt-BR" sz="2600" dirty="0"/>
              <a:t>Diagnóstico da situação inicial da família</a:t>
            </a:r>
          </a:p>
          <a:p>
            <a:r>
              <a:rPr lang="pt-BR" sz="2600" dirty="0"/>
              <a:t>Aferição das questões legais  e tributárias dos envolvidos</a:t>
            </a:r>
          </a:p>
          <a:p>
            <a:endParaRPr lang="pt-BR" sz="2600" dirty="0"/>
          </a:p>
          <a:p>
            <a:pPr marL="0" indent="0">
              <a:buNone/>
            </a:pPr>
            <a:r>
              <a:rPr lang="pt-BR" sz="2600" dirty="0"/>
              <a:t>Avaliação do patrimônio em</a:t>
            </a:r>
          </a:p>
          <a:p>
            <a:r>
              <a:rPr lang="pt-BR" sz="2600" dirty="0"/>
              <a:t>Imóveis</a:t>
            </a:r>
          </a:p>
          <a:p>
            <a:r>
              <a:rPr lang="pt-BR" sz="2600" dirty="0"/>
              <a:t>Ativos financeiros</a:t>
            </a:r>
          </a:p>
          <a:p>
            <a:r>
              <a:rPr lang="pt-BR" sz="2600" dirty="0"/>
              <a:t>Regime de bens dos matrimônios</a:t>
            </a:r>
          </a:p>
          <a:p>
            <a:r>
              <a:rPr lang="pt-BR" sz="2600" dirty="0"/>
              <a:t>Negócios familiares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2F6777A-CDD1-4BEA-9927-C393B39272F9}"/>
              </a:ext>
            </a:extLst>
          </p:cNvPr>
          <p:cNvSpPr/>
          <p:nvPr/>
        </p:nvSpPr>
        <p:spPr>
          <a:xfrm>
            <a:off x="5631621" y="4141689"/>
            <a:ext cx="36423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Reduzir gastos com ITBI, ITCD, emolumentos, custas e honorários</a:t>
            </a:r>
          </a:p>
        </p:txBody>
      </p:sp>
    </p:spTree>
    <p:extLst>
      <p:ext uri="{BB962C8B-B14F-4D97-AF65-F5344CB8AC3E}">
        <p14:creationId xmlns:p14="http://schemas.microsoft.com/office/powerpoint/2010/main" val="1895962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C51FB4D-F49F-4C8D-BC18-1CBEFDC426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0138" y="2474843"/>
            <a:ext cx="5483880" cy="2994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Segregação de Atividades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04" y="1789528"/>
            <a:ext cx="8596668" cy="3880773"/>
          </a:xfrm>
        </p:spPr>
        <p:txBody>
          <a:bodyPr>
            <a:normAutofit/>
          </a:bodyPr>
          <a:lstStyle/>
          <a:p>
            <a:r>
              <a:rPr lang="pt-BR" sz="2400" dirty="0"/>
              <a:t>Boa gestão</a:t>
            </a:r>
          </a:p>
          <a:p>
            <a:r>
              <a:rPr lang="pt-BR" sz="2400" dirty="0"/>
              <a:t>Tributação específica</a:t>
            </a:r>
          </a:p>
          <a:p>
            <a:r>
              <a:rPr lang="pt-BR" sz="2400" dirty="0"/>
              <a:t>Autorizações estatais</a:t>
            </a:r>
          </a:p>
          <a:p>
            <a:r>
              <a:rPr lang="pt-BR" sz="2400" dirty="0"/>
              <a:t>Evitar custos desnecessários</a:t>
            </a:r>
          </a:p>
          <a:p>
            <a:r>
              <a:rPr lang="pt-BR" sz="2400" dirty="0"/>
              <a:t>Pagamentos indevidos de tributos</a:t>
            </a:r>
          </a:p>
        </p:txBody>
      </p:sp>
    </p:spTree>
    <p:extLst>
      <p:ext uri="{BB962C8B-B14F-4D97-AF65-F5344CB8AC3E}">
        <p14:creationId xmlns:p14="http://schemas.microsoft.com/office/powerpoint/2010/main" val="1175290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Regimes de União e Casamento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5305646"/>
          </a:xfrm>
        </p:spPr>
        <p:txBody>
          <a:bodyPr>
            <a:normAutofit/>
          </a:bodyPr>
          <a:lstStyle/>
          <a:p>
            <a:r>
              <a:rPr lang="pt-BR" dirty="0"/>
              <a:t>Relacionamento dos sócios</a:t>
            </a:r>
          </a:p>
          <a:p>
            <a:r>
              <a:rPr lang="pt-BR" dirty="0"/>
              <a:t>Relacionamento dos familiares</a:t>
            </a:r>
          </a:p>
          <a:p>
            <a:r>
              <a:rPr lang="pt-BR" dirty="0"/>
              <a:t>Contratos antenupciais</a:t>
            </a:r>
          </a:p>
          <a:p>
            <a:r>
              <a:rPr lang="pt-BR" dirty="0"/>
              <a:t>Contratos de namoro</a:t>
            </a:r>
          </a:p>
          <a:p>
            <a:r>
              <a:rPr lang="pt-BR" dirty="0"/>
              <a:t>Contratos sociais das empresas</a:t>
            </a:r>
          </a:p>
          <a:p>
            <a:r>
              <a:rPr lang="pt-BR" dirty="0"/>
              <a:t>Contratos sociais das HOLDINGS</a:t>
            </a:r>
          </a:p>
          <a:p>
            <a:r>
              <a:rPr lang="pt-BR" dirty="0"/>
              <a:t>Acordos de quotistas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Regime:</a:t>
            </a:r>
          </a:p>
          <a:p>
            <a:r>
              <a:rPr lang="pt-BR" dirty="0"/>
              <a:t>Profissão dos nubentes</a:t>
            </a:r>
          </a:p>
          <a:p>
            <a:r>
              <a:rPr lang="pt-BR" dirty="0"/>
              <a:t>Riscos das atividades profissionais</a:t>
            </a:r>
          </a:p>
          <a:p>
            <a:r>
              <a:rPr lang="pt-BR" dirty="0"/>
              <a:t>Filhos de outros relacionamentos e extraconjugais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959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75791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Seguros de Vida Resgatáveis</a:t>
            </a:r>
            <a:br>
              <a:rPr lang="pt-BR" dirty="0"/>
            </a:br>
            <a:r>
              <a:rPr lang="pt-BR" dirty="0"/>
              <a:t>Seguros</a:t>
            </a:r>
            <a:br>
              <a:rPr lang="pt-BR" dirty="0"/>
            </a:br>
            <a:r>
              <a:rPr lang="pt-BR" dirty="0"/>
              <a:t>Fundos de Investimentos Exclusivos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195" y="2769704"/>
            <a:ext cx="8596668" cy="3803374"/>
          </a:xfrm>
        </p:spPr>
        <p:txBody>
          <a:bodyPr/>
          <a:lstStyle/>
          <a:p>
            <a:r>
              <a:rPr lang="pt-BR" sz="2400" dirty="0"/>
              <a:t>Diferença de modalidades tradicionais</a:t>
            </a:r>
          </a:p>
          <a:p>
            <a:r>
              <a:rPr lang="pt-BR" sz="2400" dirty="0"/>
              <a:t>Carência</a:t>
            </a:r>
          </a:p>
          <a:p>
            <a:r>
              <a:rPr lang="pt-BR" sz="2400" dirty="0"/>
              <a:t>Maior tempo = Maior resgate</a:t>
            </a:r>
          </a:p>
          <a:p>
            <a:r>
              <a:rPr lang="pt-BR" sz="2400" dirty="0"/>
              <a:t>Rentabilização</a:t>
            </a:r>
          </a:p>
          <a:p>
            <a:r>
              <a:rPr lang="pt-BR" sz="2400" dirty="0"/>
              <a:t>Afastamento do patrimônio</a:t>
            </a:r>
          </a:p>
          <a:p>
            <a:r>
              <a:rPr lang="pt-BR" sz="2400" dirty="0"/>
              <a:t>Exclusão de responsabilidade</a:t>
            </a:r>
          </a:p>
          <a:p>
            <a:r>
              <a:rPr lang="pt-BR" sz="2400" dirty="0"/>
              <a:t>Garantia contratual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995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DÚVIDAS??????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pt-BR" sz="2800" dirty="0"/>
              <a:t>Como?</a:t>
            </a:r>
          </a:p>
          <a:p>
            <a:r>
              <a:rPr lang="pt-BR" sz="2800" dirty="0"/>
              <a:t>Quais possibilidades?</a:t>
            </a:r>
          </a:p>
          <a:p>
            <a:r>
              <a:rPr lang="pt-BR" sz="2800" dirty="0"/>
              <a:t>Quais caminhos?</a:t>
            </a:r>
          </a:p>
          <a:p>
            <a:r>
              <a:rPr lang="pt-BR" sz="2800" dirty="0"/>
              <a:t>Quais alternativas?</a:t>
            </a:r>
          </a:p>
          <a:p>
            <a:r>
              <a:rPr lang="pt-BR" sz="2800" dirty="0"/>
              <a:t>Quanto tempo?</a:t>
            </a:r>
          </a:p>
          <a:p>
            <a:r>
              <a:rPr lang="pt-BR" sz="2800" dirty="0"/>
              <a:t>Quanto custa?</a:t>
            </a:r>
          </a:p>
          <a:p>
            <a:r>
              <a:rPr lang="pt-BR" sz="2800" dirty="0"/>
              <a:t>Quais vantagens?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EA69495-E6FA-4BFB-9EF1-456EC384C32A}"/>
              </a:ext>
            </a:extLst>
          </p:cNvPr>
          <p:cNvSpPr/>
          <p:nvPr/>
        </p:nvSpPr>
        <p:spPr>
          <a:xfrm>
            <a:off x="7627902" y="4112454"/>
            <a:ext cx="7871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8EF22E6-D853-47DD-AA08-7BA18054D702}"/>
              </a:ext>
            </a:extLst>
          </p:cNvPr>
          <p:cNvSpPr/>
          <p:nvPr/>
        </p:nvSpPr>
        <p:spPr>
          <a:xfrm>
            <a:off x="7038252" y="3000357"/>
            <a:ext cx="7871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2C3C499-0042-4CFA-8C2E-DE43711C946B}"/>
              </a:ext>
            </a:extLst>
          </p:cNvPr>
          <p:cNvSpPr/>
          <p:nvPr/>
        </p:nvSpPr>
        <p:spPr>
          <a:xfrm>
            <a:off x="5702422" y="4838970"/>
            <a:ext cx="7871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910119-9D71-48D1-8600-4475876C87CF}"/>
              </a:ext>
            </a:extLst>
          </p:cNvPr>
          <p:cNvSpPr/>
          <p:nvPr/>
        </p:nvSpPr>
        <p:spPr>
          <a:xfrm>
            <a:off x="6158941" y="3870786"/>
            <a:ext cx="7871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BCCABDE-6E01-4C86-BAEA-723804AFC894}"/>
              </a:ext>
            </a:extLst>
          </p:cNvPr>
          <p:cNvSpPr/>
          <p:nvPr/>
        </p:nvSpPr>
        <p:spPr>
          <a:xfrm>
            <a:off x="6805354" y="1558361"/>
            <a:ext cx="7871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4C4752-8B83-42CE-8D60-2D45A24044D2}"/>
              </a:ext>
            </a:extLst>
          </p:cNvPr>
          <p:cNvSpPr/>
          <p:nvPr/>
        </p:nvSpPr>
        <p:spPr>
          <a:xfrm>
            <a:off x="6004583" y="2552593"/>
            <a:ext cx="7871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1787D3C-01E2-46ED-A8CD-03E9DA247362}"/>
              </a:ext>
            </a:extLst>
          </p:cNvPr>
          <p:cNvSpPr/>
          <p:nvPr/>
        </p:nvSpPr>
        <p:spPr>
          <a:xfrm>
            <a:off x="8001925" y="2228671"/>
            <a:ext cx="7871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60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PROTEÇÃO PATRIMONIAL</a:t>
            </a:r>
            <a:br>
              <a:rPr lang="pt-BR" dirty="0"/>
            </a:br>
            <a:r>
              <a:rPr lang="pt-BR" dirty="0"/>
              <a:t>																	40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11" y="1650380"/>
            <a:ext cx="8596668" cy="45980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dirty="0"/>
              <a:t>PLANEJAMENTO - ANTERIORIDADE</a:t>
            </a:r>
          </a:p>
          <a:p>
            <a:endParaRPr lang="pt-BR" sz="2400" dirty="0"/>
          </a:p>
          <a:p>
            <a:r>
              <a:rPr lang="pt-BR" sz="2400" dirty="0"/>
              <a:t>Uso de estruturas empresariais simples</a:t>
            </a:r>
          </a:p>
          <a:p>
            <a:r>
              <a:rPr lang="pt-BR" sz="2400" dirty="0"/>
              <a:t>Uso de estruturas empresariais complexas</a:t>
            </a:r>
          </a:p>
          <a:p>
            <a:r>
              <a:rPr lang="pt-BR" sz="2400" dirty="0"/>
              <a:t>Holding</a:t>
            </a:r>
          </a:p>
          <a:p>
            <a:r>
              <a:rPr lang="pt-BR" sz="2400" dirty="0"/>
              <a:t>LTDA ou SA Fechada</a:t>
            </a:r>
          </a:p>
          <a:p>
            <a:r>
              <a:rPr lang="pt-BR" sz="2400" dirty="0"/>
              <a:t>Regimes de casamento</a:t>
            </a:r>
          </a:p>
          <a:p>
            <a:r>
              <a:rPr lang="pt-BR" sz="2400" dirty="0"/>
              <a:t>Com problemas existentes os riscos são maiores</a:t>
            </a:r>
          </a:p>
        </p:txBody>
      </p:sp>
    </p:spTree>
    <p:extLst>
      <p:ext uri="{BB962C8B-B14F-4D97-AF65-F5344CB8AC3E}">
        <p14:creationId xmlns:p14="http://schemas.microsoft.com/office/powerpoint/2010/main" val="3305335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30" y="1378711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pt-BR" dirty="0">
              <a:hlinkClick r:id="rId3"/>
            </a:endParaRPr>
          </a:p>
          <a:p>
            <a:pPr marL="0" indent="0" algn="ctr">
              <a:buNone/>
            </a:pPr>
            <a:r>
              <a:rPr lang="pt-BR" sz="5400" dirty="0"/>
              <a:t>Vinícius Marques Boeira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800" dirty="0">
                <a:solidFill>
                  <a:schemeClr val="tx1"/>
                </a:solidFill>
              </a:rPr>
              <a:t>vinicius.boeira@viniciusboeira.com.br</a:t>
            </a:r>
          </a:p>
          <a:p>
            <a:pPr marL="0" indent="0" algn="ctr">
              <a:buNone/>
            </a:pPr>
            <a:r>
              <a:rPr lang="pt-BR" sz="2800" dirty="0"/>
              <a:t>51 98144 2288</a:t>
            </a:r>
          </a:p>
        </p:txBody>
      </p:sp>
    </p:spTree>
    <p:extLst>
      <p:ext uri="{BB962C8B-B14F-4D97-AF65-F5344CB8AC3E}">
        <p14:creationId xmlns:p14="http://schemas.microsoft.com/office/powerpoint/2010/main" val="59394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B8DEEC0-28EC-477D-91CB-2A7C2AC21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0"/>
            <a:ext cx="1220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150C19-78A5-4B8D-9F56-A4E7AFF78F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6435" y="1708466"/>
            <a:ext cx="4828703" cy="321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Manter Conquistas</a:t>
            </a:r>
            <a:br>
              <a:rPr lang="pt-BR" dirty="0"/>
            </a:br>
            <a:r>
              <a:rPr lang="pt-BR" dirty="0"/>
              <a:t>																	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Qualquer cidadão</a:t>
            </a:r>
          </a:p>
          <a:p>
            <a:r>
              <a:rPr lang="pt-BR" sz="2800" dirty="0"/>
              <a:t>Patrimônio sob risco</a:t>
            </a:r>
          </a:p>
          <a:p>
            <a:r>
              <a:rPr lang="pt-BR" sz="2800" dirty="0"/>
              <a:t>Patrimônio preservado</a:t>
            </a:r>
          </a:p>
          <a:p>
            <a:r>
              <a:rPr lang="pt-BR" sz="2800" dirty="0"/>
              <a:t>Mitigar prejuízos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809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5153AC3-6F4B-4E32-8E4D-F0CB03C055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7809" y="2262200"/>
            <a:ext cx="4398870" cy="259120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Sendo sucinto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Conjunto de instrumentos</a:t>
            </a:r>
          </a:p>
          <a:p>
            <a:r>
              <a:rPr lang="pt-BR" sz="2800" dirty="0"/>
              <a:t>Medidas legais</a:t>
            </a:r>
          </a:p>
          <a:p>
            <a:r>
              <a:rPr lang="pt-BR" sz="2800" dirty="0"/>
              <a:t>Menor impacto</a:t>
            </a:r>
          </a:p>
          <a:p>
            <a:r>
              <a:rPr lang="pt-BR" sz="2800" dirty="0"/>
              <a:t>Preventivo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8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6835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Para Quem???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99" y="2306363"/>
            <a:ext cx="8596668" cy="3880773"/>
          </a:xfrm>
        </p:spPr>
        <p:txBody>
          <a:bodyPr>
            <a:normAutofit/>
          </a:bodyPr>
          <a:lstStyle/>
          <a:p>
            <a:r>
              <a:rPr lang="pt-BR" sz="2800" dirty="0"/>
              <a:t>Grandes empresários</a:t>
            </a:r>
          </a:p>
          <a:p>
            <a:r>
              <a:rPr lang="pt-BR" sz="2800" dirty="0"/>
              <a:t>Médios empresários</a:t>
            </a:r>
          </a:p>
          <a:p>
            <a:r>
              <a:rPr lang="pt-BR" sz="2800" dirty="0"/>
              <a:t>Pequenos empresários</a:t>
            </a:r>
          </a:p>
          <a:p>
            <a:r>
              <a:rPr lang="pt-BR" sz="2800" dirty="0"/>
              <a:t>Produtores rurais</a:t>
            </a:r>
          </a:p>
          <a:p>
            <a:r>
              <a:rPr lang="pt-BR" sz="2800" dirty="0"/>
              <a:t>Profissionais liberais</a:t>
            </a:r>
          </a:p>
        </p:txBody>
      </p:sp>
    </p:spTree>
    <p:extLst>
      <p:ext uri="{BB962C8B-B14F-4D97-AF65-F5344CB8AC3E}">
        <p14:creationId xmlns:p14="http://schemas.microsoft.com/office/powerpoint/2010/main" val="30412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que não é?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707" y="2637667"/>
            <a:ext cx="8596668" cy="3880773"/>
          </a:xfrm>
        </p:spPr>
        <p:txBody>
          <a:bodyPr>
            <a:normAutofit/>
          </a:bodyPr>
          <a:lstStyle/>
          <a:p>
            <a:r>
              <a:rPr lang="pt-BR" sz="2400" dirty="0"/>
              <a:t>Descumprir com credores</a:t>
            </a:r>
          </a:p>
          <a:p>
            <a:r>
              <a:rPr lang="pt-BR" sz="2400" dirty="0"/>
              <a:t>Deixar de cumprir obrigações</a:t>
            </a:r>
          </a:p>
          <a:p>
            <a:r>
              <a:rPr lang="pt-BR" sz="2400" dirty="0"/>
              <a:t>Sonegar tributos</a:t>
            </a:r>
          </a:p>
          <a:p>
            <a:r>
              <a:rPr lang="pt-BR" sz="2400" dirty="0"/>
              <a:t>Escapar de obrigações trabalhistas</a:t>
            </a:r>
          </a:p>
        </p:txBody>
      </p:sp>
    </p:spTree>
    <p:extLst>
      <p:ext uri="{BB962C8B-B14F-4D97-AF65-F5344CB8AC3E}">
        <p14:creationId xmlns:p14="http://schemas.microsoft.com/office/powerpoint/2010/main" val="10492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b="1" dirty="0"/>
              <a:t>Proteção Patrimonial</a:t>
            </a:r>
            <a:br>
              <a:rPr lang="pt-BR" sz="4800" b="1" dirty="0"/>
            </a:br>
            <a:r>
              <a:rPr lang="pt-BR" sz="4800" b="1" dirty="0"/>
              <a:t> x </a:t>
            </a:r>
            <a:br>
              <a:rPr lang="pt-BR" sz="4800" b="1" dirty="0"/>
            </a:br>
            <a:r>
              <a:rPr lang="pt-BR" sz="4800" b="1" dirty="0"/>
              <a:t>Blindagem Patrimonial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3429000"/>
            <a:ext cx="8596668" cy="2766534"/>
          </a:xfrm>
        </p:spPr>
        <p:txBody>
          <a:bodyPr/>
          <a:lstStyle/>
          <a:p>
            <a:r>
              <a:rPr lang="pt-BR" sz="2400" dirty="0"/>
              <a:t>Preventivo x Reativo</a:t>
            </a:r>
          </a:p>
          <a:p>
            <a:r>
              <a:rPr lang="pt-BR" sz="2400" dirty="0"/>
              <a:t>Ético x Antiético</a:t>
            </a:r>
          </a:p>
          <a:p>
            <a:r>
              <a:rPr lang="pt-BR" sz="2400" dirty="0"/>
              <a:t>Legal x Ilegal</a:t>
            </a:r>
          </a:p>
          <a:p>
            <a:r>
              <a:rPr lang="pt-BR" sz="2400" dirty="0"/>
              <a:t>Segurança x Insegurança</a:t>
            </a:r>
          </a:p>
          <a:p>
            <a:r>
              <a:rPr lang="pt-BR" sz="2400" dirty="0"/>
              <a:t>Manutenção personalidade x Desconsideração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1037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Personalizada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73849"/>
      </a:accent1>
      <a:accent2>
        <a:srgbClr val="174263"/>
      </a:accent2>
      <a:accent3>
        <a:srgbClr val="114332"/>
      </a:accent3>
      <a:accent4>
        <a:srgbClr val="113728"/>
      </a:accent4>
      <a:accent5>
        <a:srgbClr val="15371A"/>
      </a:accent5>
      <a:accent6>
        <a:srgbClr val="3C5715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1651</TotalTime>
  <Words>949</Words>
  <Application>Microsoft Office PowerPoint</Application>
  <PresentationFormat>Widescreen</PresentationFormat>
  <Paragraphs>304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Arial</vt:lpstr>
      <vt:lpstr>Trebuchet MS</vt:lpstr>
      <vt:lpstr>Wingdings 3</vt:lpstr>
      <vt:lpstr>Facetado</vt:lpstr>
      <vt:lpstr>Apresentação do PowerPoint</vt:lpstr>
      <vt:lpstr>PROTEÇÃO PATRIMONIAL</vt:lpstr>
      <vt:lpstr>Mundo Empresarial</vt:lpstr>
      <vt:lpstr>DÚVIDAS??????</vt:lpstr>
      <vt:lpstr>Manter Conquistas                  5</vt:lpstr>
      <vt:lpstr>Sendo sucinto</vt:lpstr>
      <vt:lpstr>Para Quem???</vt:lpstr>
      <vt:lpstr>O que não é?</vt:lpstr>
      <vt:lpstr>Proteção Patrimonial  x  Blindagem Patrimonial</vt:lpstr>
      <vt:lpstr>O que é?                   10</vt:lpstr>
      <vt:lpstr>Mecanismos Jurídicos e administrativos</vt:lpstr>
      <vt:lpstr>Proteção patrimonial</vt:lpstr>
      <vt:lpstr>Motivos para fazer</vt:lpstr>
      <vt:lpstr>Mecanismos jurídicos e administrativos</vt:lpstr>
      <vt:lpstr>Quais os principais riscos?                  15</vt:lpstr>
      <vt:lpstr>Quais os principais riscos?</vt:lpstr>
      <vt:lpstr>Quais os principais riscos?</vt:lpstr>
      <vt:lpstr>Quais os principais riscos?</vt:lpstr>
      <vt:lpstr>Quais os principais riscos?</vt:lpstr>
      <vt:lpstr>Afinal, como se faz?                  20</vt:lpstr>
      <vt:lpstr>Compliance e Auditorias periódicas</vt:lpstr>
      <vt:lpstr>Estruturas empresarias</vt:lpstr>
      <vt:lpstr>Sociedade por Quota de Responsabilidade Limitada</vt:lpstr>
      <vt:lpstr>EIRELI</vt:lpstr>
      <vt:lpstr>Sociedades Anônimas                  25</vt:lpstr>
      <vt:lpstr>Holding</vt:lpstr>
      <vt:lpstr>Holding Pura</vt:lpstr>
      <vt:lpstr>Holding Mista</vt:lpstr>
      <vt:lpstr>Holding Patrimonial ou Familiar – LTDA ou S/A </vt:lpstr>
      <vt:lpstr>Holding Administrativa                  30</vt:lpstr>
      <vt:lpstr>Holding de Controle </vt:lpstr>
      <vt:lpstr>Holding de Participação </vt:lpstr>
      <vt:lpstr>Holding Setorial </vt:lpstr>
      <vt:lpstr>Holding Derivada </vt:lpstr>
      <vt:lpstr>Falência e Recuperação Judicial                  35</vt:lpstr>
      <vt:lpstr>Planejamento Sucessório</vt:lpstr>
      <vt:lpstr>Segregação de Atividades</vt:lpstr>
      <vt:lpstr>Regimes de União e Casamento</vt:lpstr>
      <vt:lpstr>Seguros de Vida Resgatáveis Seguros Fundos de Investimentos Exclusivos</vt:lpstr>
      <vt:lpstr>PROTEÇÃO PATRIMONIAL                  40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Boeira</dc:creator>
  <cp:lastModifiedBy>Vinicius Boeira</cp:lastModifiedBy>
  <cp:revision>26</cp:revision>
  <dcterms:created xsi:type="dcterms:W3CDTF">2019-04-03T18:20:53Z</dcterms:created>
  <dcterms:modified xsi:type="dcterms:W3CDTF">2019-04-13T22:59:37Z</dcterms:modified>
</cp:coreProperties>
</file>