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handoutMasterIdLst>
    <p:handoutMasterId r:id="rId42"/>
  </p:handoutMasterIdLst>
  <p:sldIdLst>
    <p:sldId id="2079" r:id="rId3"/>
    <p:sldId id="1535" r:id="rId4"/>
    <p:sldId id="2245" r:id="rId5"/>
    <p:sldId id="2156" r:id="rId6"/>
    <p:sldId id="2246" r:id="rId7"/>
    <p:sldId id="2262" r:id="rId8"/>
    <p:sldId id="2233" r:id="rId9"/>
    <p:sldId id="2234" r:id="rId10"/>
    <p:sldId id="2235" r:id="rId11"/>
    <p:sldId id="2241" r:id="rId12"/>
    <p:sldId id="2263" r:id="rId13"/>
    <p:sldId id="2247" r:id="rId14"/>
    <p:sldId id="2236" r:id="rId15"/>
    <p:sldId id="2219" r:id="rId16"/>
    <p:sldId id="2220" r:id="rId17"/>
    <p:sldId id="2280" r:id="rId18"/>
    <p:sldId id="2229" r:id="rId19"/>
    <p:sldId id="2230" r:id="rId20"/>
    <p:sldId id="2231" r:id="rId21"/>
    <p:sldId id="2261" r:id="rId22"/>
    <p:sldId id="2278" r:id="rId23"/>
    <p:sldId id="2265" r:id="rId24"/>
    <p:sldId id="2253" r:id="rId25"/>
    <p:sldId id="2256" r:id="rId26"/>
    <p:sldId id="2271" r:id="rId27"/>
    <p:sldId id="2257" r:id="rId28"/>
    <p:sldId id="2258" r:id="rId29"/>
    <p:sldId id="2249" r:id="rId30"/>
    <p:sldId id="2237" r:id="rId31"/>
    <p:sldId id="2273" r:id="rId32"/>
    <p:sldId id="2276" r:id="rId33"/>
    <p:sldId id="2272" r:id="rId34"/>
    <p:sldId id="2238" r:id="rId35"/>
    <p:sldId id="2239" r:id="rId36"/>
    <p:sldId id="2240" r:id="rId37"/>
    <p:sldId id="2248" r:id="rId38"/>
    <p:sldId id="2208" r:id="rId39"/>
    <p:sldId id="2244" r:id="rId40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FFFFFF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FFFF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FFFF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FFFF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FFFF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10E0F6"/>
    <a:srgbClr val="FFFF00"/>
    <a:srgbClr val="33CC33"/>
    <a:srgbClr val="538C25"/>
    <a:srgbClr val="254061"/>
    <a:srgbClr val="537E25"/>
    <a:srgbClr val="002060"/>
    <a:srgbClr val="00B050"/>
    <a:srgbClr val="1F497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 horzBarState="maximized">
    <p:restoredLeft sz="17573" autoAdjust="0"/>
    <p:restoredTop sz="94598" autoAdjust="0"/>
  </p:normalViewPr>
  <p:slideViewPr>
    <p:cSldViewPr>
      <p:cViewPr>
        <p:scale>
          <a:sx n="60" d="100"/>
          <a:sy n="60" d="100"/>
        </p:scale>
        <p:origin x="-2112" y="-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2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i\Desktop\Aulas\Dados%20financeiro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/>
      <c:lineChart>
        <c:grouping val="standard"/>
        <c:ser>
          <c:idx val="0"/>
          <c:order val="0"/>
          <c:tx>
            <c:v>%PIB (SEM PGTO PESSOAL)</c:v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'EVOLUCAO COMAER PLOA.LOA'!$B$9:$R$9</c:f>
              <c:strCach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2016*</c:v>
                </c:pt>
              </c:strCache>
            </c:strRef>
          </c:cat>
          <c:val>
            <c:numRef>
              <c:f>'EVOLUCAO COMAER PLOA.LOA'!$B$15:$R$15</c:f>
              <c:numCache>
                <c:formatCode>0.00%</c:formatCode>
                <c:ptCount val="17"/>
                <c:pt idx="0">
                  <c:v>9.1808928306503655E-4</c:v>
                </c:pt>
                <c:pt idx="1">
                  <c:v>1.2790657022168461E-3</c:v>
                </c:pt>
                <c:pt idx="2">
                  <c:v>1.3814333909904701E-3</c:v>
                </c:pt>
                <c:pt idx="3">
                  <c:v>1.2250834784834461E-3</c:v>
                </c:pt>
                <c:pt idx="4">
                  <c:v>1.0030502131735321E-3</c:v>
                </c:pt>
                <c:pt idx="5">
                  <c:v>1.0238844356283241E-3</c:v>
                </c:pt>
                <c:pt idx="6">
                  <c:v>9.0286456990461576E-4</c:v>
                </c:pt>
                <c:pt idx="7">
                  <c:v>8.6332034390306097E-4</c:v>
                </c:pt>
                <c:pt idx="8">
                  <c:v>1.0319801199510491E-3</c:v>
                </c:pt>
                <c:pt idx="9">
                  <c:v>1.3514917797112498E-3</c:v>
                </c:pt>
                <c:pt idx="10">
                  <c:v>1.210930718695288E-3</c:v>
                </c:pt>
                <c:pt idx="11">
                  <c:v>1.0788455098731204E-3</c:v>
                </c:pt>
                <c:pt idx="12">
                  <c:v>1.0384901914344731E-3</c:v>
                </c:pt>
                <c:pt idx="13">
                  <c:v>1.0746376091139188E-3</c:v>
                </c:pt>
                <c:pt idx="14">
                  <c:v>1.0541793890626863E-3</c:v>
                </c:pt>
                <c:pt idx="15">
                  <c:v>1.2703275040965537E-3</c:v>
                </c:pt>
                <c:pt idx="16">
                  <c:v>1.2640087452139301E-3</c:v>
                </c:pt>
              </c:numCache>
            </c:numRef>
          </c:val>
        </c:ser>
        <c:ser>
          <c:idx val="1"/>
          <c:order val="1"/>
          <c:tx>
            <c:v>%PIB (INCLUINDO PAGTO PESSOAL)</c:v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'EVOLUCAO COMAER PLOA.LOA'!$B$9:$R$9</c:f>
              <c:strCache>
                <c:ptCount val="1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2016*</c:v>
                </c:pt>
              </c:strCache>
            </c:strRef>
          </c:cat>
          <c:val>
            <c:numRef>
              <c:f>'EVOLUCAO COMAER PLOA.LOA'!$B$16:$R$16</c:f>
              <c:numCache>
                <c:formatCode>0.00%</c:formatCode>
                <c:ptCount val="17"/>
                <c:pt idx="0">
                  <c:v>3.2279793005845527E-3</c:v>
                </c:pt>
                <c:pt idx="1">
                  <c:v>3.5465477671808433E-3</c:v>
                </c:pt>
                <c:pt idx="2">
                  <c:v>4.1764795850408511E-3</c:v>
                </c:pt>
                <c:pt idx="3">
                  <c:v>3.8233082810343274E-3</c:v>
                </c:pt>
                <c:pt idx="4">
                  <c:v>3.3347512349269563E-3</c:v>
                </c:pt>
                <c:pt idx="5">
                  <c:v>3.3509836027853703E-3</c:v>
                </c:pt>
                <c:pt idx="6">
                  <c:v>3.3531975232225786E-3</c:v>
                </c:pt>
                <c:pt idx="7">
                  <c:v>3.3081679749576961E-3</c:v>
                </c:pt>
                <c:pt idx="8">
                  <c:v>3.3087240348834927E-3</c:v>
                </c:pt>
                <c:pt idx="9">
                  <c:v>3.9499294168739542E-3</c:v>
                </c:pt>
                <c:pt idx="10">
                  <c:v>3.6643737251517445E-3</c:v>
                </c:pt>
                <c:pt idx="11">
                  <c:v>3.3752692697779411E-3</c:v>
                </c:pt>
                <c:pt idx="12">
                  <c:v>3.2896384918613491E-3</c:v>
                </c:pt>
                <c:pt idx="13">
                  <c:v>3.1407749794525757E-3</c:v>
                </c:pt>
                <c:pt idx="14">
                  <c:v>3.1790501236663212E-3</c:v>
                </c:pt>
                <c:pt idx="15">
                  <c:v>3.7038170513424779E-3</c:v>
                </c:pt>
                <c:pt idx="16">
                  <c:v>4.086465123666623E-3</c:v>
                </c:pt>
              </c:numCache>
            </c:numRef>
          </c:val>
        </c:ser>
        <c:dLbls>
          <c:showVal val="1"/>
        </c:dLbls>
        <c:marker val="1"/>
        <c:axId val="47833088"/>
        <c:axId val="47834624"/>
      </c:lineChart>
      <c:catAx>
        <c:axId val="4783308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834624"/>
        <c:crosses val="autoZero"/>
        <c:auto val="1"/>
        <c:lblAlgn val="ctr"/>
        <c:lblOffset val="100"/>
      </c:catAx>
      <c:valAx>
        <c:axId val="4783462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pt-BR"/>
          </a:p>
        </c:txPr>
        <c:crossAx val="47833088"/>
        <c:crosses val="autoZero"/>
        <c:crossBetween val="between"/>
        <c:majorUnit val="1.0000000000000041E-3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</c:chart>
  <c:spPr>
    <a:solidFill>
      <a:schemeClr val="tx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6A35AFA-9335-4654-B65A-6FD28FB3BF01}" type="datetimeFigureOut">
              <a:rPr lang="pt-BR"/>
              <a:pPr>
                <a:defRPr/>
              </a:pPr>
              <a:t>11/08/2016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5926B2C5-3BC3-4E59-9E0E-4502A314BA6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94003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22E4DBDE-351D-4216-8E59-D91D67A8F508}" type="datetimeFigureOut">
              <a:rPr lang="pt-BR"/>
              <a:pPr>
                <a:defRPr/>
              </a:pPr>
              <a:t>11/08/2016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5B4185BE-1394-4534-B7A9-24ADF51B04E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02681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51275" y="9380538"/>
            <a:ext cx="29448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31" tIns="46516" rIns="93031" bIns="46516" anchor="b"/>
          <a:lstStyle/>
          <a:p>
            <a:pPr algn="r" defTabSz="930275"/>
            <a:fld id="{550FD62B-483E-407F-AB0E-36F3F7917106}" type="slidenum">
              <a:rPr lang="en-US" sz="1200">
                <a:solidFill>
                  <a:schemeClr val="tx1"/>
                </a:solidFill>
                <a:latin typeface="Arial" pitchFamily="34" charset="0"/>
              </a:rPr>
              <a:pPr algn="r" defTabSz="930275"/>
              <a:t>2</a:t>
            </a:fld>
            <a:endParaRPr lang="en-US" sz="1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2363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87925" cy="44434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83972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2F9399-699F-4C34-A392-3FC537B61FC3}" type="slidenum">
              <a:rPr lang="en-US" smtClean="0">
                <a:cs typeface="Arial" charset="0"/>
              </a:rPr>
              <a:pPr/>
              <a:t>22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423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C0DC60-A98E-479E-AEBB-F791843093E6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4F2550-D3B3-4E6B-AF00-49B13916BACA}" type="slidenum">
              <a:rPr lang="pt-BR" smtClean="0"/>
              <a:pPr>
                <a:defRPr/>
              </a:pPr>
              <a:t>25</a:t>
            </a:fld>
            <a:endParaRPr lang="pt-BR" smtClean="0"/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49300"/>
            <a:ext cx="4935538" cy="3703638"/>
          </a:xfrm>
          <a:solidFill>
            <a:srgbClr val="FFFFFF"/>
          </a:solidFill>
          <a:ln/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8828" y="4690269"/>
            <a:ext cx="5440021" cy="4443413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86889B-0973-4490-836D-84E3D24996C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51275" y="9380538"/>
            <a:ext cx="29448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31" tIns="46516" rIns="93031" bIns="46516" anchor="b"/>
          <a:lstStyle/>
          <a:p>
            <a:pPr algn="r" defTabSz="930275"/>
            <a:fld id="{2A4724F6-B538-4FCC-819F-41540AFAA6BA}" type="slidenum">
              <a:rPr lang="en-US" sz="1200">
                <a:solidFill>
                  <a:schemeClr val="tx1"/>
                </a:solidFill>
                <a:latin typeface="Arial" pitchFamily="34" charset="0"/>
              </a:rPr>
              <a:pPr algn="r" defTabSz="930275"/>
              <a:t>28</a:t>
            </a:fld>
            <a:endParaRPr lang="en-US" sz="1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2363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87925" cy="44434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 txBox="1">
            <a:spLocks noGrp="1" noChangeArrowheads="1"/>
          </p:cNvSpPr>
          <p:nvPr/>
        </p:nvSpPr>
        <p:spPr bwMode="auto">
          <a:xfrm>
            <a:off x="3852016" y="9380538"/>
            <a:ext cx="2944086" cy="49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31" tIns="46516" rIns="93031" bIns="46516" anchor="b"/>
          <a:lstStyle/>
          <a:p>
            <a:pPr algn="r" defTabSz="930275"/>
            <a:fld id="{E13A41E0-5315-4698-8E99-5D4C6DB85AA5}" type="slidenum">
              <a:rPr lang="en-US" sz="1200">
                <a:solidFill>
                  <a:schemeClr val="tx1"/>
                </a:solidFill>
                <a:latin typeface="Arial" pitchFamily="34" charset="0"/>
              </a:rPr>
              <a:pPr algn="r" defTabSz="930275"/>
              <a:t>32</a:t>
            </a:fld>
            <a:endParaRPr lang="en-US" sz="1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2363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784" y="4690269"/>
            <a:ext cx="4988109" cy="44434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3031" tIns="46516" rIns="93031" bIns="465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51275" y="9380538"/>
            <a:ext cx="29448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31" tIns="46516" rIns="93031" bIns="46516" anchor="b"/>
          <a:lstStyle/>
          <a:p>
            <a:pPr algn="r" defTabSz="930275"/>
            <a:fld id="{550FD62B-483E-407F-AB0E-36F3F7917106}" type="slidenum">
              <a:rPr lang="en-US" sz="1200">
                <a:solidFill>
                  <a:schemeClr val="tx1"/>
                </a:solidFill>
                <a:latin typeface="Arial" pitchFamily="34" charset="0"/>
              </a:rPr>
              <a:pPr algn="r" defTabSz="930275"/>
              <a:t>3</a:t>
            </a:fld>
            <a:endParaRPr lang="en-US" sz="1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2363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87925" cy="44434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51275" y="9380538"/>
            <a:ext cx="29448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31" tIns="46516" rIns="93031" bIns="46516" anchor="b"/>
          <a:lstStyle/>
          <a:p>
            <a:pPr algn="r" defTabSz="930275"/>
            <a:fld id="{2A4724F6-B538-4FCC-819F-41540AFAA6BA}" type="slidenum">
              <a:rPr lang="en-US" sz="1200">
                <a:solidFill>
                  <a:schemeClr val="tx1"/>
                </a:solidFill>
                <a:latin typeface="Arial" pitchFamily="34" charset="0"/>
              </a:rPr>
              <a:pPr algn="r" defTabSz="930275"/>
              <a:t>36</a:t>
            </a:fld>
            <a:endParaRPr lang="en-US" sz="1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2363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87925" cy="44434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51275" y="9380538"/>
            <a:ext cx="29448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31" tIns="46516" rIns="93031" bIns="46516" anchor="b"/>
          <a:lstStyle/>
          <a:p>
            <a:pPr algn="r" defTabSz="930275"/>
            <a:fld id="{550FD62B-483E-407F-AB0E-36F3F7917106}" type="slidenum">
              <a:rPr lang="en-US" sz="1200">
                <a:solidFill>
                  <a:schemeClr val="tx1"/>
                </a:solidFill>
                <a:latin typeface="Arial" pitchFamily="34" charset="0"/>
              </a:rPr>
              <a:pPr algn="r" defTabSz="930275"/>
              <a:t>37</a:t>
            </a:fld>
            <a:endParaRPr lang="en-US" sz="1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2363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87925" cy="44434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46150" y="741363"/>
            <a:ext cx="4846638" cy="3635375"/>
          </a:xfrm>
        </p:spPr>
      </p:sp>
      <p:sp>
        <p:nvSpPr>
          <p:cNvPr id="220162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220163" name="Espaço Reservado para Número de Slide 3"/>
          <p:cNvSpPr>
            <a:spLocks noGrp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A2B4D58F-084C-4BD7-B548-A6A42D3854FF}" type="slidenum">
              <a:rPr lang="pt-BR" smtClean="0"/>
              <a:pPr/>
              <a:t>38</a:t>
            </a:fld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51275" y="9380538"/>
            <a:ext cx="29448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31" tIns="46516" rIns="93031" bIns="46516" anchor="b"/>
          <a:lstStyle/>
          <a:p>
            <a:pPr algn="r" defTabSz="930275"/>
            <a:fld id="{2A4724F6-B538-4FCC-819F-41540AFAA6BA}" type="slidenum">
              <a:rPr lang="en-US" sz="1200">
                <a:solidFill>
                  <a:schemeClr val="tx1"/>
                </a:solidFill>
                <a:latin typeface="Arial" pitchFamily="34" charset="0"/>
              </a:rPr>
              <a:pPr algn="r" defTabSz="930275"/>
              <a:t>4</a:t>
            </a:fld>
            <a:endParaRPr lang="en-US" sz="1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2363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87925" cy="44434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51275" y="9380538"/>
            <a:ext cx="29448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31" tIns="46516" rIns="93031" bIns="46516" anchor="b"/>
          <a:lstStyle/>
          <a:p>
            <a:pPr algn="r" defTabSz="930275"/>
            <a:fld id="{2A4724F6-B538-4FCC-819F-41540AFAA6BA}" type="slidenum">
              <a:rPr lang="en-US" sz="1200">
                <a:solidFill>
                  <a:schemeClr val="tx1"/>
                </a:solidFill>
                <a:latin typeface="Arial" pitchFamily="34" charset="0"/>
              </a:rPr>
              <a:pPr algn="r" defTabSz="930275"/>
              <a:t>5</a:t>
            </a:fld>
            <a:endParaRPr lang="en-US" sz="1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2363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87925" cy="44434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51275" y="9380538"/>
            <a:ext cx="29448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31" tIns="46516" rIns="93031" bIns="46516" anchor="b"/>
          <a:lstStyle/>
          <a:p>
            <a:pPr algn="r" defTabSz="930275"/>
            <a:fld id="{2A4724F6-B538-4FCC-819F-41540AFAA6BA}" type="slidenum">
              <a:rPr lang="en-US" sz="1200">
                <a:solidFill>
                  <a:schemeClr val="tx1"/>
                </a:solidFill>
                <a:latin typeface="Arial" pitchFamily="34" charset="0"/>
              </a:rPr>
              <a:pPr algn="r" defTabSz="930275"/>
              <a:t>12</a:t>
            </a:fld>
            <a:endParaRPr lang="en-US" sz="1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2363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87925" cy="44434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46150" y="741363"/>
            <a:ext cx="4846638" cy="3635375"/>
          </a:xfrm>
        </p:spPr>
      </p:sp>
      <p:sp>
        <p:nvSpPr>
          <p:cNvPr id="185346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185347" name="Espaço Reservado para Número de Slide 3"/>
          <p:cNvSpPr txBox="1">
            <a:spLocks noGrp="1"/>
          </p:cNvSpPr>
          <p:nvPr/>
        </p:nvSpPr>
        <p:spPr bwMode="auto">
          <a:xfrm>
            <a:off x="3850587" y="9379907"/>
            <a:ext cx="2945500" cy="492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3" tIns="45637" rIns="91273" bIns="45637" anchor="b"/>
          <a:lstStyle/>
          <a:p>
            <a:pPr algn="r" defTabSz="911316">
              <a:buClr>
                <a:srgbClr val="000000"/>
              </a:buClr>
              <a:buSzPct val="100000"/>
            </a:pPr>
            <a:fld id="{5F186FDD-36BA-4DC7-BCF4-C3DADEDA2F6D}" type="slidenum">
              <a:rPr lang="en-US" sz="1200">
                <a:solidFill>
                  <a:srgbClr val="000000"/>
                </a:solidFill>
              </a:rPr>
              <a:pPr algn="r" defTabSz="911316">
                <a:buClr>
                  <a:srgbClr val="000000"/>
                </a:buClr>
                <a:buSzPct val="100000"/>
              </a:pPr>
              <a:t>14</a:t>
            </a:fld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 txBox="1">
            <a:spLocks noGrp="1" noChangeArrowheads="1"/>
          </p:cNvSpPr>
          <p:nvPr/>
        </p:nvSpPr>
        <p:spPr bwMode="auto">
          <a:xfrm>
            <a:off x="3850587" y="9378326"/>
            <a:ext cx="2945500" cy="49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0" tIns="45451" rIns="90900" bIns="45451" anchor="b"/>
          <a:lstStyle/>
          <a:p>
            <a:pPr algn="r" defTabSz="909729">
              <a:buClr>
                <a:srgbClr val="000000"/>
              </a:buClr>
              <a:buSzPct val="100000"/>
            </a:pPr>
            <a:fld id="{E40C8B22-5A7B-4C5D-B1C6-38229831CC22}" type="slidenum">
              <a:rPr lang="en-US" sz="1200">
                <a:solidFill>
                  <a:srgbClr val="000000"/>
                </a:solidFill>
              </a:rPr>
              <a:pPr algn="r" defTabSz="909729">
                <a:buClr>
                  <a:srgbClr val="000000"/>
                </a:buClr>
                <a:buSzPct val="100000"/>
              </a:pPr>
              <a:t>15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6150" y="741363"/>
            <a:ext cx="4846638" cy="3635375"/>
          </a:xfrm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Arial" pitchFamily="34" charset="0"/>
            </a:endParaRPr>
          </a:p>
        </p:txBody>
      </p:sp>
      <p:sp>
        <p:nvSpPr>
          <p:cNvPr id="118788" name="Espaço Reservado para Número de Slide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017C750-AB49-4E26-8833-72CBF93F6AE9}" type="slidenum">
              <a:rPr lang="en-US" sz="1200"/>
              <a:pPr algn="r"/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51275" y="9380538"/>
            <a:ext cx="29448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31" tIns="46516" rIns="93031" bIns="46516" anchor="b"/>
          <a:lstStyle/>
          <a:p>
            <a:pPr algn="r" defTabSz="930275"/>
            <a:fld id="{550FD62B-483E-407F-AB0E-36F3F7917106}" type="slidenum">
              <a:rPr lang="en-US" sz="1200">
                <a:solidFill>
                  <a:schemeClr val="tx1"/>
                </a:solidFill>
                <a:latin typeface="Arial" pitchFamily="34" charset="0"/>
              </a:rPr>
              <a:pPr algn="r" defTabSz="930275"/>
              <a:t>21</a:t>
            </a:fld>
            <a:endParaRPr lang="en-US" sz="12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3450" y="741363"/>
            <a:ext cx="4932363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691063"/>
            <a:ext cx="4987925" cy="44434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 userDrawn="1"/>
        </p:nvSpPr>
        <p:spPr>
          <a:xfrm>
            <a:off x="2786050" y="662600"/>
            <a:ext cx="6357950" cy="35719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87261-D48D-4B9C-AB0E-481AE32C5CF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A2FA3-D606-4404-9C14-1A0FDFB7634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57F81-B982-412C-8743-146DB14511B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BE30D-283B-4820-8297-9CDADF4FF2A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2D6A6-9179-4AD1-8C33-7B462B73B0B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B1C92-8152-48F6-B7E5-776E50FD008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4171A-36D0-4FBF-9F44-77D53B090FE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4D89C-B1ED-4BD8-8F3F-95432091141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219BD-9814-4622-82CA-DC2AF3ADD5F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AEFF9-6FC5-4420-8BF8-F4185ED25FD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 userDrawn="1"/>
        </p:nvSpPr>
        <p:spPr>
          <a:xfrm>
            <a:off x="2786050" y="662600"/>
            <a:ext cx="6357950" cy="35719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B435A-83A7-4D27-AED8-32C9D055C2A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4BBC6-7973-4C8D-A9A5-E93E9366BA3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no bu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712" y="1745384"/>
            <a:ext cx="7056759" cy="1143000"/>
          </a:xfrm>
          <a:prstGeom prst="rect">
            <a:avLst/>
          </a:prstGeom>
        </p:spPr>
        <p:txBody>
          <a:bodyPr/>
          <a:lstStyle/>
          <a:p>
            <a:r>
              <a:rPr lang="sv-SE" noProof="0" smtClean="0"/>
              <a:t>Klicka här för att ändra format</a:t>
            </a:r>
            <a:endParaRPr lang="en-GB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763713" y="2981325"/>
            <a:ext cx="7078662" cy="319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5975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sv-SE" noProof="0" smtClean="0"/>
              <a:t>Klicka här för att ändra format på bakgrundstexten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4"/>
          </p:nvPr>
        </p:nvSpPr>
        <p:spPr>
          <a:xfrm>
            <a:off x="4572000" y="6524625"/>
            <a:ext cx="1295400" cy="252413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28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5E5C090C-8272-4333-9DC0-E159C28BF368}" type="datetime1">
              <a:rPr lang="en-US"/>
              <a:pPr>
                <a:defRPr/>
              </a:pPr>
              <a:t>8/11/2016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5"/>
          </p:nvPr>
        </p:nvSpPr>
        <p:spPr>
          <a:xfrm>
            <a:off x="1763713" y="6524625"/>
            <a:ext cx="2736850" cy="252413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28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GB"/>
              <a:t>Footer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5994400" y="6524625"/>
            <a:ext cx="1314450" cy="252413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2800">
                <a:solidFill>
                  <a:srgbClr val="000000"/>
                </a:solidFill>
                <a:latin typeface="+mn-lt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A7E2738F-0AB8-4D93-AC7C-131CF44EF684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3250" cy="1138238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553200" cy="762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7F240D-29B1-4528-9EEB-B91F8146133B}" type="datetimeFigureOut">
              <a:rPr lang="pt-BR" smtClean="0"/>
              <a:pPr/>
              <a:t>11/08/2016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B74E2E-0369-40BF-9A9F-BD325A07F2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asconcellosvvs\Desktop\Apresentações\Imagens\Slide_Mestre03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FF">
                  <a:gamma/>
                  <a:shade val="3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Retângulo de cantos arredondados 4"/>
          <p:cNvSpPr/>
          <p:nvPr userDrawn="1"/>
        </p:nvSpPr>
        <p:spPr>
          <a:xfrm>
            <a:off x="2786050" y="662600"/>
            <a:ext cx="6357950" cy="35719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9" r:id="rId1"/>
    <p:sldLayoutId id="2147484884" r:id="rId2"/>
    <p:sldLayoutId id="2147484885" r:id="rId3"/>
    <p:sldLayoutId id="2147484870" r:id="rId4"/>
    <p:sldLayoutId id="2147484871" r:id="rId5"/>
    <p:sldLayoutId id="2147484872" r:id="rId6"/>
    <p:sldLayoutId id="2147484886" r:id="rId7"/>
    <p:sldLayoutId id="2147484890" r:id="rId8"/>
    <p:sldLayoutId id="2147484892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35F57B33-C254-4F06-9FC0-D45F6051578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873" r:id="rId1"/>
    <p:sldLayoutId id="2147484874" r:id="rId2"/>
    <p:sldLayoutId id="2147484875" r:id="rId3"/>
    <p:sldLayoutId id="2147484876" r:id="rId4"/>
    <p:sldLayoutId id="2147484877" r:id="rId5"/>
    <p:sldLayoutId id="2147484878" r:id="rId6"/>
    <p:sldLayoutId id="2147484879" r:id="rId7"/>
    <p:sldLayoutId id="2147484880" r:id="rId8"/>
    <p:sldLayoutId id="2147484881" r:id="rId9"/>
    <p:sldLayoutId id="2147484882" r:id="rId10"/>
    <p:sldLayoutId id="2147484883" r:id="rId11"/>
    <p:sldLayoutId id="2147484888" r:id="rId12"/>
    <p:sldLayoutId id="2147484889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6" Type="http://schemas.openxmlformats.org/officeDocument/2006/relationships/image" Target="../media/image38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wmf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norodtn\Desktop\FIERGS\KC%20390%20%20%20Flight%20Campaign%20Status%20%20%20June,%202016%20%20%20Copy.wmv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norodtn\Desktop\FIERGS\ROLL%20OUT%20%20Saab%20revela%20o%20novo%20Gripen%20E.wmv" TargetMode="Externa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18128583983_47cdc2165e_o.jpg"/>
          <p:cNvPicPr>
            <a:picLocks noChangeAspect="1"/>
          </p:cNvPicPr>
          <p:nvPr/>
        </p:nvPicPr>
        <p:blipFill>
          <a:blip r:embed="rId2" cstate="print"/>
          <a:srcRect l="1106" r="2089" b="1680"/>
          <a:stretch>
            <a:fillRect/>
          </a:stretch>
        </p:blipFill>
        <p:spPr>
          <a:xfrm>
            <a:off x="-357222" y="0"/>
            <a:ext cx="9929882" cy="6858000"/>
          </a:xfrm>
          <a:prstGeom prst="rect">
            <a:avLst/>
          </a:prstGeom>
        </p:spPr>
      </p:pic>
      <p:grpSp>
        <p:nvGrpSpPr>
          <p:cNvPr id="10243" name="Grupo 5"/>
          <p:cNvGrpSpPr>
            <a:grpSpLocks/>
          </p:cNvGrpSpPr>
          <p:nvPr/>
        </p:nvGrpSpPr>
        <p:grpSpPr bwMode="auto">
          <a:xfrm>
            <a:off x="285719" y="6072211"/>
            <a:ext cx="8858281" cy="714375"/>
            <a:chOff x="142875" y="5929313"/>
            <a:chExt cx="8119462" cy="714375"/>
          </a:xfrm>
        </p:grpSpPr>
        <p:pic>
          <p:nvPicPr>
            <p:cNvPr id="10246" name="Picture 6" descr="asa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</a:blip>
            <a:srcRect/>
            <a:stretch>
              <a:fillRect/>
            </a:stretch>
          </p:blipFill>
          <p:spPr bwMode="auto">
            <a:xfrm>
              <a:off x="142875" y="5929313"/>
              <a:ext cx="893763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756637" y="5949950"/>
              <a:ext cx="7505700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lnSpc>
                  <a:spcPct val="86000"/>
                </a:lnSpc>
                <a:spcBef>
                  <a:spcPct val="20000"/>
                </a:spcBef>
                <a:buClr>
                  <a:srgbClr val="000000"/>
                </a:buClr>
                <a:buFont typeface="Times New Roman" pitchFamily="18" charset="0"/>
                <a:buNone/>
                <a:defRPr/>
              </a:pPr>
              <a:r>
                <a:rPr lang="pt-BR" sz="36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latin typeface="Arial" charset="0"/>
                  <a:ea typeface="ＭＳ Ｐゴシック" pitchFamily="34" charset="-128"/>
                </a:rPr>
                <a:t>FORÇA AÉREA BRASILEIRA</a:t>
              </a:r>
              <a:endParaRPr lang="en-US" sz="3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16392" y="285728"/>
            <a:ext cx="184731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8" dist="17961" dir="13500000">
              <a:srgbClr val="FFFFFF">
                <a:gamma/>
                <a:shade val="60000"/>
                <a:invGamma/>
              </a:srgbClr>
            </a:prstShdw>
          </a:effectLst>
        </p:spPr>
        <p:txBody>
          <a:bodyPr wrap="none">
            <a:spAutoFit/>
          </a:bodyPr>
          <a:lstStyle/>
          <a:p>
            <a:pPr marL="473075" indent="-473075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n-lt"/>
              <a:ea typeface="MS PGothic" pitchFamily="34" charset="-128"/>
            </a:endParaRPr>
          </a:p>
        </p:txBody>
      </p:sp>
      <p:pic>
        <p:nvPicPr>
          <p:cNvPr id="100354" name="Picture 2" descr="https://www.b2match.eu/system/avisulat2014/files/FIERGS_3D.jpg?14089759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445032"/>
            <a:ext cx="2857488" cy="555076"/>
          </a:xfrm>
          <a:prstGeom prst="rect">
            <a:avLst/>
          </a:prstGeom>
          <a:noFill/>
        </p:spPr>
      </p:pic>
      <p:sp>
        <p:nvSpPr>
          <p:cNvPr id="12" name="Text Box 1028"/>
          <p:cNvSpPr txBox="1">
            <a:spLocks noChangeArrowheads="1"/>
          </p:cNvSpPr>
          <p:nvPr/>
        </p:nvSpPr>
        <p:spPr bwMode="auto">
          <a:xfrm>
            <a:off x="5072067" y="486771"/>
            <a:ext cx="42148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charset="0"/>
                <a:ea typeface="ＭＳ Ｐゴシック" pitchFamily="34" charset="-128"/>
              </a:rPr>
              <a:t>Ten Brig Ar NÔRO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1071546"/>
            <a:ext cx="9144000" cy="578645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ounded Rectangle 4"/>
          <p:cNvSpPr/>
          <p:nvPr/>
        </p:nvSpPr>
        <p:spPr>
          <a:xfrm>
            <a:off x="1285853" y="1285860"/>
            <a:ext cx="6786610" cy="428628"/>
          </a:xfrm>
          <a:prstGeom prst="rect">
            <a:avLst/>
          </a:prstGeom>
          <a:solidFill>
            <a:srgbClr val="0070C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9060" tIns="99060" rIns="99060" bIns="99060" spcCol="1270" anchor="ctr"/>
          <a:lstStyle/>
          <a:p>
            <a:pPr algn="ctr" defTabSz="11557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ORÇAMENTO DA FAB X PIB BRASILEIRO (%)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7" name="Gráfico 6"/>
          <p:cNvGraphicFramePr>
            <a:graphicFrameLocks/>
          </p:cNvGraphicFramePr>
          <p:nvPr/>
        </p:nvGraphicFramePr>
        <p:xfrm>
          <a:off x="107504" y="1714488"/>
          <a:ext cx="9036496" cy="4810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368" name="CaixaDeTexto 2"/>
          <p:cNvSpPr txBox="1">
            <a:spLocks noChangeArrowheads="1"/>
          </p:cNvSpPr>
          <p:nvPr/>
        </p:nvSpPr>
        <p:spPr bwMode="auto">
          <a:xfrm>
            <a:off x="107950" y="6524625"/>
            <a:ext cx="8707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solidFill>
                  <a:schemeClr val="bg1"/>
                </a:solidFill>
                <a:latin typeface="Calibri" pitchFamily="34" charset="0"/>
              </a:rPr>
              <a:t>Fonte IBGE                                                                                      *2016 projetado Revista FOCUS</a:t>
            </a:r>
          </a:p>
        </p:txBody>
      </p:sp>
      <p:sp>
        <p:nvSpPr>
          <p:cNvPr id="11" name="Retângulo 6"/>
          <p:cNvSpPr>
            <a:spLocks noChangeArrowheads="1"/>
          </p:cNvSpPr>
          <p:nvPr/>
        </p:nvSpPr>
        <p:spPr bwMode="auto">
          <a:xfrm>
            <a:off x="2786050" y="661554"/>
            <a:ext cx="63579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1600" b="1" i="1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I – VISÃO GERAL</a:t>
            </a:r>
            <a:endParaRPr lang="pt-BR" sz="1600" b="1" i="1" dirty="0">
              <a:solidFill>
                <a:srgbClr val="EEECE1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 cstate="print">
            <a:lum bright="-13000" contrast="15000"/>
            <a:extLst/>
          </a:blip>
          <a:srcRect l="628" t="6407" r="1086" b="302"/>
          <a:stretch/>
        </p:blipFill>
        <p:spPr bwMode="auto">
          <a:xfrm>
            <a:off x="1285852" y="1068129"/>
            <a:ext cx="6508902" cy="57898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</p:pic>
      <p:sp>
        <p:nvSpPr>
          <p:cNvPr id="70659" name="Rectangle 1"/>
          <p:cNvSpPr>
            <a:spLocks noChangeArrowheads="1"/>
          </p:cNvSpPr>
          <p:nvPr/>
        </p:nvSpPr>
        <p:spPr bwMode="auto">
          <a:xfrm>
            <a:off x="1928794" y="1000108"/>
            <a:ext cx="4500594" cy="652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defTabSz="449263">
              <a:buClr>
                <a:srgbClr val="003399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ICEBERG CIENTÍFICO TECNOLÓGICO DE DEFESA</a:t>
            </a:r>
          </a:p>
        </p:txBody>
      </p:sp>
      <p:pic>
        <p:nvPicPr>
          <p:cNvPr id="4" name="Picture 2" descr="http://t3.gstatic.com/images?q=tbn:ANd9GcTfG87OUwmXMbBKCEucIC2MVWeU2f2FQZEF4mZU2FLYJyhWm5o_O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8204921" y="188640"/>
            <a:ext cx="687559" cy="1003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HeroicExtremeLeftFacing"/>
            <a:lightRig rig="threePt" dir="t"/>
          </a:scene3d>
          <a:sp3d prstMaterial="metal">
            <a:bevelT w="88900" h="88900"/>
          </a:sp3d>
          <a:extLst/>
        </p:spPr>
      </p:pic>
      <p:sp>
        <p:nvSpPr>
          <p:cNvPr id="5" name="Estrela de 5 pontas 4"/>
          <p:cNvSpPr/>
          <p:nvPr/>
        </p:nvSpPr>
        <p:spPr>
          <a:xfrm>
            <a:off x="8643966" y="6357958"/>
            <a:ext cx="357190" cy="28575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6"/>
          <p:cNvSpPr>
            <a:spLocks noChangeArrowheads="1"/>
          </p:cNvSpPr>
          <p:nvPr/>
        </p:nvSpPr>
        <p:spPr bwMode="auto">
          <a:xfrm>
            <a:off x="2786050" y="661554"/>
            <a:ext cx="63579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1600" b="1" i="1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I – VISÃO GERAL</a:t>
            </a:r>
            <a:endParaRPr lang="pt-BR" sz="1600" b="1" i="1" dirty="0">
              <a:solidFill>
                <a:srgbClr val="EEECE1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786050" y="571480"/>
            <a:ext cx="6357950" cy="381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ROTEIRO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928688" y="2178050"/>
            <a:ext cx="785812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None/>
            </a:pPr>
            <a:r>
              <a:rPr lang="pt-BR" sz="3600" b="1" i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 -	VISÃO GERAL</a:t>
            </a:r>
          </a:p>
          <a:p>
            <a:pPr>
              <a:lnSpc>
                <a:spcPct val="200000"/>
              </a:lnSpc>
            </a:pPr>
            <a:r>
              <a:rPr lang="pt-BR" sz="36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II -    PROJETOS ESTRATÉGICOS</a:t>
            </a:r>
          </a:p>
          <a:p>
            <a:pPr>
              <a:lnSpc>
                <a:spcPct val="200000"/>
              </a:lnSpc>
            </a:pPr>
            <a:r>
              <a:rPr lang="pt-BR" sz="3600" b="1" i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III -	SUPORTE LOGÍSTICO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Picture 2"/>
          <p:cNvPicPr>
            <a:picLocks noChangeAspect="1" noChangeArrowheads="1"/>
          </p:cNvPicPr>
          <p:nvPr/>
        </p:nvPicPr>
        <p:blipFill>
          <a:blip r:embed="rId2" cstate="print"/>
          <a:srcRect l="3636" r="3296"/>
          <a:stretch>
            <a:fillRect/>
          </a:stretch>
        </p:blipFill>
        <p:spPr bwMode="auto">
          <a:xfrm>
            <a:off x="-465287" y="-26988"/>
            <a:ext cx="9609287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6324485"/>
            <a:ext cx="9145587" cy="533515"/>
          </a:xfrm>
          <a:prstGeom prst="rect">
            <a:avLst/>
          </a:prstGeom>
          <a:noFill/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179388" indent="-179388" defTabSz="12049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049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049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049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049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049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049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049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049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E66400"/>
              </a:buClr>
              <a:buSzPct val="100000"/>
              <a:buNone/>
              <a:defRPr/>
            </a:pPr>
            <a:r>
              <a:rPr lang="pt-BR" sz="28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Assinatura do contrato de desenvolvimento em 2009.</a:t>
            </a:r>
            <a:endParaRPr lang="pt-BR" sz="2800" b="1" i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571736" y="428604"/>
            <a:ext cx="34290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KC-390</a:t>
            </a:r>
            <a:endParaRPr lang="pt-BR" sz="6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064" y="2000240"/>
            <a:ext cx="9216058" cy="471488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tângulo 4"/>
          <p:cNvSpPr/>
          <p:nvPr/>
        </p:nvSpPr>
        <p:spPr>
          <a:xfrm>
            <a:off x="500034" y="1262706"/>
            <a:ext cx="814390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pt-BR" sz="2800" b="1" dirty="0" smtClean="0">
                <a:ln w="50800"/>
                <a:solidFill>
                  <a:schemeClr val="bg1"/>
                </a:solidFill>
              </a:rPr>
              <a:t>Linha de Montagem Avançada: robôs de alta precisão</a:t>
            </a:r>
            <a:endParaRPr lang="pt-BR" sz="2800" b="1" dirty="0">
              <a:ln w="50800"/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786050" y="642918"/>
            <a:ext cx="6357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2400" b="1" i="1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KC-390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3" name="Picture 9" descr="KC390_revA_Humanitarian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291778"/>
            <a:ext cx="3000396" cy="173269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Imagem 2"/>
          <p:cNvPicPr>
            <a:picLocks noChangeAspect="1"/>
          </p:cNvPicPr>
          <p:nvPr/>
        </p:nvPicPr>
        <p:blipFill>
          <a:blip r:embed="rId5" cstate="screen">
            <a:extLst/>
          </a:blip>
          <a:srcRect/>
          <a:stretch>
            <a:fillRect/>
          </a:stretch>
        </p:blipFill>
        <p:spPr bwMode="auto">
          <a:xfrm>
            <a:off x="87030" y="3929066"/>
            <a:ext cx="2841896" cy="17145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pic>
        <p:nvPicPr>
          <p:cNvPr id="2051" name="Picture 3" descr="KC-390 - Amazonia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 t="13025" r="1741" b="28374"/>
          <a:stretch>
            <a:fillRect/>
          </a:stretch>
        </p:blipFill>
        <p:spPr bwMode="auto">
          <a:xfrm>
            <a:off x="2714612" y="4857128"/>
            <a:ext cx="3286148" cy="164370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pic>
        <p:nvPicPr>
          <p:cNvPr id="41990" name="Picture 6" descr="KC390_FireFighti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1000108"/>
            <a:ext cx="2928958" cy="17145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7" name="Text Box 15"/>
          <p:cNvSpPr txBox="1">
            <a:spLocks noChangeArrowheads="1"/>
          </p:cNvSpPr>
          <p:nvPr/>
        </p:nvSpPr>
        <p:spPr bwMode="auto">
          <a:xfrm>
            <a:off x="3357555" y="516327"/>
            <a:ext cx="2466721" cy="412345"/>
          </a:xfrm>
          <a:prstGeom prst="roundRect">
            <a:avLst/>
          </a:prstGeom>
          <a:solidFill>
            <a:srgbClr val="002060"/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4291" tIns="32146" rIns="64291" bIns="32146">
            <a:spAutoFit/>
          </a:bodyPr>
          <a:lstStyle>
            <a:defPPr>
              <a:defRPr lang="en-US"/>
            </a:defPPr>
            <a:lvl1pPr algn="ctr" defTabSz="642938" eaLnBrk="1" hangingPunct="1">
              <a:defRPr sz="2000" b="1">
                <a:solidFill>
                  <a:srgbClr val="00337F"/>
                </a:solidFill>
              </a:defRPr>
            </a:lvl1pPr>
            <a:lvl2pPr marL="742950" indent="-285750" defTabSz="642938">
              <a:defRPr sz="2400">
                <a:solidFill>
                  <a:schemeClr val="bg2"/>
                </a:solidFill>
              </a:defRPr>
            </a:lvl2pPr>
            <a:lvl3pPr marL="1143000" indent="-228600" defTabSz="642938">
              <a:defRPr sz="2400">
                <a:solidFill>
                  <a:schemeClr val="bg2"/>
                </a:solidFill>
              </a:defRPr>
            </a:lvl3pPr>
            <a:lvl4pPr marL="1600200" indent="-228600" defTabSz="642938">
              <a:defRPr sz="2400">
                <a:solidFill>
                  <a:schemeClr val="bg2"/>
                </a:solidFill>
              </a:defRPr>
            </a:lvl4pPr>
            <a:lvl5pPr marL="2057400" indent="-228600" defTabSz="642938">
              <a:defRPr sz="2400">
                <a:solidFill>
                  <a:schemeClr val="bg2"/>
                </a:solidFill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dirty="0">
                <a:solidFill>
                  <a:srgbClr val="FFFF00"/>
                </a:solidFill>
              </a:rPr>
              <a:t>Combate a incêndio</a:t>
            </a:r>
          </a:p>
        </p:txBody>
      </p:sp>
      <p:sp>
        <p:nvSpPr>
          <p:cNvPr id="2058" name="Text Box 16"/>
          <p:cNvSpPr txBox="1">
            <a:spLocks noChangeArrowheads="1"/>
          </p:cNvSpPr>
          <p:nvPr/>
        </p:nvSpPr>
        <p:spPr bwMode="auto">
          <a:xfrm>
            <a:off x="380560" y="890186"/>
            <a:ext cx="2548366" cy="752864"/>
          </a:xfrm>
          <a:prstGeom prst="roundRect">
            <a:avLst/>
          </a:prstGeom>
          <a:solidFill>
            <a:srgbClr val="002060"/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4291" tIns="32146" rIns="64291" bIns="32146">
            <a:spAutoFit/>
          </a:bodyPr>
          <a:lstStyle>
            <a:defPPr>
              <a:defRPr lang="en-US"/>
            </a:defPPr>
            <a:lvl1pPr algn="ctr" defTabSz="642938" eaLnBrk="1" hangingPunct="1">
              <a:defRPr sz="2000" b="1">
                <a:solidFill>
                  <a:srgbClr val="00337F"/>
                </a:solidFill>
              </a:defRPr>
            </a:lvl1pPr>
            <a:lvl2pPr marL="742950" indent="-285750" defTabSz="642938">
              <a:defRPr sz="2400">
                <a:solidFill>
                  <a:schemeClr val="bg2"/>
                </a:solidFill>
              </a:defRPr>
            </a:lvl2pPr>
            <a:lvl3pPr marL="1143000" indent="-228600" defTabSz="642938">
              <a:defRPr sz="2400">
                <a:solidFill>
                  <a:schemeClr val="bg2"/>
                </a:solidFill>
              </a:defRPr>
            </a:lvl3pPr>
            <a:lvl4pPr marL="1600200" indent="-228600" defTabSz="642938">
              <a:defRPr sz="2400">
                <a:solidFill>
                  <a:schemeClr val="bg2"/>
                </a:solidFill>
              </a:defRPr>
            </a:lvl4pPr>
            <a:lvl5pPr marL="2057400" indent="-228600" defTabSz="642938">
              <a:defRPr sz="2400">
                <a:solidFill>
                  <a:schemeClr val="bg2"/>
                </a:solidFill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dirty="0">
                <a:solidFill>
                  <a:srgbClr val="FFFF00"/>
                </a:solidFill>
              </a:rPr>
              <a:t>Lançamento </a:t>
            </a:r>
            <a:r>
              <a:rPr lang="pt-BR" dirty="0" smtClean="0">
                <a:solidFill>
                  <a:srgbClr val="FFFF00"/>
                </a:solidFill>
              </a:rPr>
              <a:t>de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dirty="0" smtClean="0">
                <a:solidFill>
                  <a:srgbClr val="FFFF00"/>
                </a:solidFill>
              </a:rPr>
              <a:t>cargas </a:t>
            </a:r>
            <a:r>
              <a:rPr lang="pt-BR" dirty="0">
                <a:solidFill>
                  <a:srgbClr val="FFFF00"/>
                </a:solidFill>
              </a:rPr>
              <a:t>e tropas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3143240" y="3962020"/>
            <a:ext cx="2543775" cy="752864"/>
          </a:xfrm>
          <a:prstGeom prst="roundRect">
            <a:avLst/>
          </a:prstGeom>
          <a:solidFill>
            <a:srgbClr val="002060"/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4291" tIns="32146" rIns="64291" bIns="32146">
            <a:spAutoFit/>
          </a:bodyPr>
          <a:lstStyle>
            <a:defPPr>
              <a:defRPr lang="en-US"/>
            </a:defPPr>
            <a:lvl1pPr algn="ctr" defTabSz="642938" eaLnBrk="1" hangingPunct="1">
              <a:defRPr sz="2000" b="1">
                <a:solidFill>
                  <a:srgbClr val="00337F"/>
                </a:solidFill>
              </a:defRPr>
            </a:lvl1pPr>
            <a:lvl2pPr marL="742950" indent="-285750" defTabSz="642938">
              <a:defRPr sz="2400">
                <a:solidFill>
                  <a:schemeClr val="bg2"/>
                </a:solidFill>
              </a:defRPr>
            </a:lvl2pPr>
            <a:lvl3pPr marL="1143000" indent="-228600" defTabSz="642938">
              <a:defRPr sz="2400">
                <a:solidFill>
                  <a:schemeClr val="bg2"/>
                </a:solidFill>
              </a:defRPr>
            </a:lvl3pPr>
            <a:lvl4pPr marL="1600200" indent="-228600" defTabSz="642938">
              <a:defRPr sz="2400">
                <a:solidFill>
                  <a:schemeClr val="bg2"/>
                </a:solidFill>
              </a:defRPr>
            </a:lvl4pPr>
            <a:lvl5pPr marL="2057400" indent="-228600" defTabSz="642938">
              <a:defRPr sz="2400">
                <a:solidFill>
                  <a:schemeClr val="bg2"/>
                </a:solidFill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dirty="0" smtClean="0">
                <a:solidFill>
                  <a:srgbClr val="FFFF00"/>
                </a:solidFill>
              </a:rPr>
              <a:t>Reabastecimento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dirty="0" smtClean="0">
                <a:solidFill>
                  <a:srgbClr val="FFFF00"/>
                </a:solidFill>
              </a:rPr>
              <a:t>em voo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2060" name="Text Box 18"/>
          <p:cNvSpPr txBox="1">
            <a:spLocks noChangeArrowheads="1"/>
          </p:cNvSpPr>
          <p:nvPr/>
        </p:nvSpPr>
        <p:spPr bwMode="auto">
          <a:xfrm>
            <a:off x="214283" y="3445285"/>
            <a:ext cx="2500061" cy="412345"/>
          </a:xfrm>
          <a:prstGeom prst="roundRect">
            <a:avLst/>
          </a:prstGeom>
          <a:solidFill>
            <a:srgbClr val="002060"/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4291" tIns="32146" rIns="64291" bIns="32146">
            <a:spAutoFit/>
          </a:bodyPr>
          <a:lstStyle>
            <a:defPPr>
              <a:defRPr lang="en-US"/>
            </a:defPPr>
            <a:lvl1pPr algn="ctr" defTabSz="642938" eaLnBrk="1" hangingPunct="1">
              <a:defRPr sz="2000" b="1">
                <a:solidFill>
                  <a:srgbClr val="00337F"/>
                </a:solidFill>
              </a:defRPr>
            </a:lvl1pPr>
            <a:lvl2pPr marL="742950" indent="-285750" defTabSz="642938">
              <a:defRPr sz="2400">
                <a:solidFill>
                  <a:schemeClr val="bg2"/>
                </a:solidFill>
              </a:defRPr>
            </a:lvl2pPr>
            <a:lvl3pPr marL="1143000" indent="-228600" defTabSz="642938">
              <a:defRPr sz="2400">
                <a:solidFill>
                  <a:schemeClr val="bg2"/>
                </a:solidFill>
              </a:defRPr>
            </a:lvl3pPr>
            <a:lvl4pPr marL="1600200" indent="-228600" defTabSz="642938">
              <a:defRPr sz="2400">
                <a:solidFill>
                  <a:schemeClr val="bg2"/>
                </a:solidFill>
              </a:defRPr>
            </a:lvl4pPr>
            <a:lvl5pPr marL="2057400" indent="-228600" defTabSz="642938">
              <a:defRPr sz="2400">
                <a:solidFill>
                  <a:schemeClr val="bg2"/>
                </a:solidFill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dirty="0">
                <a:solidFill>
                  <a:srgbClr val="FFFF00"/>
                </a:solidFill>
              </a:rPr>
              <a:t>Busca e Salvamento</a:t>
            </a:r>
          </a:p>
        </p:txBody>
      </p:sp>
      <p:sp>
        <p:nvSpPr>
          <p:cNvPr id="2061" name="Text Box 19"/>
          <p:cNvSpPr txBox="1">
            <a:spLocks noChangeArrowheads="1"/>
          </p:cNvSpPr>
          <p:nvPr/>
        </p:nvSpPr>
        <p:spPr bwMode="auto">
          <a:xfrm>
            <a:off x="6156042" y="5016920"/>
            <a:ext cx="2773677" cy="412345"/>
          </a:xfrm>
          <a:prstGeom prst="roundRect">
            <a:avLst/>
          </a:prstGeom>
          <a:solidFill>
            <a:srgbClr val="002060"/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4291" tIns="32146" rIns="64291" bIns="32146">
            <a:spAutoFit/>
          </a:bodyPr>
          <a:lstStyle>
            <a:defPPr>
              <a:defRPr lang="en-US"/>
            </a:defPPr>
            <a:lvl1pPr algn="ctr" defTabSz="642938" eaLnBrk="1" hangingPunct="1">
              <a:defRPr sz="2000" b="1">
                <a:solidFill>
                  <a:srgbClr val="00337F"/>
                </a:solidFill>
              </a:defRPr>
            </a:lvl1pPr>
            <a:lvl2pPr marL="742950" indent="-285750" defTabSz="642938">
              <a:defRPr sz="2400">
                <a:solidFill>
                  <a:schemeClr val="bg2"/>
                </a:solidFill>
              </a:defRPr>
            </a:lvl2pPr>
            <a:lvl3pPr marL="1143000" indent="-228600" defTabSz="642938">
              <a:defRPr sz="2400">
                <a:solidFill>
                  <a:schemeClr val="bg2"/>
                </a:solidFill>
              </a:defRPr>
            </a:lvl3pPr>
            <a:lvl4pPr marL="1600200" indent="-228600" defTabSz="642938">
              <a:defRPr sz="2400">
                <a:solidFill>
                  <a:schemeClr val="bg2"/>
                </a:solidFill>
              </a:defRPr>
            </a:lvl4pPr>
            <a:lvl5pPr marL="2057400" indent="-228600" defTabSz="642938">
              <a:defRPr sz="2400">
                <a:solidFill>
                  <a:schemeClr val="bg2"/>
                </a:solidFill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dirty="0" smtClean="0">
                <a:solidFill>
                  <a:srgbClr val="FFFF00"/>
                </a:solidFill>
              </a:rPr>
              <a:t>Evacuação </a:t>
            </a:r>
            <a:r>
              <a:rPr lang="pt-BR" dirty="0" err="1" smtClean="0">
                <a:solidFill>
                  <a:srgbClr val="FFFF00"/>
                </a:solidFill>
              </a:rPr>
              <a:t>Aeromédica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2062" name="Text Box 20"/>
          <p:cNvSpPr txBox="1">
            <a:spLocks noChangeArrowheads="1"/>
          </p:cNvSpPr>
          <p:nvPr/>
        </p:nvSpPr>
        <p:spPr bwMode="auto">
          <a:xfrm>
            <a:off x="6357951" y="714358"/>
            <a:ext cx="2417297" cy="412345"/>
          </a:xfrm>
          <a:prstGeom prst="roundRect">
            <a:avLst/>
          </a:prstGeom>
          <a:solidFill>
            <a:srgbClr val="002060"/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4291" tIns="32146" rIns="64291" bIns="32146">
            <a:spAutoFit/>
          </a:bodyPr>
          <a:lstStyle>
            <a:defPPr>
              <a:defRPr lang="en-US"/>
            </a:defPPr>
            <a:lvl1pPr algn="ctr" defTabSz="642938" eaLnBrk="1" hangingPunct="1">
              <a:defRPr sz="2000" b="1">
                <a:solidFill>
                  <a:srgbClr val="00337F"/>
                </a:solidFill>
              </a:defRPr>
            </a:lvl1pPr>
            <a:lvl2pPr marL="742950" indent="-285750" defTabSz="642938">
              <a:defRPr sz="2400">
                <a:solidFill>
                  <a:schemeClr val="bg2"/>
                </a:solidFill>
              </a:defRPr>
            </a:lvl2pPr>
            <a:lvl3pPr marL="1143000" indent="-228600" defTabSz="642938">
              <a:defRPr sz="2400">
                <a:solidFill>
                  <a:schemeClr val="bg2"/>
                </a:solidFill>
              </a:defRPr>
            </a:lvl3pPr>
            <a:lvl4pPr marL="1600200" indent="-228600" defTabSz="642938">
              <a:defRPr sz="2400">
                <a:solidFill>
                  <a:schemeClr val="bg2"/>
                </a:solidFill>
              </a:defRPr>
            </a:lvl4pPr>
            <a:lvl5pPr marL="2057400" indent="-228600" defTabSz="642938">
              <a:defRPr sz="2400">
                <a:solidFill>
                  <a:schemeClr val="bg2"/>
                </a:solidFill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dirty="0">
                <a:solidFill>
                  <a:srgbClr val="FFFF00"/>
                </a:solidFill>
              </a:rPr>
              <a:t>Ajuda humanitária</a:t>
            </a:r>
          </a:p>
        </p:txBody>
      </p:sp>
      <p:pic>
        <p:nvPicPr>
          <p:cNvPr id="19" name="Picture 11" descr="KC390_June2013_AirDropLow"/>
          <p:cNvPicPr>
            <a:picLocks noChangeAspect="1" noChangeArrowheads="1"/>
          </p:cNvPicPr>
          <p:nvPr/>
        </p:nvPicPr>
        <p:blipFill>
          <a:blip r:embed="rId8" cstate="screen">
            <a:extLst/>
          </a:blip>
          <a:srcRect/>
          <a:stretch>
            <a:fillRect/>
          </a:stretch>
        </p:blipFill>
        <p:spPr bwMode="auto">
          <a:xfrm>
            <a:off x="103495" y="1711320"/>
            <a:ext cx="3111183" cy="143192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>
            <a:extLst/>
          </a:blip>
          <a:srcRect/>
          <a:stretch>
            <a:fillRect/>
          </a:stretch>
        </p:blipFill>
        <p:spPr bwMode="auto">
          <a:xfrm>
            <a:off x="5859304" y="3291066"/>
            <a:ext cx="3141853" cy="16381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sp>
        <p:nvSpPr>
          <p:cNvPr id="2055" name="Text Box 11"/>
          <p:cNvSpPr txBox="1">
            <a:spLocks noChangeArrowheads="1"/>
          </p:cNvSpPr>
          <p:nvPr/>
        </p:nvSpPr>
        <p:spPr bwMode="auto">
          <a:xfrm>
            <a:off x="2786051" y="3033326"/>
            <a:ext cx="3349952" cy="752864"/>
          </a:xfrm>
          <a:prstGeom prst="round2DiagRect">
            <a:avLst/>
          </a:prstGeom>
          <a:solidFill>
            <a:srgbClr val="002060"/>
          </a:solidFill>
          <a:ln w="19050">
            <a:solidFill>
              <a:srgbClr val="FFFF00"/>
            </a:solidFill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64291" tIns="32146" rIns="64291" bIns="32146">
            <a:spAutoFit/>
          </a:bodyPr>
          <a:lstStyle>
            <a:defPPr>
              <a:defRPr lang="en-US"/>
            </a:defPPr>
            <a:lvl1pPr algn="ctr" defTabSz="642938" eaLnBrk="1" hangingPunct="1">
              <a:defRPr sz="2200" b="1">
                <a:solidFill>
                  <a:srgbClr val="FFFF00"/>
                </a:solidFill>
              </a:defRPr>
            </a:lvl1pPr>
            <a:lvl2pPr marL="742950" indent="-285750" defTabSz="642938">
              <a:defRPr sz="2400">
                <a:solidFill>
                  <a:schemeClr val="bg2"/>
                </a:solidFill>
              </a:defRPr>
            </a:lvl2pPr>
            <a:lvl3pPr marL="1143000" indent="-228600" defTabSz="642938">
              <a:defRPr sz="2400">
                <a:solidFill>
                  <a:schemeClr val="bg2"/>
                </a:solidFill>
              </a:defRPr>
            </a:lvl3pPr>
            <a:lvl4pPr marL="1600200" indent="-228600" defTabSz="642938">
              <a:defRPr sz="2400">
                <a:solidFill>
                  <a:schemeClr val="bg2"/>
                </a:solidFill>
              </a:defRPr>
            </a:lvl4pPr>
            <a:lvl5pPr marL="2057400" indent="-228600" defTabSz="642938">
              <a:defRPr sz="2400">
                <a:solidFill>
                  <a:schemeClr val="bg2"/>
                </a:solidFill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2"/>
                </a:solidFill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40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pt-BR" sz="400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ultimissão</a:t>
            </a:r>
            <a:endParaRPr lang="pt-BR" sz="4000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3" name="Picture 3" descr="C:\Users\claudiocec\Pictures\IMG-20160428-WA0009.jpg"/>
          <p:cNvPicPr>
            <a:picLocks noChangeAspect="1" noChangeArrowheads="1"/>
          </p:cNvPicPr>
          <p:nvPr/>
        </p:nvPicPr>
        <p:blipFill>
          <a:blip r:embed="rId2" cstate="print"/>
          <a:srcRect b="25723"/>
          <a:stretch>
            <a:fillRect/>
          </a:stretch>
        </p:blipFill>
        <p:spPr bwMode="auto">
          <a:xfrm>
            <a:off x="32" y="-24"/>
            <a:ext cx="9144000" cy="685802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Retângulo 6"/>
          <p:cNvSpPr/>
          <p:nvPr/>
        </p:nvSpPr>
        <p:spPr>
          <a:xfrm>
            <a:off x="153835" y="357167"/>
            <a:ext cx="3699025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3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# Protótipos </a:t>
            </a:r>
            <a:r>
              <a:rPr lang="pt-BR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01 e </a:t>
            </a:r>
            <a:r>
              <a:rPr lang="pt-BR" sz="3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02.</a:t>
            </a:r>
            <a:endParaRPr lang="pt-BR" sz="32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53834" y="1071547"/>
            <a:ext cx="8301439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3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# 345:00h completadas em 06 de julho de 2016.</a:t>
            </a:r>
            <a:endParaRPr lang="pt-BR" sz="32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19777" y="1714488"/>
            <a:ext cx="8081443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>
              <a:buClr>
                <a:srgbClr val="000000"/>
              </a:buClr>
              <a:buSzPct val="100000"/>
              <a:defRPr/>
            </a:pPr>
            <a:r>
              <a:rPr lang="pt-BR" sz="3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#</a:t>
            </a:r>
            <a:r>
              <a:rPr lang="pt-BR" sz="2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t-BR" sz="3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 Desenvolvimento da aeronave já alcançou </a:t>
            </a:r>
          </a:p>
          <a:p>
            <a:pPr algn="just">
              <a:buClr>
                <a:srgbClr val="000000"/>
              </a:buClr>
              <a:buSzPct val="100000"/>
              <a:defRPr/>
            </a:pPr>
            <a:r>
              <a:rPr lang="pt-BR" sz="32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86,42% de sua execução física.</a:t>
            </a:r>
          </a:p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2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6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1417" y="-328614"/>
            <a:ext cx="9622242" cy="718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2639071" y="332657"/>
            <a:ext cx="3525324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pitchFamily="34" charset="-128"/>
              </a:rPr>
              <a:t>OFFSET</a:t>
            </a:r>
            <a:endParaRPr lang="pt-BR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989" y="0"/>
            <a:ext cx="9454662" cy="6807200"/>
          </a:xfrm>
          <a:prstGeom prst="rect">
            <a:avLst/>
          </a:prstGeom>
          <a:ln>
            <a:noFill/>
          </a:ln>
          <a:effectLst>
            <a:outerShdw blurRad="40000" dist="76200" dir="5400000" rotWithShape="0">
              <a:srgbClr val="000000">
                <a:alpha val="38000"/>
              </a:srgbClr>
            </a:outerShdw>
          </a:effectLst>
        </p:spPr>
      </p:pic>
      <p:sp>
        <p:nvSpPr>
          <p:cNvPr id="58371" name="Text Box 5"/>
          <p:cNvSpPr txBox="1">
            <a:spLocks noChangeArrowheads="1"/>
          </p:cNvSpPr>
          <p:nvPr/>
        </p:nvSpPr>
        <p:spPr bwMode="auto">
          <a:xfrm>
            <a:off x="7429520" y="6286520"/>
            <a:ext cx="1428760" cy="402291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000" b="1">
                <a:solidFill>
                  <a:srgbClr val="003366"/>
                </a:solidFill>
                <a:ea typeface="Microsoft YaHei" pitchFamily="34" charset="-122"/>
              </a:rPr>
              <a:t>Pod de reabastecimento aéreo</a:t>
            </a:r>
          </a:p>
        </p:txBody>
      </p:sp>
      <p:sp>
        <p:nvSpPr>
          <p:cNvPr id="58372" name="Line 6"/>
          <p:cNvSpPr>
            <a:spLocks noChangeShapeType="1"/>
          </p:cNvSpPr>
          <p:nvPr/>
        </p:nvSpPr>
        <p:spPr bwMode="auto">
          <a:xfrm flipH="1" flipV="1">
            <a:off x="7500957" y="5357826"/>
            <a:ext cx="571504" cy="785818"/>
          </a:xfrm>
          <a:prstGeom prst="line">
            <a:avLst/>
          </a:prstGeom>
          <a:noFill/>
          <a:ln w="936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pic>
        <p:nvPicPr>
          <p:cNvPr id="5837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6126798"/>
            <a:ext cx="1091711" cy="1365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58374" name="Line 12"/>
          <p:cNvSpPr>
            <a:spLocks noChangeShapeType="1"/>
          </p:cNvSpPr>
          <p:nvPr/>
        </p:nvSpPr>
        <p:spPr bwMode="auto">
          <a:xfrm flipH="1" flipV="1">
            <a:off x="4974981" y="4759325"/>
            <a:ext cx="726831" cy="757238"/>
          </a:xfrm>
          <a:prstGeom prst="line">
            <a:avLst/>
          </a:prstGeom>
          <a:noFill/>
          <a:ln w="936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8375" name="Line 16"/>
          <p:cNvSpPr>
            <a:spLocks noChangeShapeType="1"/>
          </p:cNvSpPr>
          <p:nvPr/>
        </p:nvSpPr>
        <p:spPr bwMode="auto">
          <a:xfrm>
            <a:off x="1248508" y="3068639"/>
            <a:ext cx="665285" cy="2592387"/>
          </a:xfrm>
          <a:prstGeom prst="line">
            <a:avLst/>
          </a:prstGeom>
          <a:noFill/>
          <a:ln w="936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8376" name="Text Box 19"/>
          <p:cNvSpPr txBox="1">
            <a:spLocks noChangeArrowheads="1"/>
          </p:cNvSpPr>
          <p:nvPr/>
        </p:nvSpPr>
        <p:spPr bwMode="auto">
          <a:xfrm>
            <a:off x="7485185" y="4121151"/>
            <a:ext cx="1513743" cy="248402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000" b="1">
                <a:solidFill>
                  <a:srgbClr val="003366"/>
                </a:solidFill>
                <a:ea typeface="Microsoft YaHei" pitchFamily="34" charset="-122"/>
              </a:rPr>
              <a:t>FBW e Sidestick</a:t>
            </a:r>
          </a:p>
        </p:txBody>
      </p:sp>
      <p:sp>
        <p:nvSpPr>
          <p:cNvPr id="58377" name="Line 22"/>
          <p:cNvSpPr>
            <a:spLocks noChangeShapeType="1"/>
          </p:cNvSpPr>
          <p:nvPr/>
        </p:nvSpPr>
        <p:spPr bwMode="auto">
          <a:xfrm>
            <a:off x="1248508" y="1916114"/>
            <a:ext cx="1066800" cy="1944687"/>
          </a:xfrm>
          <a:prstGeom prst="line">
            <a:avLst/>
          </a:prstGeom>
          <a:noFill/>
          <a:ln w="936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8378" name="Text Box 23"/>
          <p:cNvSpPr txBox="1">
            <a:spLocks noChangeArrowheads="1"/>
          </p:cNvSpPr>
          <p:nvPr/>
        </p:nvSpPr>
        <p:spPr bwMode="auto">
          <a:xfrm>
            <a:off x="428596" y="1714488"/>
            <a:ext cx="1214446" cy="402291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000" b="1">
                <a:solidFill>
                  <a:srgbClr val="003366"/>
                </a:solidFill>
                <a:ea typeface="Microsoft YaHei" pitchFamily="34" charset="-122"/>
              </a:rPr>
              <a:t>Sistema integrado de propulsão</a:t>
            </a:r>
          </a:p>
        </p:txBody>
      </p:sp>
      <p:pic>
        <p:nvPicPr>
          <p:cNvPr id="58379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962" y="1379538"/>
            <a:ext cx="1210408" cy="3238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pic>
        <p:nvPicPr>
          <p:cNvPr id="58380" name="Picture 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0585" y="5300663"/>
            <a:ext cx="1403838" cy="3492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58381" name="Text Box 33"/>
          <p:cNvSpPr txBox="1">
            <a:spLocks noChangeArrowheads="1"/>
          </p:cNvSpPr>
          <p:nvPr/>
        </p:nvSpPr>
        <p:spPr bwMode="auto">
          <a:xfrm>
            <a:off x="4714876" y="5658903"/>
            <a:ext cx="1785950" cy="710067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000" b="1" dirty="0">
                <a:solidFill>
                  <a:srgbClr val="003366"/>
                </a:solidFill>
                <a:ea typeface="Microsoft YaHei" pitchFamily="34" charset="-122"/>
              </a:rPr>
              <a:t>Conjuntos de roda e freio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000" b="1" dirty="0">
                <a:solidFill>
                  <a:srgbClr val="003366"/>
                </a:solidFill>
                <a:ea typeface="Microsoft YaHei" pitchFamily="34" charset="-122"/>
              </a:rPr>
              <a:t>Componentes hidráulicos dos trens de pouso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000" b="1" dirty="0">
                <a:solidFill>
                  <a:srgbClr val="003366"/>
                </a:solidFill>
                <a:ea typeface="Microsoft YaHei" pitchFamily="34" charset="-122"/>
              </a:rPr>
              <a:t>Sistema de controle do freio</a:t>
            </a:r>
          </a:p>
        </p:txBody>
      </p:sp>
      <p:sp>
        <p:nvSpPr>
          <p:cNvPr id="58382" name="Text Box 34"/>
          <p:cNvSpPr txBox="1">
            <a:spLocks noChangeArrowheads="1"/>
          </p:cNvSpPr>
          <p:nvPr/>
        </p:nvSpPr>
        <p:spPr bwMode="auto">
          <a:xfrm>
            <a:off x="142844" y="4697414"/>
            <a:ext cx="1000132" cy="248402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000" b="1">
                <a:solidFill>
                  <a:srgbClr val="003366"/>
                </a:solidFill>
                <a:ea typeface="Microsoft YaHei" pitchFamily="34" charset="-122"/>
              </a:rPr>
              <a:t>Aviônica básica</a:t>
            </a:r>
          </a:p>
        </p:txBody>
      </p:sp>
      <p:pic>
        <p:nvPicPr>
          <p:cNvPr id="58383" name="Picture 3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4402138"/>
            <a:ext cx="1381858" cy="32226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pic>
        <p:nvPicPr>
          <p:cNvPr id="58384" name="Picture 3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49950"/>
            <a:ext cx="1462454" cy="406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58386" name="Text Box 39"/>
          <p:cNvSpPr txBox="1">
            <a:spLocks noChangeArrowheads="1"/>
          </p:cNvSpPr>
          <p:nvPr/>
        </p:nvSpPr>
        <p:spPr bwMode="auto">
          <a:xfrm>
            <a:off x="252047" y="6357958"/>
            <a:ext cx="864577" cy="248402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000" b="1" dirty="0">
                <a:solidFill>
                  <a:srgbClr val="003366"/>
                </a:solidFill>
                <a:ea typeface="Microsoft YaHei" pitchFamily="34" charset="-122"/>
              </a:rPr>
              <a:t>Radar tático</a:t>
            </a:r>
          </a:p>
        </p:txBody>
      </p:sp>
      <p:sp>
        <p:nvSpPr>
          <p:cNvPr id="58387" name="Text Box 48"/>
          <p:cNvSpPr txBox="1">
            <a:spLocks noChangeArrowheads="1"/>
          </p:cNvSpPr>
          <p:nvPr/>
        </p:nvSpPr>
        <p:spPr bwMode="auto">
          <a:xfrm>
            <a:off x="7568712" y="2060576"/>
            <a:ext cx="1575288" cy="402291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000" b="1">
                <a:solidFill>
                  <a:srgbClr val="003366"/>
                </a:solidFill>
                <a:ea typeface="Microsoft YaHei" pitchFamily="34" charset="-122"/>
              </a:rPr>
              <a:t>Sist. do Estabilizador Horizontal</a:t>
            </a:r>
          </a:p>
        </p:txBody>
      </p:sp>
      <p:pic>
        <p:nvPicPr>
          <p:cNvPr id="58390" name="Picture 4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5020" y="1268413"/>
            <a:ext cx="1890346" cy="3238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58391" name="Text Box 25"/>
          <p:cNvSpPr txBox="1">
            <a:spLocks noChangeArrowheads="1"/>
          </p:cNvSpPr>
          <p:nvPr/>
        </p:nvSpPr>
        <p:spPr bwMode="auto">
          <a:xfrm>
            <a:off x="2714612" y="1597949"/>
            <a:ext cx="1785950" cy="402291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000" b="1">
                <a:solidFill>
                  <a:srgbClr val="003366"/>
                </a:solidFill>
                <a:ea typeface="Microsoft YaHei" pitchFamily="34" charset="-122"/>
              </a:rPr>
              <a:t>Sistema de controle de flaps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000" b="1">
                <a:solidFill>
                  <a:srgbClr val="003366"/>
                </a:solidFill>
                <a:ea typeface="Microsoft YaHei" pitchFamily="34" charset="-122"/>
              </a:rPr>
              <a:t>e slats / APU</a:t>
            </a:r>
          </a:p>
        </p:txBody>
      </p:sp>
      <p:sp>
        <p:nvSpPr>
          <p:cNvPr id="58392" name="Line 26"/>
          <p:cNvSpPr>
            <a:spLocks noChangeShapeType="1"/>
          </p:cNvSpPr>
          <p:nvPr/>
        </p:nvSpPr>
        <p:spPr bwMode="auto">
          <a:xfrm flipH="1">
            <a:off x="3376245" y="2000240"/>
            <a:ext cx="124185" cy="781061"/>
          </a:xfrm>
          <a:prstGeom prst="line">
            <a:avLst/>
          </a:prstGeom>
          <a:noFill/>
          <a:ln w="936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pic>
        <p:nvPicPr>
          <p:cNvPr id="58394" name="Picture 5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157788"/>
            <a:ext cx="1447800" cy="33496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58395" name="Line 36"/>
          <p:cNvSpPr>
            <a:spLocks noChangeShapeType="1"/>
          </p:cNvSpPr>
          <p:nvPr/>
        </p:nvSpPr>
        <p:spPr bwMode="auto">
          <a:xfrm>
            <a:off x="1428728" y="5000636"/>
            <a:ext cx="351715" cy="588953"/>
          </a:xfrm>
          <a:prstGeom prst="line">
            <a:avLst/>
          </a:prstGeom>
          <a:noFill/>
          <a:ln w="936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8396" name="Text Box 34"/>
          <p:cNvSpPr txBox="1">
            <a:spLocks noChangeArrowheads="1"/>
          </p:cNvSpPr>
          <p:nvPr/>
        </p:nvSpPr>
        <p:spPr bwMode="auto">
          <a:xfrm>
            <a:off x="214282" y="5497504"/>
            <a:ext cx="928694" cy="248402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000" b="1">
                <a:solidFill>
                  <a:srgbClr val="003366"/>
                </a:solidFill>
                <a:ea typeface="Microsoft YaHei" pitchFamily="34" charset="-122"/>
              </a:rPr>
              <a:t>Rádios V/UHF</a:t>
            </a:r>
          </a:p>
        </p:txBody>
      </p:sp>
      <p:sp>
        <p:nvSpPr>
          <p:cNvPr id="58397" name="Line 36"/>
          <p:cNvSpPr>
            <a:spLocks noChangeShapeType="1"/>
          </p:cNvSpPr>
          <p:nvPr/>
        </p:nvSpPr>
        <p:spPr bwMode="auto">
          <a:xfrm>
            <a:off x="1428728" y="5643578"/>
            <a:ext cx="540749" cy="87297"/>
          </a:xfrm>
          <a:prstGeom prst="line">
            <a:avLst/>
          </a:prstGeom>
          <a:noFill/>
          <a:ln w="936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pic>
        <p:nvPicPr>
          <p:cNvPr id="58398" name="Picture 6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42009" y="2769212"/>
            <a:ext cx="930519" cy="2714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58399" name="Text Box 48"/>
          <p:cNvSpPr txBox="1">
            <a:spLocks noChangeArrowheads="1"/>
          </p:cNvSpPr>
          <p:nvPr/>
        </p:nvSpPr>
        <p:spPr bwMode="auto">
          <a:xfrm>
            <a:off x="7429520" y="3068639"/>
            <a:ext cx="1357322" cy="556179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000" b="1">
                <a:solidFill>
                  <a:srgbClr val="003366"/>
                </a:solidFill>
                <a:ea typeface="Microsoft YaHei" pitchFamily="34" charset="-122"/>
              </a:rPr>
              <a:t>Sistema de geração de gás inerte e partes para sist. combustível</a:t>
            </a:r>
          </a:p>
        </p:txBody>
      </p:sp>
      <p:sp>
        <p:nvSpPr>
          <p:cNvPr id="58400" name="Line 18"/>
          <p:cNvSpPr>
            <a:spLocks noChangeShapeType="1"/>
          </p:cNvSpPr>
          <p:nvPr/>
        </p:nvSpPr>
        <p:spPr bwMode="auto">
          <a:xfrm flipH="1">
            <a:off x="5169876" y="3214686"/>
            <a:ext cx="2259643" cy="1006478"/>
          </a:xfrm>
          <a:prstGeom prst="line">
            <a:avLst/>
          </a:prstGeom>
          <a:noFill/>
          <a:ln w="936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8401" name="Text Box 34"/>
          <p:cNvSpPr txBox="1">
            <a:spLocks noChangeArrowheads="1"/>
          </p:cNvSpPr>
          <p:nvPr/>
        </p:nvSpPr>
        <p:spPr bwMode="auto">
          <a:xfrm>
            <a:off x="214282" y="3929066"/>
            <a:ext cx="1143008" cy="248402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000" b="1">
                <a:solidFill>
                  <a:srgbClr val="003366"/>
                </a:solidFill>
                <a:ea typeface="Microsoft YaHei" pitchFamily="34" charset="-122"/>
              </a:rPr>
              <a:t>Pod Ótico e IR</a:t>
            </a:r>
          </a:p>
        </p:txBody>
      </p:sp>
      <p:sp>
        <p:nvSpPr>
          <p:cNvPr id="58402" name="Line 26"/>
          <p:cNvSpPr>
            <a:spLocks noChangeShapeType="1"/>
          </p:cNvSpPr>
          <p:nvPr/>
        </p:nvSpPr>
        <p:spPr bwMode="auto">
          <a:xfrm flipH="1" flipV="1">
            <a:off x="7297615" y="981075"/>
            <a:ext cx="597877" cy="647700"/>
          </a:xfrm>
          <a:prstGeom prst="line">
            <a:avLst/>
          </a:prstGeom>
          <a:noFill/>
          <a:ln w="936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pic>
        <p:nvPicPr>
          <p:cNvPr id="58403" name="Picture 6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96908" y="1628775"/>
            <a:ext cx="1600200" cy="4762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58404" name="Text Box 34"/>
          <p:cNvSpPr txBox="1">
            <a:spLocks noChangeArrowheads="1"/>
          </p:cNvSpPr>
          <p:nvPr/>
        </p:nvSpPr>
        <p:spPr bwMode="auto">
          <a:xfrm>
            <a:off x="2857488" y="6040439"/>
            <a:ext cx="1214446" cy="246081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000" b="1" dirty="0">
                <a:solidFill>
                  <a:srgbClr val="003366"/>
                </a:solidFill>
                <a:ea typeface="Microsoft YaHei" pitchFamily="34" charset="-122"/>
              </a:rPr>
              <a:t>Navegação Inercial</a:t>
            </a:r>
          </a:p>
        </p:txBody>
      </p:sp>
      <p:sp>
        <p:nvSpPr>
          <p:cNvPr id="58405" name="Line 38"/>
          <p:cNvSpPr>
            <a:spLocks noChangeShapeType="1"/>
          </p:cNvSpPr>
          <p:nvPr/>
        </p:nvSpPr>
        <p:spPr bwMode="auto">
          <a:xfrm flipH="1" flipV="1">
            <a:off x="1780443" y="5805488"/>
            <a:ext cx="1063869" cy="144462"/>
          </a:xfrm>
          <a:prstGeom prst="line">
            <a:avLst/>
          </a:prstGeom>
          <a:noFill/>
          <a:ln w="936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pic>
        <p:nvPicPr>
          <p:cNvPr id="58406" name="Picture 6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76904" y="5876926"/>
            <a:ext cx="1395046" cy="1762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pic>
        <p:nvPicPr>
          <p:cNvPr id="58407" name="Picture 7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408" y="3543300"/>
            <a:ext cx="1608992" cy="3905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pic>
        <p:nvPicPr>
          <p:cNvPr id="58408" name="Picture 7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79677" y="3835400"/>
            <a:ext cx="1711569" cy="28575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58409" name="Line 18"/>
          <p:cNvSpPr>
            <a:spLocks noChangeShapeType="1"/>
          </p:cNvSpPr>
          <p:nvPr/>
        </p:nvSpPr>
        <p:spPr bwMode="auto">
          <a:xfrm flipH="1">
            <a:off x="2244969" y="4076701"/>
            <a:ext cx="5052646" cy="1584325"/>
          </a:xfrm>
          <a:prstGeom prst="line">
            <a:avLst/>
          </a:prstGeom>
          <a:noFill/>
          <a:ln w="936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pic>
        <p:nvPicPr>
          <p:cNvPr id="58410" name="Picture 80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1357298"/>
            <a:ext cx="1657350" cy="585788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58411" name="Text Box 48"/>
          <p:cNvSpPr txBox="1">
            <a:spLocks noChangeArrowheads="1"/>
          </p:cNvSpPr>
          <p:nvPr/>
        </p:nvSpPr>
        <p:spPr bwMode="auto">
          <a:xfrm>
            <a:off x="4929191" y="1928802"/>
            <a:ext cx="1714511" cy="556179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000" b="1">
                <a:solidFill>
                  <a:srgbClr val="003366"/>
                </a:solidFill>
                <a:ea typeface="Microsoft YaHei" pitchFamily="34" charset="-122"/>
              </a:rPr>
              <a:t>FBW / Sistemas de Missão /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000" b="1">
                <a:solidFill>
                  <a:srgbClr val="003366"/>
                </a:solidFill>
                <a:ea typeface="Microsoft YaHei" pitchFamily="34" charset="-122"/>
              </a:rPr>
              <a:t>Tanques de Fuselagem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000" b="1">
                <a:solidFill>
                  <a:srgbClr val="003366"/>
                </a:solidFill>
                <a:ea typeface="Microsoft YaHei" pitchFamily="34" charset="-122"/>
              </a:rPr>
              <a:t>Sistema de Guincho</a:t>
            </a:r>
          </a:p>
        </p:txBody>
      </p:sp>
      <p:sp>
        <p:nvSpPr>
          <p:cNvPr id="58412" name="Line 26"/>
          <p:cNvSpPr>
            <a:spLocks noChangeShapeType="1"/>
          </p:cNvSpPr>
          <p:nvPr/>
        </p:nvSpPr>
        <p:spPr bwMode="auto">
          <a:xfrm flipH="1">
            <a:off x="3043604" y="2571744"/>
            <a:ext cx="1885586" cy="2513019"/>
          </a:xfrm>
          <a:prstGeom prst="line">
            <a:avLst/>
          </a:prstGeom>
          <a:noFill/>
          <a:ln w="936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58413" name="Text Box 2"/>
          <p:cNvSpPr txBox="1">
            <a:spLocks noChangeArrowheads="1"/>
          </p:cNvSpPr>
          <p:nvPr/>
        </p:nvSpPr>
        <p:spPr bwMode="auto">
          <a:xfrm>
            <a:off x="285720" y="2592389"/>
            <a:ext cx="1214446" cy="710067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1000" b="1" dirty="0">
                <a:solidFill>
                  <a:srgbClr val="003366"/>
                </a:solidFill>
                <a:ea typeface="Microsoft YaHei" pitchFamily="34" charset="-122"/>
              </a:rPr>
              <a:t>Computador de  missão, HUD e sistemas de </a:t>
            </a:r>
            <a:r>
              <a:rPr lang="pt-BR" sz="1000" b="1" dirty="0" err="1">
                <a:solidFill>
                  <a:srgbClr val="003366"/>
                </a:solidFill>
                <a:ea typeface="Microsoft YaHei" pitchFamily="34" charset="-122"/>
              </a:rPr>
              <a:t>autoproteção</a:t>
            </a:r>
            <a:endParaRPr lang="pt-BR" sz="1000" b="1" dirty="0">
              <a:solidFill>
                <a:srgbClr val="003366"/>
              </a:solidFill>
              <a:ea typeface="Microsoft YaHei" pitchFamily="34" charset="-122"/>
            </a:endParaRPr>
          </a:p>
        </p:txBody>
      </p:sp>
      <p:pic>
        <p:nvPicPr>
          <p:cNvPr id="58414" name="Picture 3"/>
          <p:cNvPicPr>
            <a:picLocks noChangeAspect="1" noChangeArrowheads="1"/>
          </p:cNvPicPr>
          <p:nvPr/>
        </p:nvPicPr>
        <p:blipFill>
          <a:blip r:embed="rId16" cstate="print"/>
          <a:srcRect t="13995" b="20091"/>
          <a:stretch>
            <a:fillRect/>
          </a:stretch>
        </p:blipFill>
        <p:spPr bwMode="auto">
          <a:xfrm>
            <a:off x="369277" y="2230438"/>
            <a:ext cx="945174" cy="4064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49" name="Retângulo 48"/>
          <p:cNvSpPr/>
          <p:nvPr/>
        </p:nvSpPr>
        <p:spPr>
          <a:xfrm>
            <a:off x="2285984" y="6519446"/>
            <a:ext cx="4429156" cy="3385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pt-BR" sz="1600" b="1" dirty="0" smtClean="0">
                <a:ln w="50800"/>
                <a:solidFill>
                  <a:schemeClr val="bg1"/>
                </a:solidFill>
              </a:rPr>
              <a:t>Fornecedores com obrigações de offset</a:t>
            </a:r>
            <a:endParaRPr lang="pt-BR" sz="1600" b="1" dirty="0">
              <a:ln w="50800"/>
              <a:solidFill>
                <a:schemeClr val="bg1"/>
              </a:solidFill>
            </a:endParaRPr>
          </a:p>
        </p:txBody>
      </p:sp>
      <p:sp>
        <p:nvSpPr>
          <p:cNvPr id="50" name="Retângulo 49"/>
          <p:cNvSpPr/>
          <p:nvPr/>
        </p:nvSpPr>
        <p:spPr>
          <a:xfrm>
            <a:off x="2786050" y="642918"/>
            <a:ext cx="6357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2400" b="1" i="1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KC-390</a:t>
            </a:r>
          </a:p>
        </p:txBody>
      </p:sp>
      <p:cxnSp>
        <p:nvCxnSpPr>
          <p:cNvPr id="46" name="Conector de seta reta 45"/>
          <p:cNvCxnSpPr/>
          <p:nvPr/>
        </p:nvCxnSpPr>
        <p:spPr>
          <a:xfrm rot="16200000" flipH="1">
            <a:off x="928662" y="4429132"/>
            <a:ext cx="1071570" cy="50006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54905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452" y="1214424"/>
            <a:ext cx="8602829" cy="510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12" y="4627584"/>
            <a:ext cx="9144000" cy="1873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tângulo 7"/>
          <p:cNvSpPr/>
          <p:nvPr/>
        </p:nvSpPr>
        <p:spPr>
          <a:xfrm>
            <a:off x="2285984" y="1285860"/>
            <a:ext cx="4720548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pt-BR" sz="3200" b="1" dirty="0" smtClean="0">
                <a:ln w="50800"/>
                <a:solidFill>
                  <a:schemeClr val="bg1"/>
                </a:solidFill>
              </a:rPr>
              <a:t>Benefícios do offset</a:t>
            </a:r>
            <a:endParaRPr lang="pt-BR" sz="3200" b="1" dirty="0">
              <a:ln w="50800"/>
              <a:solidFill>
                <a:schemeClr val="bg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786050" y="642918"/>
            <a:ext cx="6357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2400" b="1" i="1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KC-390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C 390   Flight Campaign Status   June, 2016   Copy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39552" y="1700808"/>
            <a:ext cx="8192911" cy="4608512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17254036231_236e684f08_o.jpg"/>
          <p:cNvPicPr>
            <a:picLocks noChangeAspect="1"/>
          </p:cNvPicPr>
          <p:nvPr/>
        </p:nvPicPr>
        <p:blipFill>
          <a:blip r:embed="rId3" cstate="print"/>
          <a:srcRect t="3492" b="2297"/>
          <a:stretch>
            <a:fillRect/>
          </a:stretch>
        </p:blipFill>
        <p:spPr>
          <a:xfrm>
            <a:off x="-958233" y="-24"/>
            <a:ext cx="10816645" cy="6929462"/>
          </a:xfrm>
          <a:prstGeom prst="rect">
            <a:avLst/>
          </a:prstGeom>
        </p:spPr>
      </p:pic>
      <p:pic>
        <p:nvPicPr>
          <p:cNvPr id="65539" name="Picture 6" descr="asa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142875" y="5929313"/>
            <a:ext cx="89376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6000768"/>
            <a:ext cx="9144000" cy="64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7" tIns="45688" rIns="91377" bIns="45688">
            <a:spAutoFit/>
            <a:scene3d>
              <a:camera prst="orthographicFront"/>
              <a:lightRig rig="threePt" dir="t">
                <a:rot lat="0" lon="0" rev="1800000"/>
              </a:lightRig>
            </a:scene3d>
            <a:sp3d extrusionH="57150" prstMaterial="dkEdge">
              <a:bevelT w="38100" h="38100"/>
            </a:sp3d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34" charset="-128"/>
              </a:rPr>
              <a:t>F-39 GRIPEN NG</a:t>
            </a:r>
            <a:endParaRPr lang="en-US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OLL OUT  Saab revela o novo Gripen 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95536" y="1656184"/>
            <a:ext cx="8400256" cy="4725144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ripen_Kevin-Martin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44801"/>
            <a:ext cx="9144000" cy="6098975"/>
          </a:xfrm>
          <a:prstGeom prst="rect">
            <a:avLst/>
          </a:prstGeom>
        </p:spPr>
      </p:pic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0" y="2357430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Blip>
                <a:blip r:embed="rId4"/>
              </a:buBlip>
              <a:tabLst>
                <a:tab pos="180975" algn="l"/>
              </a:tabLst>
            </a:pP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Reduzida quantidade de equipamentos de apoio e mão-de-obra;</a:t>
            </a:r>
          </a:p>
          <a:p>
            <a:pPr marL="0" lvl="1" eaLnBrk="0" hangingPunct="0">
              <a:buBlip>
                <a:blip r:embed="rId4"/>
              </a:buBlip>
              <a:tabLst>
                <a:tab pos="180975" algn="l"/>
              </a:tabLst>
            </a:pP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Motor com menor custo operacional;</a:t>
            </a:r>
          </a:p>
          <a:p>
            <a:pPr marL="0" lvl="1" eaLnBrk="0" hangingPunct="0">
              <a:buBlip>
                <a:blip r:embed="rId4"/>
              </a:buBlip>
              <a:tabLst>
                <a:tab pos="180975" algn="l"/>
              </a:tabLst>
            </a:pP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Menor impacto de implantação na infraestrutura atual da FAB;</a:t>
            </a:r>
          </a:p>
          <a:p>
            <a:pPr marL="0" lvl="1" eaLnBrk="0" hangingPunct="0">
              <a:buBlip>
                <a:blip r:embed="rId4"/>
              </a:buBlip>
              <a:tabLst>
                <a:tab pos="180975" algn="l"/>
              </a:tabLst>
            </a:pP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Montagem no Brasil sem custo adicional;</a:t>
            </a:r>
          </a:p>
          <a:p>
            <a:pPr marL="0" lvl="1" eaLnBrk="0" hangingPunct="0">
              <a:buBlip>
                <a:blip r:embed="rId4"/>
              </a:buBlip>
              <a:tabLst>
                <a:tab pos="180975" algn="l"/>
              </a:tabLst>
            </a:pP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Autonomia nacional para integração de novos sistemas;</a:t>
            </a:r>
          </a:p>
          <a:p>
            <a:pPr marL="0" lvl="1" eaLnBrk="0" hangingPunct="0">
              <a:buBlip>
                <a:blip r:embed="rId4"/>
              </a:buBlip>
              <a:tabLst>
                <a:tab pos="180975" algn="l"/>
              </a:tabLst>
            </a:pP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Maior parceria com empresas brasileiras; </a:t>
            </a:r>
          </a:p>
          <a:p>
            <a:pPr marL="0" lvl="1" eaLnBrk="0" hangingPunct="0">
              <a:buBlip>
                <a:blip r:embed="rId4"/>
              </a:buBlip>
              <a:tabLst>
                <a:tab pos="180975" algn="l"/>
              </a:tabLst>
            </a:pP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Fabricação de até 80% da estrutura do avião no </a:t>
            </a: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Brasil; e</a:t>
            </a:r>
            <a:endParaRPr lang="pt-BR" sz="2400" b="1" i="1" dirty="0" smtClean="0">
              <a:ln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buClr>
                <a:srgbClr val="C00000"/>
              </a:buClr>
              <a:buBlip>
                <a:blip r:embed="rId4"/>
              </a:buBlip>
              <a:tabLst>
                <a:tab pos="180975" algn="l"/>
              </a:tabLst>
            </a:pP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Maior transferência tecnológica (propriedade intelectual).</a:t>
            </a:r>
          </a:p>
        </p:txBody>
      </p:sp>
      <p:sp>
        <p:nvSpPr>
          <p:cNvPr id="6" name="Retângulo 5"/>
          <p:cNvSpPr/>
          <p:nvPr/>
        </p:nvSpPr>
        <p:spPr>
          <a:xfrm>
            <a:off x="2786050" y="611388"/>
            <a:ext cx="6357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2400" b="1" i="1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F-39 GRIPEN NG</a:t>
            </a:r>
          </a:p>
        </p:txBody>
      </p:sp>
      <p:sp>
        <p:nvSpPr>
          <p:cNvPr id="7" name="Retângulo 6"/>
          <p:cNvSpPr/>
          <p:nvPr/>
        </p:nvSpPr>
        <p:spPr>
          <a:xfrm>
            <a:off x="2214546" y="1214422"/>
            <a:ext cx="485778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pt-BR" sz="2800" b="1" dirty="0" smtClean="0">
                <a:ln w="50800"/>
                <a:solidFill>
                  <a:schemeClr val="bg1"/>
                </a:solidFill>
              </a:rPr>
              <a:t>PONTOS FORTES DO PROJETO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maxresdefault.jpg"/>
          <p:cNvPicPr>
            <a:picLocks noChangeAspect="1"/>
          </p:cNvPicPr>
          <p:nvPr/>
        </p:nvPicPr>
        <p:blipFill>
          <a:blip r:embed="rId3" cstate="print"/>
          <a:srcRect l="14977" t="13415" r="19169" b="12500"/>
          <a:stretch>
            <a:fillRect/>
          </a:stretch>
        </p:blipFill>
        <p:spPr>
          <a:xfrm>
            <a:off x="0" y="1071546"/>
            <a:ext cx="9144000" cy="5786454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214810" y="4429132"/>
            <a:ext cx="4929190" cy="2146742"/>
          </a:xfrm>
          <a:prstGeom prst="rect">
            <a:avLst/>
          </a:prstGeom>
          <a:noFill/>
          <a:ln>
            <a:noFill/>
          </a:ln>
        </p:spPr>
        <p:txBody>
          <a:bodyPr wrap="square" tIns="0">
            <a:spAutoFit/>
          </a:bodyPr>
          <a:lstStyle/>
          <a:p>
            <a:pPr marL="268288" indent="-268288" algn="l" eaLnBrk="1" fontAlgn="auto" hangingPunct="1"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Blip>
                <a:blip r:embed="rId4"/>
              </a:buBlip>
              <a:defRPr/>
            </a:pP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> 36 </a:t>
            </a:r>
            <a:r>
              <a:rPr lang="pt-BR" sz="2000" b="1" i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>aeronaves (8 bi + 28 mono</a:t>
            </a: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>).</a:t>
            </a:r>
            <a:endParaRPr lang="pt-BR" sz="2000" b="1" i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n-lt"/>
            </a:endParaRPr>
          </a:p>
          <a:p>
            <a:pPr marL="268288" indent="-268288" algn="l" eaLnBrk="1" fontAlgn="auto" hangingPunct="1"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Blip>
                <a:blip r:embed="rId4"/>
              </a:buBlip>
              <a:defRPr/>
            </a:pP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> 2 </a:t>
            </a:r>
            <a:r>
              <a:rPr lang="pt-BR" sz="2000" b="1" i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>simuladores (nível 7</a:t>
            </a: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>).</a:t>
            </a:r>
            <a:endParaRPr lang="pt-BR" sz="2000" b="1" i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n-lt"/>
            </a:endParaRPr>
          </a:p>
          <a:p>
            <a:pPr marL="268288" indent="-268288" algn="l" eaLnBrk="1" fontAlgn="auto" hangingPunct="1"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Blip>
                <a:blip r:embed="rId4"/>
              </a:buBlip>
              <a:defRPr/>
            </a:pP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  <a:sym typeface="Wingdings"/>
              </a:rPr>
              <a:t> </a:t>
            </a: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>CLS </a:t>
            </a:r>
            <a:r>
              <a:rPr lang="pt-BR" sz="2000" b="1" i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>de 5 </a:t>
            </a: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>anos.</a:t>
            </a:r>
            <a:endParaRPr lang="pt-BR" sz="2000" b="1" i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n-lt"/>
            </a:endParaRPr>
          </a:p>
          <a:p>
            <a:pPr marL="268288" indent="-268288" algn="l" eaLnBrk="1" fontAlgn="auto" hangingPunct="1"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Blip>
                <a:blip r:embed="rId4"/>
              </a:buBlip>
              <a:defRPr/>
            </a:pP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> 10 </a:t>
            </a:r>
            <a:r>
              <a:rPr lang="pt-BR" sz="2000" b="1" i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>Estações de Planejamento e </a:t>
            </a:r>
            <a:r>
              <a:rPr lang="pt-BR" sz="2000" b="1" i="1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>Debrifing</a:t>
            </a: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>.</a:t>
            </a:r>
            <a:endParaRPr lang="pt-BR" sz="2000" b="1" i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n-lt"/>
            </a:endParaRPr>
          </a:p>
          <a:p>
            <a:pPr marL="268288" indent="-268288" algn="l" eaLnBrk="1" fontAlgn="auto" hangingPunct="1"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Blip>
                <a:blip r:embed="rId4"/>
              </a:buBlip>
              <a:defRPr/>
            </a:pP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  <a:sym typeface="Wingdings"/>
              </a:rPr>
              <a:t> </a:t>
            </a: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>Mísseis (WVR/ BVR/ Anti-radiação).</a:t>
            </a:r>
            <a:endParaRPr lang="pt-BR" sz="2000" b="1" i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+mn-lt"/>
            </a:endParaRPr>
          </a:p>
          <a:p>
            <a:pPr marL="268288" indent="-268288" algn="l" eaLnBrk="1" fontAlgn="auto" hangingPunct="1"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Blip>
                <a:blip r:embed="rId4"/>
              </a:buBlip>
              <a:defRPr/>
            </a:pP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  <a:sym typeface="Wingdings"/>
              </a:rPr>
              <a:t> </a:t>
            </a: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>Bombas (</a:t>
            </a:r>
            <a:r>
              <a:rPr lang="pt-BR" sz="2000" b="1" i="1" dirty="0" err="1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>guiagem</a:t>
            </a: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> </a:t>
            </a:r>
            <a:r>
              <a:rPr lang="pt-BR" sz="2000" b="1" i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>a </a:t>
            </a: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>laser e</a:t>
            </a: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+mn-lt"/>
              </a:rPr>
              <a:t> INS/GPS).</a:t>
            </a:r>
            <a:endParaRPr lang="pt-BR" sz="1600" b="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214546" y="1214422"/>
            <a:ext cx="450059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pt-BR" sz="2800" b="1" dirty="0" smtClean="0">
                <a:ln w="50800"/>
                <a:solidFill>
                  <a:schemeClr val="bg1"/>
                </a:solidFill>
              </a:rPr>
              <a:t>Itens a serem fornecidos</a:t>
            </a:r>
          </a:p>
        </p:txBody>
      </p:sp>
      <p:sp>
        <p:nvSpPr>
          <p:cNvPr id="9" name="Retângulo 8"/>
          <p:cNvSpPr/>
          <p:nvPr/>
        </p:nvSpPr>
        <p:spPr>
          <a:xfrm>
            <a:off x="2786050" y="611388"/>
            <a:ext cx="6357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2400" b="1" i="1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F-39 GRIPEN 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gripen-ng-fab_saab.jpg"/>
          <p:cNvPicPr>
            <a:picLocks noChangeAspect="1"/>
          </p:cNvPicPr>
          <p:nvPr/>
        </p:nvPicPr>
        <p:blipFill>
          <a:blip r:embed="rId2" cstate="print"/>
          <a:srcRect b="5078"/>
          <a:stretch>
            <a:fillRect/>
          </a:stretch>
        </p:blipFill>
        <p:spPr>
          <a:xfrm>
            <a:off x="0" y="1071546"/>
            <a:ext cx="9144000" cy="5786454"/>
          </a:xfrm>
          <a:prstGeom prst="rect">
            <a:avLst/>
          </a:prstGeom>
        </p:spPr>
      </p:pic>
      <p:grpSp>
        <p:nvGrpSpPr>
          <p:cNvPr id="2" name="Grupo 23"/>
          <p:cNvGrpSpPr>
            <a:grpSpLocks/>
          </p:cNvGrpSpPr>
          <p:nvPr/>
        </p:nvGrpSpPr>
        <p:grpSpPr bwMode="auto">
          <a:xfrm>
            <a:off x="1428728" y="2121341"/>
            <a:ext cx="5897752" cy="3307923"/>
            <a:chOff x="689730" y="1381177"/>
            <a:chExt cx="4669591" cy="2807584"/>
          </a:xfrm>
        </p:grpSpPr>
        <p:cxnSp>
          <p:nvCxnSpPr>
            <p:cNvPr id="99333" name="AutoShape 4496"/>
            <p:cNvCxnSpPr>
              <a:cxnSpLocks noChangeShapeType="1"/>
            </p:cNvCxnSpPr>
            <p:nvPr/>
          </p:nvCxnSpPr>
          <p:spPr bwMode="auto">
            <a:xfrm>
              <a:off x="2324475" y="1623480"/>
              <a:ext cx="863" cy="228930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99335" name="AutoShape 4506"/>
            <p:cNvSpPr>
              <a:spLocks noChangeArrowheads="1"/>
            </p:cNvSpPr>
            <p:nvPr/>
          </p:nvSpPr>
          <p:spPr bwMode="auto">
            <a:xfrm>
              <a:off x="3199461" y="1967651"/>
              <a:ext cx="2155177" cy="503191"/>
            </a:xfrm>
            <a:prstGeom prst="flowChartAlternateProcess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anchor="ctr"/>
            <a:lstStyle/>
            <a:p>
              <a:pPr algn="ctr" eaLnBrk="1" hangingPunct="1"/>
              <a:r>
                <a:rPr lang="pt-B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Times New Roman" pitchFamily="18" charset="0"/>
                </a:rPr>
                <a:t>Desenvolvimento</a:t>
              </a:r>
              <a:br>
                <a:rPr lang="pt-B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Times New Roman" pitchFamily="18" charset="0"/>
                </a:rPr>
              </a:br>
              <a:r>
                <a:rPr lang="pt-BR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Times New Roman" pitchFamily="18" charset="0"/>
                </a:rPr>
                <a:t> de Software</a:t>
              </a:r>
            </a:p>
          </p:txBody>
        </p:sp>
        <p:sp>
          <p:nvSpPr>
            <p:cNvPr id="99336" name="AutoShape 4507"/>
            <p:cNvSpPr>
              <a:spLocks noChangeArrowheads="1"/>
            </p:cNvSpPr>
            <p:nvPr/>
          </p:nvSpPr>
          <p:spPr bwMode="auto">
            <a:xfrm>
              <a:off x="3199461" y="2540989"/>
              <a:ext cx="2155177" cy="503051"/>
            </a:xfrm>
            <a:prstGeom prst="flowChartAlternateProcess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anchor="ctr"/>
            <a:lstStyle/>
            <a:p>
              <a:pPr algn="ctr" eaLnBrk="1" hangingPunct="1"/>
              <a:r>
                <a:rPr lang="pt-BR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Times New Roman" pitchFamily="18" charset="0"/>
                </a:rPr>
                <a:t>Integração de Aviônicos</a:t>
              </a:r>
              <a:endParaRPr lang="pt-BR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99337" name="AutoShape 4508"/>
            <p:cNvSpPr>
              <a:spLocks noChangeArrowheads="1"/>
            </p:cNvSpPr>
            <p:nvPr/>
          </p:nvSpPr>
          <p:spPr bwMode="auto">
            <a:xfrm>
              <a:off x="3204144" y="1381177"/>
              <a:ext cx="2155177" cy="503191"/>
            </a:xfrm>
            <a:prstGeom prst="flowChartAlternateProcess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1" hangingPunct="1"/>
              <a:r>
                <a:rPr lang="pt-BR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Times New Roman" pitchFamily="18" charset="0"/>
                </a:rPr>
                <a:t>Produção Industrial</a:t>
              </a:r>
              <a:endParaRPr lang="pt-BR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  <p:cxnSp>
          <p:nvCxnSpPr>
            <p:cNvPr id="99338" name="AutoShape 4509"/>
            <p:cNvCxnSpPr>
              <a:cxnSpLocks noChangeShapeType="1"/>
            </p:cNvCxnSpPr>
            <p:nvPr/>
          </p:nvCxnSpPr>
          <p:spPr bwMode="auto">
            <a:xfrm>
              <a:off x="2334704" y="1623480"/>
              <a:ext cx="829512" cy="83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99339" name="AutoShape 4510"/>
            <p:cNvCxnSpPr>
              <a:cxnSpLocks noChangeShapeType="1"/>
            </p:cNvCxnSpPr>
            <p:nvPr/>
          </p:nvCxnSpPr>
          <p:spPr bwMode="auto">
            <a:xfrm>
              <a:off x="2334704" y="2218897"/>
              <a:ext cx="829512" cy="83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99340" name="AutoShape 4511"/>
            <p:cNvCxnSpPr>
              <a:cxnSpLocks noChangeShapeType="1"/>
            </p:cNvCxnSpPr>
            <p:nvPr/>
          </p:nvCxnSpPr>
          <p:spPr bwMode="auto">
            <a:xfrm>
              <a:off x="2334704" y="2792096"/>
              <a:ext cx="829512" cy="83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17" name="AutoShape 4512"/>
            <p:cNvSpPr>
              <a:spLocks noChangeArrowheads="1"/>
            </p:cNvSpPr>
            <p:nvPr/>
          </p:nvSpPr>
          <p:spPr bwMode="auto">
            <a:xfrm>
              <a:off x="689730" y="2517288"/>
              <a:ext cx="1549777" cy="545690"/>
            </a:xfrm>
            <a:prstGeom prst="flowChartAlternateProcess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anchor="ctr"/>
            <a:lstStyle/>
            <a:p>
              <a:pPr algn="ctr" eaLnBrk="1" hangingPunct="1">
                <a:defRPr/>
              </a:pPr>
              <a:r>
                <a:rPr lang="pt-BR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Times New Roman" pitchFamily="18" charset="0"/>
                  <a:cs typeface="Arial" pitchFamily="34" charset="0"/>
                </a:rPr>
                <a:t>COOPERAÇÃO INDUSTRIAL</a:t>
              </a:r>
              <a:endParaRPr lang="pt-B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342" name="AutoShape 4515"/>
            <p:cNvSpPr>
              <a:spLocks noChangeArrowheads="1"/>
            </p:cNvSpPr>
            <p:nvPr/>
          </p:nvSpPr>
          <p:spPr bwMode="auto">
            <a:xfrm>
              <a:off x="3199461" y="3113210"/>
              <a:ext cx="2155177" cy="503191"/>
            </a:xfrm>
            <a:prstGeom prst="flowChartAlternateProcess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anchor="ctr"/>
            <a:lstStyle/>
            <a:p>
              <a:pPr algn="ctr" eaLnBrk="1" hangingPunct="1"/>
              <a:r>
                <a:rPr lang="pt-BR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Times New Roman" pitchFamily="18" charset="0"/>
                </a:rPr>
                <a:t>Integração e Qualificação de Armamentos</a:t>
              </a:r>
              <a:endParaRPr lang="pt-BR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  <p:cxnSp>
          <p:nvCxnSpPr>
            <p:cNvPr id="99343" name="AutoShape 4516"/>
            <p:cNvCxnSpPr>
              <a:cxnSpLocks noChangeShapeType="1"/>
            </p:cNvCxnSpPr>
            <p:nvPr/>
          </p:nvCxnSpPr>
          <p:spPr bwMode="auto">
            <a:xfrm>
              <a:off x="2334704" y="3351041"/>
              <a:ext cx="829512" cy="83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sp>
          <p:nvSpPr>
            <p:cNvPr id="99344" name="AutoShape 4533"/>
            <p:cNvSpPr>
              <a:spLocks noChangeArrowheads="1"/>
            </p:cNvSpPr>
            <p:nvPr/>
          </p:nvSpPr>
          <p:spPr bwMode="auto">
            <a:xfrm>
              <a:off x="3187754" y="3685570"/>
              <a:ext cx="2155054" cy="503191"/>
            </a:xfrm>
            <a:prstGeom prst="flowChartAlternateProcess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36000" tIns="0" rIns="36000" bIns="0" anchor="ctr"/>
            <a:lstStyle/>
            <a:p>
              <a:pPr algn="ctr" eaLnBrk="1" hangingPunct="1"/>
              <a:r>
                <a:rPr lang="pt-BR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Times New Roman" pitchFamily="18" charset="0"/>
                </a:rPr>
                <a:t>Manutenção</a:t>
              </a:r>
              <a:endParaRPr lang="pt-BR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  <p:cxnSp>
          <p:nvCxnSpPr>
            <p:cNvPr id="99345" name="AutoShape 4534"/>
            <p:cNvCxnSpPr>
              <a:cxnSpLocks noChangeShapeType="1"/>
            </p:cNvCxnSpPr>
            <p:nvPr/>
          </p:nvCxnSpPr>
          <p:spPr bwMode="auto">
            <a:xfrm>
              <a:off x="2322996" y="3923402"/>
              <a:ext cx="829512" cy="83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99331" name="AutoShape 4514"/>
          <p:cNvCxnSpPr>
            <a:cxnSpLocks noChangeShapeType="1"/>
          </p:cNvCxnSpPr>
          <p:nvPr/>
        </p:nvCxnSpPr>
        <p:spPr bwMode="auto">
          <a:xfrm>
            <a:off x="3451225" y="4035425"/>
            <a:ext cx="88900" cy="15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sp>
        <p:nvSpPr>
          <p:cNvPr id="20" name="Retângulo 19"/>
          <p:cNvSpPr/>
          <p:nvPr/>
        </p:nvSpPr>
        <p:spPr>
          <a:xfrm>
            <a:off x="2786050" y="611388"/>
            <a:ext cx="6357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2400" b="1" i="1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F-39 GRIPEN 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66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>
            <a:lum bright="-15000" contrast="15000"/>
          </a:blip>
          <a:srcRect t="1525" b="3594"/>
          <a:stretch>
            <a:fillRect/>
          </a:stretch>
        </p:blipFill>
        <p:spPr bwMode="auto">
          <a:xfrm>
            <a:off x="0" y="1071546"/>
            <a:ext cx="9144000" cy="57864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2786050" y="611388"/>
            <a:ext cx="6357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2400" b="1" i="1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F-39 GRIPEN 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a 4"/>
          <p:cNvSpPr/>
          <p:nvPr/>
        </p:nvSpPr>
        <p:spPr>
          <a:xfrm>
            <a:off x="1295400" y="914400"/>
            <a:ext cx="7391400" cy="360000"/>
          </a:xfrm>
          <a:prstGeom prst="plaque">
            <a:avLst>
              <a:gd name="adj" fmla="val 12298"/>
            </a:avLst>
          </a:prstGeom>
          <a:noFill/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3" cstate="print"/>
          <a:srcRect l="17363" t="13333" r="2239" b="21720"/>
          <a:stretch>
            <a:fillRect/>
          </a:stretch>
        </p:blipFill>
        <p:spPr bwMode="auto">
          <a:xfrm>
            <a:off x="0" y="2203869"/>
            <a:ext cx="9144000" cy="465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ângulo 5"/>
          <p:cNvSpPr/>
          <p:nvPr/>
        </p:nvSpPr>
        <p:spPr>
          <a:xfrm>
            <a:off x="2214546" y="1324261"/>
            <a:ext cx="514353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pt-BR" sz="2400" b="1" dirty="0" smtClean="0">
                <a:ln w="50800"/>
                <a:solidFill>
                  <a:schemeClr val="bg1"/>
                </a:solidFill>
              </a:rPr>
              <a:t>TABELA DE FORNECEDORES NO BRASIL</a:t>
            </a:r>
          </a:p>
        </p:txBody>
      </p:sp>
      <p:sp>
        <p:nvSpPr>
          <p:cNvPr id="7" name="Retângulo 6"/>
          <p:cNvSpPr/>
          <p:nvPr/>
        </p:nvSpPr>
        <p:spPr>
          <a:xfrm>
            <a:off x="2786050" y="611388"/>
            <a:ext cx="6357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2400" b="1" i="1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F-39 GRIPEN 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5000636"/>
            <a:ext cx="9144000" cy="18573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610043-970x600-1.jpeg"/>
          <p:cNvPicPr>
            <a:picLocks noChangeAspect="1"/>
          </p:cNvPicPr>
          <p:nvPr/>
        </p:nvPicPr>
        <p:blipFill>
          <a:blip r:embed="rId2" cstate="print"/>
          <a:srcRect t="30797" r="2463"/>
          <a:stretch>
            <a:fillRect/>
          </a:stretch>
        </p:blipFill>
        <p:spPr>
          <a:xfrm>
            <a:off x="0" y="1071546"/>
            <a:ext cx="9144000" cy="4013008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 bwMode="auto">
          <a:xfrm>
            <a:off x="285720" y="3643314"/>
            <a:ext cx="8643998" cy="2500330"/>
          </a:xfrm>
          <a:prstGeom prst="rect">
            <a:avLst/>
          </a:prstGeom>
          <a:noFill/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tIns="144000"/>
          <a:lstStyle/>
          <a:p>
            <a:pPr marL="177800" indent="-177800" algn="just" eaLnBrk="1" fontAlgn="auto" hangingPunct="1">
              <a:spcBef>
                <a:spcPts val="6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pt-BR" sz="18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 </a:t>
            </a: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Direito </a:t>
            </a:r>
            <a:r>
              <a:rPr lang="pt-BR" sz="20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acesso </a:t>
            </a: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pt-BR" sz="20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Propriedade Intelectual em todas as versões da </a:t>
            </a: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aeronave.</a:t>
            </a:r>
            <a:endParaRPr lang="pt-BR" sz="2000" b="1" i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7800" indent="-177800" algn="just" eaLnBrk="1" fontAlgn="auto" hangingPunct="1">
              <a:spcBef>
                <a:spcPts val="6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 </a:t>
            </a: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Maior </a:t>
            </a:r>
            <a:r>
              <a:rPr lang="pt-BR" sz="20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transferência de tecnologia em áreas sensíveis.</a:t>
            </a:r>
          </a:p>
          <a:p>
            <a:pPr marL="177800" indent="-177800" algn="just" eaLnBrk="1" fontAlgn="auto" hangingPunct="1">
              <a:spcBef>
                <a:spcPts val="60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 </a:t>
            </a: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 </a:t>
            </a:r>
            <a:r>
              <a:rPr lang="pt-BR" sz="20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desenvolvimento, integração e simulação no </a:t>
            </a: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Brasil.</a:t>
            </a:r>
          </a:p>
          <a:p>
            <a:pPr marL="173038" indent="-173038" algn="just">
              <a:spcBef>
                <a:spcPts val="600"/>
              </a:spcBef>
              <a:buClr>
                <a:srgbClr val="C00000"/>
              </a:buClr>
              <a:buBlip>
                <a:blip r:embed="rId3"/>
              </a:buBlip>
              <a:defRPr/>
            </a:pP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 </a:t>
            </a: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Possibilita Autonomia Nacional para integração de novos sistemas.</a:t>
            </a:r>
          </a:p>
          <a:p>
            <a:pPr marL="173038" indent="-173038" algn="just">
              <a:spcBef>
                <a:spcPts val="600"/>
              </a:spcBef>
              <a:buClr>
                <a:srgbClr val="C00000"/>
              </a:buClr>
              <a:buBlip>
                <a:blip r:embed="rId3"/>
              </a:buBlip>
              <a:defRPr/>
            </a:pP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 </a:t>
            </a: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Parcerias com empresas brasileiras.</a:t>
            </a:r>
          </a:p>
          <a:p>
            <a:pPr marL="173038" indent="-173038" algn="just">
              <a:spcBef>
                <a:spcPts val="600"/>
              </a:spcBef>
              <a:buClr>
                <a:srgbClr val="C00000"/>
              </a:buClr>
              <a:buBlip>
                <a:blip r:embed="rId3"/>
              </a:buBlip>
              <a:defRPr/>
            </a:pP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 </a:t>
            </a: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Fabricação de até 80% da estrutura do avião no Brasil.</a:t>
            </a:r>
          </a:p>
          <a:p>
            <a:pPr marL="177800" indent="-177800" algn="just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endParaRPr lang="pt-BR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just" eaLnBrk="1" fontAlgn="auto" hangingPunct="1">
              <a:lnSpc>
                <a:spcPts val="21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16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786050" y="642918"/>
            <a:ext cx="6357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2400" b="1" i="1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F-39</a:t>
            </a:r>
          </a:p>
        </p:txBody>
      </p:sp>
      <p:sp>
        <p:nvSpPr>
          <p:cNvPr id="9" name="Retângulo 8"/>
          <p:cNvSpPr/>
          <p:nvPr/>
        </p:nvSpPr>
        <p:spPr>
          <a:xfrm>
            <a:off x="2214546" y="1214422"/>
            <a:ext cx="4500594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angle"/>
              <a:contourClr>
                <a:schemeClr val="bg2"/>
              </a:contourClr>
            </a:sp3d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pt-BR" sz="2800" b="1" dirty="0" smtClean="0">
                <a:ln w="50800"/>
                <a:solidFill>
                  <a:schemeClr val="bg1"/>
                </a:solidFill>
              </a:rPr>
              <a:t>ÁREA DE CONTRAPARTIDAS</a:t>
            </a:r>
          </a:p>
        </p:txBody>
      </p:sp>
      <p:sp>
        <p:nvSpPr>
          <p:cNvPr id="7" name="Estrela de 5 pontas 6"/>
          <p:cNvSpPr/>
          <p:nvPr/>
        </p:nvSpPr>
        <p:spPr>
          <a:xfrm>
            <a:off x="8786842" y="6429396"/>
            <a:ext cx="357190" cy="28575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786050" y="571480"/>
            <a:ext cx="6357950" cy="381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ROTEIRO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928688" y="2178050"/>
            <a:ext cx="785812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None/>
            </a:pPr>
            <a:r>
              <a:rPr lang="pt-BR" sz="3600" b="1" i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 -	VISÃO GERAL</a:t>
            </a:r>
          </a:p>
          <a:p>
            <a:pPr>
              <a:lnSpc>
                <a:spcPct val="200000"/>
              </a:lnSpc>
            </a:pPr>
            <a:r>
              <a:rPr lang="pt-BR" sz="3600" b="1" i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II -    PROJETOS ESTRATÉGICOS</a:t>
            </a:r>
          </a:p>
          <a:p>
            <a:pPr>
              <a:lnSpc>
                <a:spcPct val="200000"/>
              </a:lnSpc>
            </a:pPr>
            <a:r>
              <a:rPr lang="pt-BR" sz="36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III -	SUPORTE LOGÍSTICO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16979230008_421a934e1b_k.jpg"/>
          <p:cNvPicPr>
            <a:picLocks noChangeAspect="1"/>
          </p:cNvPicPr>
          <p:nvPr/>
        </p:nvPicPr>
        <p:blipFill>
          <a:blip r:embed="rId2" cstate="print"/>
          <a:srcRect t="1149" b="5814"/>
          <a:stretch>
            <a:fillRect/>
          </a:stretch>
        </p:blipFill>
        <p:spPr>
          <a:xfrm>
            <a:off x="0" y="1071546"/>
            <a:ext cx="9144000" cy="5786454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357158" y="2348880"/>
            <a:ext cx="3797645" cy="1107467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000" b="1" i="1" dirty="0"/>
              <a:t>EVOLUÇÃO DA COMPLEXIDADE DOS SISTEMAS E DOS CONCEITOS DE MANUTENÇÃO</a:t>
            </a:r>
            <a:endParaRPr lang="pt-BR" sz="2000" i="1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3985166" y="3651250"/>
            <a:ext cx="3671888" cy="935038"/>
          </a:xfrm>
          <a:prstGeom prst="round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000" b="1" dirty="0"/>
              <a:t>IMPACTOS NOS SERVIÇOS DE MANUTENÇÃO</a:t>
            </a:r>
            <a:endParaRPr lang="pt-BR" sz="2000" dirty="0"/>
          </a:p>
        </p:txBody>
      </p:sp>
      <p:sp>
        <p:nvSpPr>
          <p:cNvPr id="9" name="Cilindro 8"/>
          <p:cNvSpPr/>
          <p:nvPr/>
        </p:nvSpPr>
        <p:spPr>
          <a:xfrm>
            <a:off x="421229" y="5013325"/>
            <a:ext cx="2195512" cy="1428750"/>
          </a:xfrm>
          <a:prstGeom prst="can">
            <a:avLst/>
          </a:prstGeom>
          <a:solidFill>
            <a:srgbClr val="00206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000" b="1" dirty="0"/>
              <a:t>REDUÇÃO E REALOCAÇÃO DE RH</a:t>
            </a:r>
          </a:p>
        </p:txBody>
      </p:sp>
      <p:sp>
        <p:nvSpPr>
          <p:cNvPr id="12" name="Cilindro 11"/>
          <p:cNvSpPr/>
          <p:nvPr/>
        </p:nvSpPr>
        <p:spPr>
          <a:xfrm>
            <a:off x="3840704" y="5373688"/>
            <a:ext cx="2084387" cy="1439862"/>
          </a:xfrm>
          <a:prstGeom prst="can">
            <a:avLst/>
          </a:prstGeom>
          <a:solidFill>
            <a:srgbClr val="00206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000" b="1" dirty="0"/>
              <a:t>IMPACTO NOS INVESTIMENTOS</a:t>
            </a:r>
          </a:p>
        </p:txBody>
      </p:sp>
      <p:sp>
        <p:nvSpPr>
          <p:cNvPr id="13" name="Cilindro 12"/>
          <p:cNvSpPr/>
          <p:nvPr/>
        </p:nvSpPr>
        <p:spPr>
          <a:xfrm>
            <a:off x="6864891" y="5084763"/>
            <a:ext cx="2078038" cy="1398587"/>
          </a:xfrm>
          <a:prstGeom prst="can">
            <a:avLst/>
          </a:prstGeom>
          <a:solidFill>
            <a:srgbClr val="00206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2000" b="1" dirty="0"/>
              <a:t>IMPACTO NO CUSTEIO</a:t>
            </a:r>
          </a:p>
        </p:txBody>
      </p:sp>
      <p:cxnSp>
        <p:nvCxnSpPr>
          <p:cNvPr id="15" name="Conector angulado 14"/>
          <p:cNvCxnSpPr/>
          <p:nvPr/>
        </p:nvCxnSpPr>
        <p:spPr>
          <a:xfrm rot="5400000">
            <a:off x="3457323" y="2683669"/>
            <a:ext cx="425450" cy="4300537"/>
          </a:xfrm>
          <a:prstGeom prst="bentConnector3">
            <a:avLst/>
          </a:prstGeom>
          <a:ln>
            <a:solidFill>
              <a:srgbClr val="0033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do 16"/>
          <p:cNvCxnSpPr/>
          <p:nvPr/>
        </p:nvCxnSpPr>
        <p:spPr>
          <a:xfrm rot="5400000">
            <a:off x="4958304" y="4545013"/>
            <a:ext cx="785812" cy="938212"/>
          </a:xfrm>
          <a:prstGeom prst="bentConnector3">
            <a:avLst/>
          </a:prstGeom>
          <a:ln>
            <a:solidFill>
              <a:srgbClr val="0033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do 18"/>
          <p:cNvCxnSpPr>
            <a:stCxn id="7" idx="2"/>
            <a:endCxn id="13" idx="1"/>
          </p:cNvCxnSpPr>
          <p:nvPr/>
        </p:nvCxnSpPr>
        <p:spPr>
          <a:xfrm rot="16200000" flipH="1">
            <a:off x="6612478" y="3794126"/>
            <a:ext cx="498475" cy="2082800"/>
          </a:xfrm>
          <a:prstGeom prst="bentConnector3">
            <a:avLst/>
          </a:prstGeom>
          <a:ln>
            <a:solidFill>
              <a:srgbClr val="0033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tângulo de cantos arredondados 45"/>
          <p:cNvSpPr/>
          <p:nvPr/>
        </p:nvSpPr>
        <p:spPr>
          <a:xfrm>
            <a:off x="2269313" y="1052736"/>
            <a:ext cx="3797645" cy="1107467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pt-BR" altLang="pt-BR" sz="2800" b="1" i="1" dirty="0">
                <a:solidFill>
                  <a:srgbClr val="538C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MODERNIZAÇÃO DA FROTA DA FAB </a:t>
            </a:r>
          </a:p>
        </p:txBody>
      </p:sp>
      <p:sp>
        <p:nvSpPr>
          <p:cNvPr id="45" name="Seta dobrada para cima 44"/>
          <p:cNvSpPr/>
          <p:nvPr/>
        </p:nvSpPr>
        <p:spPr>
          <a:xfrm rot="10800000">
            <a:off x="776829" y="1412875"/>
            <a:ext cx="1439862" cy="863600"/>
          </a:xfrm>
          <a:prstGeom prst="bentUpArrow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6" name="Seta dobrada para cima 15"/>
          <p:cNvSpPr/>
          <p:nvPr/>
        </p:nvSpPr>
        <p:spPr>
          <a:xfrm rot="10800000" flipH="1">
            <a:off x="4143372" y="2643182"/>
            <a:ext cx="2000130" cy="914630"/>
          </a:xfrm>
          <a:prstGeom prst="bentUpArrow">
            <a:avLst>
              <a:gd name="adj1" fmla="val 24020"/>
              <a:gd name="adj2" fmla="val 24510"/>
              <a:gd name="adj3" fmla="val 25000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2786050" y="690606"/>
            <a:ext cx="6357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1600" b="1" i="1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III – SUPORTE LOGÍSTICO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7"/>
          <p:cNvSpPr txBox="1">
            <a:spLocks noChangeArrowheads="1"/>
          </p:cNvSpPr>
          <p:nvPr/>
        </p:nvSpPr>
        <p:spPr bwMode="auto">
          <a:xfrm>
            <a:off x="428596" y="3073786"/>
            <a:ext cx="83534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1200"/>
              </a:spcAft>
              <a:defRPr/>
            </a:pPr>
            <a:r>
              <a:rPr lang="pt-BR" sz="3200" b="1" i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Conhecer o estágio atual dos projetos estratégicos e as futuras demandas de aquisição e de inovações da Força Aérea Brasileira.</a:t>
            </a:r>
            <a:endParaRPr lang="pt-BR" sz="3200" b="1" i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86050" y="582113"/>
            <a:ext cx="6357950" cy="42862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OBJETIVO</a:t>
            </a:r>
            <a:endParaRPr lang="en-US" sz="28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15073452608_9b919f072d_o.jpg"/>
          <p:cNvPicPr>
            <a:picLocks noChangeAspect="1"/>
          </p:cNvPicPr>
          <p:nvPr/>
        </p:nvPicPr>
        <p:blipFill>
          <a:blip r:embed="rId3" cstate="print"/>
          <a:srcRect t="2208" b="4484"/>
          <a:stretch>
            <a:fillRect/>
          </a:stretch>
        </p:blipFill>
        <p:spPr>
          <a:xfrm>
            <a:off x="0" y="1071546"/>
            <a:ext cx="9144000" cy="5857916"/>
          </a:xfrm>
          <a:prstGeom prst="rect">
            <a:avLst/>
          </a:prstGeom>
        </p:spPr>
      </p:pic>
      <p:sp>
        <p:nvSpPr>
          <p:cNvPr id="28676" name="Rectangle 16"/>
          <p:cNvSpPr>
            <a:spLocks noChangeArrowheads="1"/>
          </p:cNvSpPr>
          <p:nvPr/>
        </p:nvSpPr>
        <p:spPr bwMode="auto">
          <a:xfrm>
            <a:off x="142876" y="3857628"/>
            <a:ext cx="8858280" cy="2723823"/>
          </a:xfrm>
          <a:prstGeom prst="rect">
            <a:avLst/>
          </a:prstGeom>
          <a:solidFill>
            <a:schemeClr val="tx1">
              <a:lumMod val="95000"/>
              <a:lumOff val="5000"/>
              <a:alpha val="3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006E99"/>
            </a:prstShdw>
          </a:effectLst>
        </p:spPr>
        <p:txBody>
          <a:bodyPr wrap="square">
            <a:spAutoFit/>
          </a:bodyPr>
          <a:lstStyle/>
          <a:p>
            <a:pPr marL="268288" lvl="1" indent="-268288" fontAlgn="auto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Blip>
                <a:blip r:embed="rId4"/>
              </a:buBlip>
              <a:defRPr/>
            </a:pPr>
            <a:r>
              <a:rPr lang="pt-BR" sz="2000" b="1" i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Manutenção Centrada em </a:t>
            </a: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Confiabilidade, su</a:t>
            </a:r>
            <a:r>
              <a:rPr lang="pt-BR" altLang="zh-CN" sz="20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bstituição condicional de peças.</a:t>
            </a:r>
            <a:endParaRPr lang="pt-BR" sz="2000" b="1" i="1" dirty="0">
              <a:ln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68288" indent="-268288" fontAlgn="auto"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Blip>
                <a:blip r:embed="rId4"/>
              </a:buBlip>
              <a:defRPr/>
            </a:pPr>
            <a:r>
              <a:rPr lang="pt-BR" altLang="zh-CN" sz="2000" b="1" i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Programas de Manutenção Progressiva, </a:t>
            </a:r>
            <a:r>
              <a:rPr lang="pt-BR" altLang="zh-CN" sz="20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tarefas </a:t>
            </a:r>
            <a:r>
              <a:rPr lang="pt-BR" altLang="zh-CN" sz="2000" b="1" i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escalonadas no </a:t>
            </a:r>
            <a:r>
              <a:rPr lang="pt-BR" altLang="zh-CN" sz="20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tempo.</a:t>
            </a:r>
            <a:endParaRPr lang="pt-BR" altLang="zh-CN" sz="2000" b="1" i="1" dirty="0">
              <a:ln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68288" indent="-268288" fontAlgn="auto"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Blip>
                <a:blip r:embed="rId4"/>
              </a:buBlip>
              <a:defRPr/>
            </a:pP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Redução da necessidade de recolhimento periódico das aeronaves para serviços.</a:t>
            </a:r>
            <a:endParaRPr lang="pt-BR" sz="2000" b="1" i="1" dirty="0">
              <a:ln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68288" indent="-268288" fontAlgn="auto"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Blip>
                <a:blip r:embed="rId4"/>
              </a:buBlip>
              <a:defRPr/>
            </a:pPr>
            <a:r>
              <a:rPr lang="pt-BR" altLang="zh-CN" sz="20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Relação </a:t>
            </a:r>
            <a:r>
              <a:rPr lang="pt-BR" altLang="zh-CN" sz="2000" b="1" i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direta entre os recursos investidos e os níveis de </a:t>
            </a:r>
            <a:r>
              <a:rPr lang="pt-BR" altLang="zh-CN" sz="20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disponibilidade.</a:t>
            </a:r>
            <a:endParaRPr lang="pt-BR" altLang="zh-CN" sz="2000" b="1" i="1" dirty="0">
              <a:ln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68288" indent="-268288" fontAlgn="auto"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Blip>
                <a:blip r:embed="rId4"/>
              </a:buBlip>
              <a:defRPr/>
            </a:pPr>
            <a:r>
              <a:rPr lang="pt-BR" altLang="zh-CN" sz="2000" b="1" i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Possibilidade de avaliar </a:t>
            </a:r>
            <a:r>
              <a:rPr lang="pt-BR" altLang="zh-CN" sz="20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os suportes </a:t>
            </a:r>
            <a:r>
              <a:rPr lang="pt-BR" altLang="zh-CN" sz="2000" b="1" i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contratados de uma forma mais </a:t>
            </a:r>
            <a:r>
              <a:rPr lang="pt-BR" altLang="zh-CN" sz="20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efetiva</a:t>
            </a:r>
            <a:r>
              <a:rPr lang="pt-BR" altLang="zh-CN" sz="2000" b="1" i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</a:p>
          <a:p>
            <a:pPr marL="268288" indent="-268288" fontAlgn="auto"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Blip>
                <a:blip r:embed="rId4"/>
              </a:buBlip>
              <a:defRPr/>
            </a:pP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Fomento à criação de centros de serviços </a:t>
            </a: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especializados (CLS).</a:t>
            </a:r>
            <a:endParaRPr lang="pt-BR" sz="2000" b="1" i="1" dirty="0" smtClean="0">
              <a:ln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68288" lvl="1" indent="-268288" fontAlgn="auto">
              <a:spcBef>
                <a:spcPts val="0"/>
              </a:spcBef>
              <a:spcAft>
                <a:spcPts val="300"/>
              </a:spcAft>
              <a:buClr>
                <a:srgbClr val="C00000"/>
              </a:buClr>
              <a:buBlip>
                <a:blip r:embed="rId4"/>
              </a:buBlip>
              <a:defRPr/>
            </a:pPr>
            <a:r>
              <a:rPr lang="pt-BR" sz="20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Redução dos volumes de estoque e de itens de giro.</a:t>
            </a:r>
            <a:endParaRPr lang="pt-BR" altLang="zh-CN" sz="2000" b="1" i="1" dirty="0" smtClean="0">
              <a:ln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786050" y="663938"/>
            <a:ext cx="6357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1600" b="1" i="1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III – SUPORTE LOGÍSTICO</a:t>
            </a:r>
          </a:p>
        </p:txBody>
      </p:sp>
      <p:sp>
        <p:nvSpPr>
          <p:cNvPr id="8" name="Rounded Rectangle 4"/>
          <p:cNvSpPr/>
          <p:nvPr/>
        </p:nvSpPr>
        <p:spPr>
          <a:xfrm>
            <a:off x="533400" y="1214422"/>
            <a:ext cx="7924800" cy="533400"/>
          </a:xfrm>
          <a:prstGeom prst="rect">
            <a:avLst/>
          </a:prstGeom>
          <a:solidFill>
            <a:srgbClr val="0070C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9060" tIns="99060" rIns="99060" bIns="99060" spcCol="1270" anchor="ctr"/>
          <a:lstStyle/>
          <a:p>
            <a:pPr algn="ctr" defTabSz="1155700" eaLnBrk="0" hangingPunct="0">
              <a:spcAft>
                <a:spcPts val="0"/>
              </a:spcAft>
              <a:defRPr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NOVOS CONCEITOS DE MANUTENÇÃO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GOPR0044.JPG"/>
          <p:cNvPicPr>
            <a:picLocks noChangeAspect="1"/>
          </p:cNvPicPr>
          <p:nvPr/>
        </p:nvPicPr>
        <p:blipFill>
          <a:blip r:embed="rId3" cstate="print"/>
          <a:srcRect t="14546" b="259"/>
          <a:stretch>
            <a:fillRect/>
          </a:stretch>
        </p:blipFill>
        <p:spPr>
          <a:xfrm>
            <a:off x="-32" y="1071546"/>
            <a:ext cx="9167844" cy="5857916"/>
          </a:xfrm>
          <a:prstGeom prst="rect">
            <a:avLst/>
          </a:prstGeom>
        </p:spPr>
      </p:pic>
      <p:sp>
        <p:nvSpPr>
          <p:cNvPr id="7" name="Rounded Rectangle 4"/>
          <p:cNvSpPr/>
          <p:nvPr/>
        </p:nvSpPr>
        <p:spPr>
          <a:xfrm>
            <a:off x="533400" y="1447800"/>
            <a:ext cx="7924800" cy="533400"/>
          </a:xfrm>
          <a:prstGeom prst="rect">
            <a:avLst/>
          </a:prstGeom>
          <a:solidFill>
            <a:srgbClr val="0070C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9060" tIns="99060" rIns="99060" bIns="99060" spcCol="1270" anchor="ctr"/>
          <a:lstStyle/>
          <a:p>
            <a:pPr algn="ctr" defTabSz="1155700" eaLnBrk="0" hangingPunct="0">
              <a:spcAft>
                <a:spcPts val="0"/>
              </a:spcAft>
              <a:defRPr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CONTRATOS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DE SUPORTE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LOGÍSTICO (CLS)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786050" y="663938"/>
            <a:ext cx="6357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1600" b="1" i="1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III – SUPORTE LOGÍSTICO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21437070520_ba0ca435b0_o.jpg"/>
          <p:cNvPicPr>
            <a:picLocks noChangeAspect="1"/>
          </p:cNvPicPr>
          <p:nvPr/>
        </p:nvPicPr>
        <p:blipFill>
          <a:blip r:embed="rId3" cstate="print"/>
          <a:srcRect t="4641" b="12638"/>
          <a:stretch>
            <a:fillRect/>
          </a:stretch>
        </p:blipFill>
        <p:spPr>
          <a:xfrm>
            <a:off x="0" y="1071546"/>
            <a:ext cx="9144000" cy="5143536"/>
          </a:xfrm>
          <a:prstGeom prst="rect">
            <a:avLst/>
          </a:prstGeom>
        </p:spPr>
      </p:pic>
      <p:pic>
        <p:nvPicPr>
          <p:cNvPr id="6" name="Imagem 5" descr="21437070520_ba0ca435b0_o.jpg"/>
          <p:cNvPicPr>
            <a:picLocks noChangeAspect="1"/>
          </p:cNvPicPr>
          <p:nvPr/>
        </p:nvPicPr>
        <p:blipFill>
          <a:blip r:embed="rId3" cstate="print"/>
          <a:srcRect t="4641" b="12638"/>
          <a:stretch>
            <a:fillRect/>
          </a:stretch>
        </p:blipFill>
        <p:spPr>
          <a:xfrm>
            <a:off x="0" y="1785926"/>
            <a:ext cx="9144000" cy="5143536"/>
          </a:xfrm>
          <a:prstGeom prst="rect">
            <a:avLst/>
          </a:prstGeom>
        </p:spPr>
      </p:pic>
      <p:sp>
        <p:nvSpPr>
          <p:cNvPr id="429058" name="Rectangle 2"/>
          <p:cNvSpPr>
            <a:spLocks noChangeArrowheads="1"/>
          </p:cNvSpPr>
          <p:nvPr/>
        </p:nvSpPr>
        <p:spPr bwMode="auto">
          <a:xfrm>
            <a:off x="285720" y="1928802"/>
            <a:ext cx="8572560" cy="1785104"/>
          </a:xfrm>
          <a:prstGeom prst="rect">
            <a:avLst/>
          </a:prstGeom>
          <a:solidFill>
            <a:schemeClr val="tx1">
              <a:alpha val="23000"/>
            </a:schemeClr>
          </a:solidFill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marL="4763" lvl="1" indent="357188" algn="just" eaLnBrk="0" hangingPunct="0">
              <a:spcBef>
                <a:spcPct val="50000"/>
              </a:spcBef>
              <a:buClr>
                <a:schemeClr val="bg1"/>
              </a:buClr>
              <a:buBlip>
                <a:blip r:embed="rId4"/>
              </a:buBlip>
              <a:tabLst>
                <a:tab pos="-2790825" algn="l"/>
              </a:tabLst>
            </a:pPr>
            <a:r>
              <a:rPr lang="pt-BR" altLang="zh-CN" sz="2000" b="1" i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Doutrina de Logística da </a:t>
            </a:r>
            <a:r>
              <a:rPr lang="pt-BR" altLang="zh-CN" sz="20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Aeronáutica permite </a:t>
            </a:r>
            <a:r>
              <a:rPr lang="pt-BR" altLang="zh-CN" sz="2000" b="1" i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execução indireta de atividades logísticas no nível de manutenção </a:t>
            </a:r>
            <a:r>
              <a:rPr lang="pt-BR" altLang="zh-CN" sz="20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industrial.</a:t>
            </a:r>
            <a:endParaRPr lang="pt-BR" altLang="zh-CN" sz="2000" b="1" i="1" dirty="0">
              <a:ln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4763" lvl="1" indent="357188" algn="just" eaLnBrk="0" hangingPunct="0">
              <a:spcBef>
                <a:spcPct val="50000"/>
              </a:spcBef>
              <a:buClr>
                <a:schemeClr val="bg1"/>
              </a:buClr>
              <a:buBlip>
                <a:blip r:embed="rId4"/>
              </a:buBlip>
              <a:tabLst>
                <a:tab pos="-2790825" algn="l"/>
              </a:tabLst>
            </a:pPr>
            <a:r>
              <a:rPr lang="pt-BR" altLang="zh-CN" sz="20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</a:t>
            </a:r>
            <a:r>
              <a:rPr lang="pt-BR" altLang="zh-CN" sz="2000" b="1" i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busca de complementação dos serviços para os quais </a:t>
            </a:r>
            <a:r>
              <a:rPr lang="pt-BR" altLang="zh-CN" sz="2000" b="1" i="1" u="sng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não </a:t>
            </a:r>
            <a:r>
              <a:rPr lang="pt-BR" altLang="zh-CN" sz="2000" b="1" i="1" u="sng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há necessidade </a:t>
            </a:r>
            <a:r>
              <a:rPr lang="pt-BR" altLang="zh-CN" sz="20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 instalar </a:t>
            </a:r>
            <a:r>
              <a:rPr lang="pt-BR" altLang="zh-CN" sz="2000" b="1" i="1" u="sng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capacidade</a:t>
            </a:r>
            <a:r>
              <a:rPr lang="pt-BR" altLang="zh-CN" sz="20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pt-BR" altLang="zh-CN" sz="20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 </a:t>
            </a:r>
            <a:r>
              <a:rPr lang="pt-BR" altLang="zh-CN" sz="2000" b="1" i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Aeronáutica </a:t>
            </a:r>
            <a:r>
              <a:rPr lang="pt-BR" altLang="zh-CN" sz="2000" b="1" i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atende ao princípio  constitucional da economicidade na gestão dos recursos públicos</a:t>
            </a:r>
            <a:r>
              <a:rPr lang="pt-BR" altLang="zh-CN" sz="2000" b="1" dirty="0"/>
              <a:t>.</a:t>
            </a:r>
          </a:p>
        </p:txBody>
      </p:sp>
      <p:sp>
        <p:nvSpPr>
          <p:cNvPr id="9" name="Retângulo 8"/>
          <p:cNvSpPr/>
          <p:nvPr/>
        </p:nvSpPr>
        <p:spPr>
          <a:xfrm>
            <a:off x="2786050" y="663938"/>
            <a:ext cx="6357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1600" b="1" i="1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III – SUPORTE LOGÍSTICO</a:t>
            </a:r>
          </a:p>
        </p:txBody>
      </p:sp>
      <p:sp>
        <p:nvSpPr>
          <p:cNvPr id="10" name="Rounded Rectangle 4"/>
          <p:cNvSpPr/>
          <p:nvPr/>
        </p:nvSpPr>
        <p:spPr>
          <a:xfrm>
            <a:off x="533400" y="1285860"/>
            <a:ext cx="7924800" cy="533400"/>
          </a:xfrm>
          <a:prstGeom prst="rect">
            <a:avLst/>
          </a:prstGeom>
          <a:solidFill>
            <a:srgbClr val="0070C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9060" tIns="99060" rIns="99060" bIns="99060" spcCol="1270" anchor="ctr"/>
          <a:lstStyle/>
          <a:p>
            <a:pPr algn="ctr" defTabSz="1155700" eaLnBrk="0" hangingPunct="0">
              <a:spcAft>
                <a:spcPts val="0"/>
              </a:spcAft>
              <a:defRPr/>
            </a:pP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CONTRATO DE SUPORTE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LOGÍSTICO (CLS)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26768535796_2bd24c719c_o.jpg"/>
          <p:cNvPicPr>
            <a:picLocks noChangeAspect="1"/>
          </p:cNvPicPr>
          <p:nvPr/>
        </p:nvPicPr>
        <p:blipFill>
          <a:blip r:embed="rId3" cstate="print"/>
          <a:srcRect b="4596"/>
          <a:stretch>
            <a:fillRect/>
          </a:stretch>
        </p:blipFill>
        <p:spPr>
          <a:xfrm>
            <a:off x="0" y="1068732"/>
            <a:ext cx="9144000" cy="5932168"/>
          </a:xfrm>
          <a:prstGeom prst="rect">
            <a:avLst/>
          </a:prstGeom>
        </p:spPr>
      </p:pic>
      <p:sp>
        <p:nvSpPr>
          <p:cNvPr id="7" name="Rounded Rectangle 4"/>
          <p:cNvSpPr/>
          <p:nvPr/>
        </p:nvSpPr>
        <p:spPr>
          <a:xfrm>
            <a:off x="533400" y="1447800"/>
            <a:ext cx="7924800" cy="533400"/>
          </a:xfrm>
          <a:prstGeom prst="rect">
            <a:avLst/>
          </a:prstGeom>
          <a:solidFill>
            <a:srgbClr val="0070C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9060" tIns="99060" rIns="99060" bIns="99060" spcCol="1270" anchor="ctr"/>
          <a:lstStyle/>
          <a:p>
            <a:pPr algn="ctr" defTabSz="1155700" eaLnBrk="0" hangingPunct="0">
              <a:spcAft>
                <a:spcPts val="0"/>
              </a:spcAft>
              <a:defRPr/>
            </a:pP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PARCERIA PÚBLICO-PRIVADA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PPP)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786050" y="690606"/>
            <a:ext cx="6357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1600" b="1" i="1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III – SUPORTE LOGÍSTICO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 descr="18892287301_cd95068107_o.jpg"/>
          <p:cNvPicPr>
            <a:picLocks noChangeAspect="1"/>
          </p:cNvPicPr>
          <p:nvPr/>
        </p:nvPicPr>
        <p:blipFill>
          <a:blip r:embed="rId3" cstate="print"/>
          <a:srcRect t="2895" b="2895"/>
          <a:stretch>
            <a:fillRect/>
          </a:stretch>
        </p:blipFill>
        <p:spPr>
          <a:xfrm>
            <a:off x="0" y="1071546"/>
            <a:ext cx="9144000" cy="5857916"/>
          </a:xfrm>
          <a:prstGeom prst="rect">
            <a:avLst/>
          </a:prstGeom>
        </p:spPr>
      </p:pic>
      <p:sp>
        <p:nvSpPr>
          <p:cNvPr id="45061" name="Rectangle 33"/>
          <p:cNvSpPr>
            <a:spLocks noChangeArrowheads="1"/>
          </p:cNvSpPr>
          <p:nvPr/>
        </p:nvSpPr>
        <p:spPr bwMode="auto">
          <a:xfrm>
            <a:off x="142844" y="4643446"/>
            <a:ext cx="8821769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7997" tIns="17997" rIns="17997" bIns="17997"/>
          <a:lstStyle/>
          <a:p>
            <a:pPr marL="263525" indent="-263525" algn="just" eaLnBrk="0" hangingPunct="0">
              <a:spcBef>
                <a:spcPct val="15000"/>
              </a:spcBef>
              <a:spcAft>
                <a:spcPct val="15000"/>
              </a:spcAft>
              <a:buClr>
                <a:srgbClr val="336699"/>
              </a:buClr>
              <a:buBlip>
                <a:blip r:embed="rId4"/>
              </a:buBlip>
            </a:pPr>
            <a:r>
              <a:rPr lang="pt-BR" sz="24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Contrato de longo prazo: elimina </a:t>
            </a: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constantes </a:t>
            </a:r>
            <a:r>
              <a:rPr lang="pt-BR" sz="24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renovações.</a:t>
            </a:r>
          </a:p>
          <a:p>
            <a:pPr marL="263525" indent="-263525" algn="just" eaLnBrk="0" hangingPunct="0">
              <a:spcBef>
                <a:spcPct val="15000"/>
              </a:spcBef>
              <a:spcAft>
                <a:spcPct val="15000"/>
              </a:spcAft>
              <a:buClr>
                <a:srgbClr val="336699"/>
              </a:buClr>
              <a:buBlip>
                <a:blip r:embed="rId4"/>
              </a:buBlip>
            </a:pPr>
            <a:r>
              <a:rPr lang="pt-BR" sz="24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Maior segurança no pagamento </a:t>
            </a:r>
            <a:r>
              <a:rPr lang="pt-BR" sz="24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</a:t>
            </a:r>
            <a:r>
              <a:rPr lang="pt-BR" sz="24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maior segurança para investimentos do setor privado.</a:t>
            </a:r>
          </a:p>
          <a:p>
            <a:pPr marL="263525" indent="-263525" algn="just" eaLnBrk="0" hangingPunct="0">
              <a:spcBef>
                <a:spcPct val="15000"/>
              </a:spcBef>
              <a:spcAft>
                <a:spcPct val="15000"/>
              </a:spcAft>
              <a:buClr>
                <a:srgbClr val="336699"/>
              </a:buClr>
              <a:buBlip>
                <a:blip r:embed="rId4"/>
              </a:buBlip>
            </a:pPr>
            <a:r>
              <a:rPr lang="pt-BR" sz="24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Pagamento fica condicionado à boa performance do ente </a:t>
            </a: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privado.</a:t>
            </a:r>
          </a:p>
          <a:p>
            <a:pPr marL="263525" indent="-263525" algn="just" eaLnBrk="0" hangingPunct="0">
              <a:spcBef>
                <a:spcPct val="15000"/>
              </a:spcBef>
              <a:spcAft>
                <a:spcPct val="15000"/>
              </a:spcAft>
              <a:buClr>
                <a:srgbClr val="336699"/>
              </a:buClr>
              <a:buBlip>
                <a:blip r:embed="rId4"/>
              </a:buBlip>
            </a:pP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Necessidade de estabelecimento de um fundo garantidor</a:t>
            </a: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</a:t>
            </a:r>
            <a:endParaRPr lang="pt-BR" sz="2400" b="1" i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2786050" y="690606"/>
            <a:ext cx="6357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1600" b="1" i="1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III – SUPORTE LOGÍSTICO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354112" y="1319196"/>
            <a:ext cx="5618162" cy="1296987"/>
            <a:chOff x="1337" y="708"/>
            <a:chExt cx="3539" cy="817"/>
          </a:xfrm>
        </p:grpSpPr>
        <p:sp>
          <p:nvSpPr>
            <p:cNvPr id="45078" name="Line 16"/>
            <p:cNvSpPr>
              <a:spLocks noChangeShapeType="1"/>
            </p:cNvSpPr>
            <p:nvPr/>
          </p:nvSpPr>
          <p:spPr bwMode="auto">
            <a:xfrm rot="-5400000">
              <a:off x="929" y="1116"/>
              <a:ext cx="816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none" w="lg" len="lg"/>
            </a:ln>
          </p:spPr>
          <p:txBody>
            <a:bodyPr/>
            <a:lstStyle/>
            <a:p>
              <a:endParaRPr lang="pt-BR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45079" name="Line 17"/>
            <p:cNvSpPr>
              <a:spLocks noChangeShapeType="1"/>
            </p:cNvSpPr>
            <p:nvPr/>
          </p:nvSpPr>
          <p:spPr bwMode="auto">
            <a:xfrm>
              <a:off x="1337" y="1525"/>
              <a:ext cx="3539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oval" w="lg" len="lg"/>
            </a:ln>
          </p:spPr>
          <p:txBody>
            <a:bodyPr/>
            <a:lstStyle/>
            <a:p>
              <a:endParaRPr lang="pt-BR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45062" name="Text Box 37"/>
          <p:cNvSpPr txBox="1">
            <a:spLocks noChangeArrowheads="1"/>
          </p:cNvSpPr>
          <p:nvPr/>
        </p:nvSpPr>
        <p:spPr bwMode="auto">
          <a:xfrm>
            <a:off x="7091337" y="2471721"/>
            <a:ext cx="8985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pt-BR" sz="1200" b="1">
                <a:solidFill>
                  <a:schemeClr val="tx1"/>
                </a:solidFill>
                <a:latin typeface="+mj-lt"/>
                <a:ea typeface="MS PGothic" pitchFamily="34" charset="-128"/>
              </a:rPr>
              <a:t>35 anos</a:t>
            </a:r>
          </a:p>
        </p:txBody>
      </p:sp>
      <p:sp>
        <p:nvSpPr>
          <p:cNvPr id="45063" name="Line 38"/>
          <p:cNvSpPr>
            <a:spLocks noChangeShapeType="1"/>
          </p:cNvSpPr>
          <p:nvPr/>
        </p:nvSpPr>
        <p:spPr bwMode="auto">
          <a:xfrm>
            <a:off x="3154337" y="1752583"/>
            <a:ext cx="0" cy="863600"/>
          </a:xfrm>
          <a:prstGeom prst="line">
            <a:avLst/>
          </a:prstGeom>
          <a:noFill/>
          <a:ln w="9525">
            <a:solidFill>
              <a:srgbClr val="10E0F6"/>
            </a:solidFill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chemeClr val="tx1"/>
              </a:solidFill>
              <a:latin typeface="+mj-lt"/>
            </a:endParaRPr>
          </a:p>
        </p:txBody>
      </p:sp>
      <p:sp>
        <p:nvSpPr>
          <p:cNvPr id="45064" name="Line 39"/>
          <p:cNvSpPr>
            <a:spLocks noChangeShapeType="1"/>
          </p:cNvSpPr>
          <p:nvPr/>
        </p:nvSpPr>
        <p:spPr bwMode="auto">
          <a:xfrm>
            <a:off x="3154337" y="1752583"/>
            <a:ext cx="3816350" cy="0"/>
          </a:xfrm>
          <a:prstGeom prst="line">
            <a:avLst/>
          </a:prstGeom>
          <a:noFill/>
          <a:ln w="9525">
            <a:solidFill>
              <a:srgbClr val="10E0F6"/>
            </a:solidFill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chemeClr val="tx1"/>
              </a:solidFill>
              <a:latin typeface="+mj-lt"/>
            </a:endParaRPr>
          </a:p>
        </p:txBody>
      </p:sp>
      <p:sp>
        <p:nvSpPr>
          <p:cNvPr id="45065" name="Line 40"/>
          <p:cNvSpPr>
            <a:spLocks noChangeShapeType="1"/>
          </p:cNvSpPr>
          <p:nvPr/>
        </p:nvSpPr>
        <p:spPr bwMode="auto">
          <a:xfrm>
            <a:off x="6997674" y="1752583"/>
            <a:ext cx="0" cy="863600"/>
          </a:xfrm>
          <a:prstGeom prst="line">
            <a:avLst/>
          </a:prstGeom>
          <a:noFill/>
          <a:ln w="9525">
            <a:solidFill>
              <a:srgbClr val="10E0F6"/>
            </a:solidFill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chemeClr val="tx1"/>
              </a:solidFill>
              <a:latin typeface="+mj-lt"/>
            </a:endParaRPr>
          </a:p>
        </p:txBody>
      </p:sp>
      <p:sp>
        <p:nvSpPr>
          <p:cNvPr id="45066" name="Text Box 43"/>
          <p:cNvSpPr txBox="1">
            <a:spLocks noChangeArrowheads="1"/>
          </p:cNvSpPr>
          <p:nvPr/>
        </p:nvSpPr>
        <p:spPr bwMode="auto">
          <a:xfrm>
            <a:off x="1571599" y="1911333"/>
            <a:ext cx="1439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pt-BR" sz="1200">
                <a:solidFill>
                  <a:schemeClr val="tx1"/>
                </a:solidFill>
                <a:latin typeface="+mj-lt"/>
                <a:ea typeface="MS PGothic" pitchFamily="34" charset="-128"/>
              </a:rPr>
              <a:t>Financiamento do setor Privado</a:t>
            </a:r>
            <a:endParaRPr lang="pt-BR" sz="1200" i="1">
              <a:solidFill>
                <a:schemeClr val="tx1"/>
              </a:solidFill>
              <a:latin typeface="+mj-lt"/>
              <a:ea typeface="MS PGothic" pitchFamily="34" charset="-128"/>
            </a:endParaRPr>
          </a:p>
        </p:txBody>
      </p:sp>
      <p:sp>
        <p:nvSpPr>
          <p:cNvPr id="45067" name="Text Box 44"/>
          <p:cNvSpPr txBox="1">
            <a:spLocks noChangeArrowheads="1"/>
          </p:cNvSpPr>
          <p:nvPr/>
        </p:nvSpPr>
        <p:spPr bwMode="auto">
          <a:xfrm>
            <a:off x="3271812" y="1949433"/>
            <a:ext cx="360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pt-BR" sz="1200">
                <a:solidFill>
                  <a:schemeClr val="tx1"/>
                </a:solidFill>
                <a:latin typeface="+mj-lt"/>
                <a:ea typeface="MS PGothic" pitchFamily="34" charset="-128"/>
              </a:rPr>
              <a:t>Prestação Fixa, </a:t>
            </a:r>
            <a:r>
              <a:rPr lang="pt-BR" sz="1200" b="1">
                <a:solidFill>
                  <a:schemeClr val="tx1"/>
                </a:solidFill>
                <a:latin typeface="+mj-lt"/>
                <a:ea typeface="MS PGothic" pitchFamily="34" charset="-128"/>
              </a:rPr>
              <a:t>proporcional ao desempenho</a:t>
            </a:r>
            <a:r>
              <a:rPr lang="pt-BR" sz="1200">
                <a:solidFill>
                  <a:schemeClr val="tx1"/>
                </a:solidFill>
                <a:latin typeface="+mj-lt"/>
                <a:ea typeface="MS PGothic" pitchFamily="34" charset="-128"/>
              </a:rPr>
              <a:t>, com base no uso ou disponibilidade</a:t>
            </a:r>
          </a:p>
        </p:txBody>
      </p:sp>
      <p:sp>
        <p:nvSpPr>
          <p:cNvPr id="45068" name="AutoShape 52"/>
          <p:cNvSpPr>
            <a:spLocks/>
          </p:cNvSpPr>
          <p:nvPr/>
        </p:nvSpPr>
        <p:spPr bwMode="auto">
          <a:xfrm rot="5400000">
            <a:off x="4056831" y="-1220011"/>
            <a:ext cx="214312" cy="5616575"/>
          </a:xfrm>
          <a:prstGeom prst="leftBrace">
            <a:avLst>
              <a:gd name="adj1" fmla="val 218396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just" eaLnBrk="0" hangingPunct="0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ü"/>
            </a:pPr>
            <a:endParaRPr lang="pt-BR" sz="2800">
              <a:solidFill>
                <a:schemeClr val="tx1"/>
              </a:solidFill>
              <a:latin typeface="+mj-lt"/>
              <a:ea typeface="MS PGothic" pitchFamily="34" charset="-128"/>
            </a:endParaRPr>
          </a:p>
        </p:txBody>
      </p:sp>
      <p:sp>
        <p:nvSpPr>
          <p:cNvPr id="45069" name="Text Box 56"/>
          <p:cNvSpPr txBox="1">
            <a:spLocks noChangeArrowheads="1"/>
          </p:cNvSpPr>
          <p:nvPr/>
        </p:nvSpPr>
        <p:spPr bwMode="auto">
          <a:xfrm>
            <a:off x="3011462" y="1119171"/>
            <a:ext cx="2130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pt-BR" sz="1200" b="1">
                <a:solidFill>
                  <a:schemeClr val="tx1"/>
                </a:solidFill>
                <a:latin typeface="+mj-lt"/>
                <a:ea typeface="MS PGothic" pitchFamily="34" charset="-128"/>
              </a:rPr>
              <a:t>Único contrato</a:t>
            </a:r>
          </a:p>
        </p:txBody>
      </p:sp>
      <p:sp>
        <p:nvSpPr>
          <p:cNvPr id="45070" name="Text Box 18"/>
          <p:cNvSpPr txBox="1">
            <a:spLocks noChangeArrowheads="1"/>
          </p:cNvSpPr>
          <p:nvPr/>
        </p:nvSpPr>
        <p:spPr bwMode="auto">
          <a:xfrm>
            <a:off x="928662" y="2666983"/>
            <a:ext cx="2603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pt-BR" sz="1200" b="1" dirty="0">
                <a:solidFill>
                  <a:schemeClr val="tx1"/>
                </a:solidFill>
                <a:latin typeface="+mj-lt"/>
                <a:ea typeface="MS PGothic" pitchFamily="34" charset="-128"/>
              </a:rPr>
              <a:t>Construção / Desenvolvimento</a:t>
            </a:r>
          </a:p>
        </p:txBody>
      </p:sp>
      <p:sp>
        <p:nvSpPr>
          <p:cNvPr id="45071" name="Text Box 19"/>
          <p:cNvSpPr txBox="1">
            <a:spLocks noChangeArrowheads="1"/>
          </p:cNvSpPr>
          <p:nvPr/>
        </p:nvSpPr>
        <p:spPr bwMode="auto">
          <a:xfrm>
            <a:off x="4222724" y="2643171"/>
            <a:ext cx="14398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pt-BR" sz="1200" b="1">
                <a:solidFill>
                  <a:schemeClr val="tx1"/>
                </a:solidFill>
                <a:latin typeface="+mj-lt"/>
                <a:ea typeface="MS PGothic" pitchFamily="34" charset="-128"/>
              </a:rPr>
              <a:t>Operação</a:t>
            </a:r>
          </a:p>
        </p:txBody>
      </p:sp>
      <p:sp>
        <p:nvSpPr>
          <p:cNvPr id="45072" name="Text Box 28"/>
          <p:cNvSpPr txBox="1">
            <a:spLocks noChangeArrowheads="1"/>
          </p:cNvSpPr>
          <p:nvPr/>
        </p:nvSpPr>
        <p:spPr bwMode="auto">
          <a:xfrm rot="16200000">
            <a:off x="528611" y="1811321"/>
            <a:ext cx="13319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pt-BR" sz="1200" b="1" dirty="0">
                <a:solidFill>
                  <a:schemeClr val="tx1"/>
                </a:solidFill>
                <a:latin typeface="+mj-lt"/>
                <a:ea typeface="MS PGothic" pitchFamily="34" charset="-128"/>
              </a:rPr>
              <a:t>Fluxo de caixa</a:t>
            </a:r>
          </a:p>
        </p:txBody>
      </p:sp>
      <p:sp>
        <p:nvSpPr>
          <p:cNvPr id="45073" name="Text Box 31"/>
          <p:cNvSpPr txBox="1">
            <a:spLocks noChangeArrowheads="1"/>
          </p:cNvSpPr>
          <p:nvPr/>
        </p:nvSpPr>
        <p:spPr bwMode="auto">
          <a:xfrm>
            <a:off x="1066774" y="1000108"/>
            <a:ext cx="5762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pt-BR" sz="1200" b="1" dirty="0">
                <a:solidFill>
                  <a:schemeClr val="tx1"/>
                </a:solidFill>
                <a:latin typeface="+mj-lt"/>
                <a:ea typeface="MS PGothic" pitchFamily="34" charset="-128"/>
              </a:rPr>
              <a:t>R$</a:t>
            </a:r>
          </a:p>
        </p:txBody>
      </p:sp>
      <p:sp>
        <p:nvSpPr>
          <p:cNvPr id="20" name="Elipse 19"/>
          <p:cNvSpPr/>
          <p:nvPr/>
        </p:nvSpPr>
        <p:spPr bwMode="auto">
          <a:xfrm>
            <a:off x="7069131" y="2255820"/>
            <a:ext cx="914400" cy="714380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scene3d>
            <a:camera prst="orthographicFront"/>
            <a:lightRig rig="balanced" dir="t">
              <a:rot lat="0" lon="0" rev="84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ü"/>
              <a:defRPr/>
            </a:pPr>
            <a:endParaRPr lang="pt-BR" sz="2800">
              <a:solidFill>
                <a:schemeClr val="tx1"/>
              </a:solidFill>
              <a:latin typeface="+mj-lt"/>
              <a:ea typeface="ＭＳ Ｐゴシック" charset="-128"/>
            </a:endParaRPr>
          </a:p>
        </p:txBody>
      </p:sp>
      <p:cxnSp>
        <p:nvCxnSpPr>
          <p:cNvPr id="27" name="Conector reto 26"/>
          <p:cNvCxnSpPr>
            <a:endCxn id="45063" idx="0"/>
          </p:cNvCxnSpPr>
          <p:nvPr/>
        </p:nvCxnSpPr>
        <p:spPr>
          <a:xfrm flipV="1">
            <a:off x="1354091" y="1752583"/>
            <a:ext cx="1800246" cy="3184"/>
          </a:xfrm>
          <a:prstGeom prst="line">
            <a:avLst/>
          </a:prstGeom>
          <a:ln>
            <a:solidFill>
              <a:srgbClr val="10E0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24751018664_c1a2020423_o.jpg"/>
          <p:cNvPicPr>
            <a:picLocks noChangeAspect="1"/>
          </p:cNvPicPr>
          <p:nvPr/>
        </p:nvPicPr>
        <p:blipFill>
          <a:blip r:embed="rId3" cstate="print"/>
          <a:srcRect b="2298"/>
          <a:stretch>
            <a:fillRect/>
          </a:stretch>
        </p:blipFill>
        <p:spPr>
          <a:xfrm>
            <a:off x="0" y="1068732"/>
            <a:ext cx="9144000" cy="6075044"/>
          </a:xfrm>
          <a:prstGeom prst="rect">
            <a:avLst/>
          </a:prstGeom>
        </p:spPr>
      </p:pic>
      <p:sp>
        <p:nvSpPr>
          <p:cNvPr id="7" name="Rounded Rectangle 4"/>
          <p:cNvSpPr/>
          <p:nvPr/>
        </p:nvSpPr>
        <p:spPr>
          <a:xfrm>
            <a:off x="533400" y="1219200"/>
            <a:ext cx="7924800" cy="533400"/>
          </a:xfrm>
          <a:prstGeom prst="rect">
            <a:avLst/>
          </a:prstGeom>
          <a:solidFill>
            <a:srgbClr val="0070C0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9060" tIns="99060" rIns="99060" bIns="99060" spcCol="1270" anchor="ctr"/>
          <a:lstStyle/>
          <a:p>
            <a:pPr algn="ctr" defTabSz="1155700" eaLnBrk="0" hangingPunct="0">
              <a:spcAft>
                <a:spcPts val="0"/>
              </a:spcAft>
              <a:defRPr/>
            </a:pPr>
            <a:r>
              <a:rPr lang="pt-BR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PARCERIA PÚBLICO-PRIVADA </a:t>
            </a:r>
            <a:r>
              <a:rPr lang="pt-B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(PPP)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14282" y="2786058"/>
            <a:ext cx="8286808" cy="3077766"/>
          </a:xfrm>
          <a:prstGeom prst="rect">
            <a:avLst/>
          </a:prstGeom>
          <a:solidFill>
            <a:schemeClr val="tx1">
              <a:lumMod val="95000"/>
              <a:lumOff val="5000"/>
              <a:alpha val="36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 algn="just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Blip>
                <a:blip r:embed="rId4"/>
              </a:buBlip>
              <a:defRPr/>
            </a:pP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Sistema “WIN </a:t>
            </a:r>
            <a:r>
              <a:rPr lang="pt-BR" sz="24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X </a:t>
            </a: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WI</a:t>
            </a: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N”</a:t>
            </a: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  <a:endParaRPr lang="pt-BR" sz="2400" b="1" i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85750" indent="-285750" algn="just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Blip>
                <a:blip r:embed="rId4"/>
              </a:buBlip>
              <a:defRPr/>
            </a:pP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Licitação </a:t>
            </a:r>
            <a:r>
              <a:rPr lang="pt-BR" sz="24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dos </a:t>
            </a: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interessados.</a:t>
            </a:r>
            <a:endParaRPr lang="pt-BR" sz="2400" b="1" i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85750" indent="-285750" algn="just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Blip>
                <a:blip r:embed="rId4"/>
              </a:buBlip>
              <a:defRPr/>
            </a:pPr>
            <a:r>
              <a:rPr lang="pt-BR" sz="24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Contratos de longo prazo (30 anos</a:t>
            </a: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).</a:t>
            </a:r>
            <a:endParaRPr lang="pt-BR" sz="2400" b="1" i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85750" indent="-285750" algn="just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Blip>
                <a:blip r:embed="rId4"/>
              </a:buBlip>
              <a:defRPr/>
            </a:pP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Permite </a:t>
            </a:r>
            <a:r>
              <a:rPr lang="pt-BR" sz="24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investimentos da </a:t>
            </a: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Sociedade </a:t>
            </a:r>
            <a:r>
              <a:rPr lang="pt-BR" sz="24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 Propósito </a:t>
            </a: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Específico.</a:t>
            </a:r>
            <a:endParaRPr lang="pt-BR" sz="2400" b="1" i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85750" indent="-285750" algn="just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Blip>
                <a:blip r:embed="rId4"/>
              </a:buBlip>
              <a:defRPr/>
            </a:pP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Permite </a:t>
            </a:r>
            <a:r>
              <a:rPr lang="pt-BR" sz="24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 uso de recursos </a:t>
            </a:r>
            <a:r>
              <a:rPr lang="pt-BR" sz="24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suplementares.</a:t>
            </a:r>
            <a:endParaRPr lang="pt-BR" sz="2400" b="1" i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285750" indent="-285750" algn="just" fontAlgn="auto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SzPct val="100000"/>
              <a:buBlip>
                <a:blip r:embed="rId4"/>
              </a:buBlip>
              <a:defRPr/>
            </a:pPr>
            <a:r>
              <a:rPr lang="pt-BR" sz="24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Existência de Fundo Garantidor (contingenciamento).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786050" y="690606"/>
            <a:ext cx="6357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1600" b="1" i="1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III – SUPORTE LOGÍSTICO</a:t>
            </a:r>
          </a:p>
        </p:txBody>
      </p:sp>
      <p:sp>
        <p:nvSpPr>
          <p:cNvPr id="15" name="Estrela de 5 pontas 14"/>
          <p:cNvSpPr/>
          <p:nvPr/>
        </p:nvSpPr>
        <p:spPr>
          <a:xfrm>
            <a:off x="8643966" y="6715148"/>
            <a:ext cx="357190" cy="28575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786050" y="571480"/>
            <a:ext cx="6357950" cy="381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ROTEIRO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928688" y="2178050"/>
            <a:ext cx="785812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None/>
            </a:pPr>
            <a:r>
              <a:rPr lang="pt-BR" sz="36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 -	VISÃO GERAL</a:t>
            </a:r>
          </a:p>
          <a:p>
            <a:pPr>
              <a:lnSpc>
                <a:spcPct val="200000"/>
              </a:lnSpc>
            </a:pPr>
            <a:r>
              <a:rPr lang="pt-BR" sz="36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II -    PROJETOS ESTRATÉGICOS</a:t>
            </a:r>
          </a:p>
          <a:p>
            <a:pPr>
              <a:lnSpc>
                <a:spcPct val="200000"/>
              </a:lnSpc>
            </a:pPr>
            <a:r>
              <a:rPr lang="pt-BR" sz="36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III -	SUPORTE LOGÍSTICO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7"/>
          <p:cNvSpPr txBox="1">
            <a:spLocks noChangeArrowheads="1"/>
          </p:cNvSpPr>
          <p:nvPr/>
        </p:nvSpPr>
        <p:spPr bwMode="auto">
          <a:xfrm>
            <a:off x="428596" y="3073786"/>
            <a:ext cx="83534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ts val="1200"/>
              </a:spcAft>
              <a:defRPr/>
            </a:pPr>
            <a:r>
              <a:rPr lang="pt-BR" sz="3200" b="1" i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Conhecer o estágio atual dos projetos estratégicos e as futuras demandas de aquisição e de inovações da Força Aérea Brasileira.</a:t>
            </a:r>
            <a:endParaRPr lang="pt-BR" sz="3200" b="1" i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86050" y="582113"/>
            <a:ext cx="6357950" cy="42862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OBJETIVO</a:t>
            </a:r>
            <a:endParaRPr lang="en-US" sz="28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Picture 3"/>
          <p:cNvPicPr>
            <a:picLocks noChangeAspect="1" noChangeArrowheads="1"/>
          </p:cNvPicPr>
          <p:nvPr/>
        </p:nvPicPr>
        <p:blipFill>
          <a:blip r:embed="rId3" cstate="print"/>
          <a:srcRect l="2972" r="1900"/>
          <a:stretch>
            <a:fillRect/>
          </a:stretch>
        </p:blipFill>
        <p:spPr bwMode="auto">
          <a:xfrm>
            <a:off x="-373708" y="0"/>
            <a:ext cx="9693587" cy="689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o 5"/>
          <p:cNvGrpSpPr>
            <a:grpSpLocks/>
          </p:cNvGrpSpPr>
          <p:nvPr/>
        </p:nvGrpSpPr>
        <p:grpSpPr bwMode="auto">
          <a:xfrm>
            <a:off x="285719" y="6072211"/>
            <a:ext cx="8858281" cy="714375"/>
            <a:chOff x="142875" y="5929313"/>
            <a:chExt cx="8119462" cy="714375"/>
          </a:xfrm>
        </p:grpSpPr>
        <p:pic>
          <p:nvPicPr>
            <p:cNvPr id="8" name="Picture 6" descr="asa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</a:blip>
            <a:srcRect/>
            <a:stretch>
              <a:fillRect/>
            </a:stretch>
          </p:blipFill>
          <p:spPr bwMode="auto">
            <a:xfrm>
              <a:off x="142875" y="5929313"/>
              <a:ext cx="893763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756637" y="5949950"/>
              <a:ext cx="7505700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lnSpc>
                  <a:spcPct val="86000"/>
                </a:lnSpc>
                <a:spcBef>
                  <a:spcPct val="20000"/>
                </a:spcBef>
                <a:buClr>
                  <a:srgbClr val="000000"/>
                </a:buClr>
                <a:buFont typeface="Times New Roman" pitchFamily="18" charset="0"/>
                <a:buNone/>
                <a:defRPr/>
              </a:pPr>
              <a:r>
                <a:rPr lang="pt-BR" sz="36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charset="0"/>
                  <a:ea typeface="ＭＳ Ｐゴシック" pitchFamily="34" charset="-128"/>
                </a:rPr>
                <a:t>FORÇA AÉREA BRASILEIRA</a:t>
              </a:r>
              <a:endPara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16392" y="285728"/>
            <a:ext cx="184731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8" dist="17961" dir="13500000">
              <a:srgbClr val="FFFFFF">
                <a:gamma/>
                <a:shade val="60000"/>
                <a:invGamma/>
              </a:srgbClr>
            </a:prstShdw>
          </a:effectLst>
        </p:spPr>
        <p:txBody>
          <a:bodyPr wrap="none">
            <a:spAutoFit/>
          </a:bodyPr>
          <a:lstStyle/>
          <a:p>
            <a:pPr marL="473075" indent="-473075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n-lt"/>
              <a:ea typeface="MS PGothic" pitchFamily="34" charset="-128"/>
            </a:endParaRPr>
          </a:p>
        </p:txBody>
      </p:sp>
      <p:pic>
        <p:nvPicPr>
          <p:cNvPr id="11" name="Picture 2" descr="https://www.b2match.eu/system/avisulat2014/files/FIERGS_3D.jpg?14089759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8" y="445032"/>
            <a:ext cx="2857488" cy="555076"/>
          </a:xfrm>
          <a:prstGeom prst="rect">
            <a:avLst/>
          </a:prstGeom>
          <a:noFill/>
        </p:spPr>
      </p:pic>
      <p:sp>
        <p:nvSpPr>
          <p:cNvPr id="12" name="Text Box 1028"/>
          <p:cNvSpPr txBox="1">
            <a:spLocks noChangeArrowheads="1"/>
          </p:cNvSpPr>
          <p:nvPr/>
        </p:nvSpPr>
        <p:spPr bwMode="auto">
          <a:xfrm>
            <a:off x="5000628" y="484261"/>
            <a:ext cx="4214842" cy="515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86000"/>
              </a:lnSpc>
              <a:spcBef>
                <a:spcPct val="20000"/>
              </a:spcBef>
              <a:buClr>
                <a:srgbClr val="000000"/>
              </a:buClr>
              <a:defRPr/>
            </a:pPr>
            <a:r>
              <a:rPr lang="pt-BR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pitchFamily="34" charset="-128"/>
              </a:rPr>
              <a:t>Ten Brig Ar NÔRO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786050" y="571480"/>
            <a:ext cx="6357950" cy="381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ROTEIRO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928688" y="2178050"/>
            <a:ext cx="785812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None/>
            </a:pPr>
            <a:r>
              <a:rPr lang="pt-BR" sz="36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 </a:t>
            </a:r>
            <a:r>
              <a:rPr lang="pt-BR" sz="36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-</a:t>
            </a:r>
            <a:r>
              <a:rPr lang="pt-BR" sz="36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VISÃO GERAL</a:t>
            </a:r>
          </a:p>
          <a:p>
            <a:pPr>
              <a:lnSpc>
                <a:spcPct val="200000"/>
              </a:lnSpc>
            </a:pPr>
            <a:r>
              <a:rPr lang="pt-BR" sz="36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II </a:t>
            </a:r>
            <a:r>
              <a:rPr lang="pt-BR" sz="36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-    </a:t>
            </a:r>
            <a:r>
              <a:rPr lang="pt-BR" sz="36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PROJETOS ESTRATÉGICOS</a:t>
            </a:r>
          </a:p>
          <a:p>
            <a:pPr>
              <a:lnSpc>
                <a:spcPct val="200000"/>
              </a:lnSpc>
            </a:pPr>
            <a:r>
              <a:rPr lang="pt-BR" sz="36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III -	SUPORTE LOGÍSTICO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786050" y="571480"/>
            <a:ext cx="6357950" cy="381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ROTEIRO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928688" y="2178050"/>
            <a:ext cx="785812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None/>
            </a:pPr>
            <a:r>
              <a:rPr lang="pt-BR" sz="36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 -	VISÃO GERAL</a:t>
            </a:r>
          </a:p>
          <a:p>
            <a:pPr>
              <a:lnSpc>
                <a:spcPct val="200000"/>
              </a:lnSpc>
            </a:pPr>
            <a:r>
              <a:rPr lang="pt-BR" sz="3600" b="1" i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II -    PROJETOS ESTRATÉGICOS</a:t>
            </a:r>
          </a:p>
          <a:p>
            <a:pPr>
              <a:lnSpc>
                <a:spcPct val="200000"/>
              </a:lnSpc>
            </a:pPr>
            <a:r>
              <a:rPr lang="pt-BR" sz="3600" b="1" i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III -	SUPORTE LOGÍSTICO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3" descr="Kc390-grippen-revo MED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00034" y="1556792"/>
            <a:ext cx="8064896" cy="702797"/>
          </a:xfrm>
          <a:prstGeom prst="rect">
            <a:avLst/>
          </a:prstGeom>
          <a:solidFill>
            <a:schemeClr val="accent1">
              <a:lumMod val="50000"/>
              <a:alpha val="3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3077" tIns="43200" rIns="83077" bIns="43200">
            <a:spAutoFit/>
          </a:bodyPr>
          <a:lstStyle/>
          <a:p>
            <a:pPr algn="ctr">
              <a:spcBef>
                <a:spcPts val="2123"/>
              </a:spcBef>
              <a:buClr>
                <a:srgbClr val="000000"/>
              </a:buClr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/>
            </a:pPr>
            <a:r>
              <a:rPr lang="en-GB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rPr>
              <a:t>MISSÃO DA AERONÁUTICA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83865" y="4191411"/>
            <a:ext cx="7979075" cy="2023671"/>
          </a:xfrm>
          <a:prstGeom prst="rect">
            <a:avLst/>
          </a:prstGeom>
          <a:solidFill>
            <a:schemeClr val="accent1">
              <a:lumMod val="50000"/>
              <a:alpha val="30000"/>
            </a:schemeClr>
          </a:solidFill>
          <a:ln w="28575">
            <a:solidFill>
              <a:schemeClr val="tx2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 prst="divot"/>
          </a:sp3d>
        </p:spPr>
        <p:txBody>
          <a:bodyPr lIns="83077" tIns="43200" rIns="83077" bIns="43200" anchor="ctr" anchorCtr="1">
            <a:spAutoFit/>
          </a:bodyPr>
          <a:lstStyle/>
          <a:p>
            <a:pPr indent="87925" algn="ctr">
              <a:lnSpc>
                <a:spcPts val="3692"/>
              </a:lnSpc>
              <a:spcBef>
                <a:spcPts val="2031"/>
              </a:spcBef>
              <a:buClr>
                <a:srgbClr val="000000"/>
              </a:buClr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/>
            </a:pPr>
            <a:r>
              <a:rPr lang="en-GB" sz="2954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rPr>
              <a:t>“MANTER A SOBERANIA NO </a:t>
            </a:r>
          </a:p>
          <a:p>
            <a:pPr indent="87925" algn="ctr">
              <a:lnSpc>
                <a:spcPts val="3692"/>
              </a:lnSpc>
              <a:spcBef>
                <a:spcPts val="2031"/>
              </a:spcBef>
              <a:buClr>
                <a:srgbClr val="000000"/>
              </a:buClr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/>
            </a:pPr>
            <a:r>
              <a:rPr lang="en-GB" sz="2954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rPr>
              <a:t>ESPAÇO AÉREO NACIONAL COM </a:t>
            </a:r>
          </a:p>
          <a:p>
            <a:pPr indent="87925" algn="ctr">
              <a:lnSpc>
                <a:spcPts val="3692"/>
              </a:lnSpc>
              <a:spcBef>
                <a:spcPts val="2031"/>
              </a:spcBef>
              <a:buClr>
                <a:srgbClr val="000000"/>
              </a:buClr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  <a:defRPr/>
            </a:pPr>
            <a:r>
              <a:rPr lang="en-GB" sz="2954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rPr>
              <a:t>VISTAS À DEFESA DA PÁTRIA”</a:t>
            </a:r>
          </a:p>
        </p:txBody>
      </p:sp>
      <p:pic>
        <p:nvPicPr>
          <p:cNvPr id="5" name="Picture 9" descr="Asa-Pra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1511" y="271660"/>
            <a:ext cx="1352370" cy="97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ta para a direita 10"/>
          <p:cNvSpPr/>
          <p:nvPr/>
        </p:nvSpPr>
        <p:spPr bwMode="auto">
          <a:xfrm rot="21000000">
            <a:off x="2009158" y="1779674"/>
            <a:ext cx="4983837" cy="1361603"/>
          </a:xfrm>
          <a:prstGeom prst="rightArrow">
            <a:avLst/>
          </a:prstGeom>
          <a:solidFill>
            <a:srgbClr val="006600"/>
          </a:solidFill>
          <a:ln w="34925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2" charset="-128"/>
                <a:cs typeface="Arial" pitchFamily="34" charset="0"/>
              </a:rPr>
              <a:t>REORGANIZAÇÃO DAS </a:t>
            </a:r>
          </a:p>
          <a:p>
            <a:pPr algn="ctr">
              <a:defRPr/>
            </a:pPr>
            <a:r>
              <a:rPr lang="pt-B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2" charset="-128"/>
                <a:cs typeface="Arial" pitchFamily="34" charset="0"/>
              </a:rPr>
              <a:t>FORÇAS ARMADAS</a:t>
            </a:r>
          </a:p>
        </p:txBody>
      </p:sp>
      <p:sp>
        <p:nvSpPr>
          <p:cNvPr id="12" name="Seta para a direita 11"/>
          <p:cNvSpPr/>
          <p:nvPr/>
        </p:nvSpPr>
        <p:spPr bwMode="auto">
          <a:xfrm>
            <a:off x="2393686" y="3246891"/>
            <a:ext cx="4841523" cy="1361603"/>
          </a:xfrm>
          <a:prstGeom prst="rightArrow">
            <a:avLst/>
          </a:prstGeom>
          <a:solidFill>
            <a:srgbClr val="0066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2" charset="-128"/>
                <a:cs typeface="Arial" pitchFamily="34" charset="0"/>
              </a:rPr>
              <a:t>REESTRUTURAÇÃO DA </a:t>
            </a:r>
          </a:p>
          <a:p>
            <a:pPr algn="ctr">
              <a:defRPr/>
            </a:pPr>
            <a:r>
              <a:rPr lang="pt-B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2" charset="-128"/>
                <a:cs typeface="Arial" pitchFamily="34" charset="0"/>
              </a:rPr>
              <a:t>INDÚSTRIA DE DEFESA</a:t>
            </a:r>
          </a:p>
        </p:txBody>
      </p:sp>
      <p:sp>
        <p:nvSpPr>
          <p:cNvPr id="13" name="Seta para a direita 12"/>
          <p:cNvSpPr/>
          <p:nvPr/>
        </p:nvSpPr>
        <p:spPr bwMode="auto">
          <a:xfrm rot="600000">
            <a:off x="2255405" y="4808191"/>
            <a:ext cx="4950624" cy="1361603"/>
          </a:xfrm>
          <a:prstGeom prst="rightArrow">
            <a:avLst/>
          </a:prstGeom>
          <a:solidFill>
            <a:srgbClr val="0066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t-B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2" charset="-128"/>
                <a:cs typeface="Arial" pitchFamily="34" charset="0"/>
              </a:rPr>
              <a:t>COMPOSIÇÃO DOS EFETIVOS </a:t>
            </a:r>
          </a:p>
          <a:p>
            <a:pPr algn="ctr">
              <a:defRPr/>
            </a:pPr>
            <a:r>
              <a:rPr lang="pt-BR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2" charset="-128"/>
                <a:cs typeface="Arial" pitchFamily="34" charset="0"/>
              </a:rPr>
              <a:t>DAS FORÇAS ARMADAS</a:t>
            </a:r>
            <a:endParaRPr lang="pt-BR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-112" charset="-128"/>
              <a:cs typeface="Arial" pitchFamily="34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14488"/>
            <a:ext cx="3286148" cy="45191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HeroicExtremeRightFacing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0" name="Retângulo 6"/>
          <p:cNvSpPr>
            <a:spLocks noChangeArrowheads="1"/>
          </p:cNvSpPr>
          <p:nvPr/>
        </p:nvSpPr>
        <p:spPr bwMode="auto">
          <a:xfrm>
            <a:off x="2786050" y="661554"/>
            <a:ext cx="63579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1600" b="1" i="1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I – VISÃO GERAL</a:t>
            </a:r>
            <a:endParaRPr lang="pt-BR" sz="1600" b="1" i="1" dirty="0">
              <a:solidFill>
                <a:srgbClr val="EEECE1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39336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71736" y="1285860"/>
            <a:ext cx="6264968" cy="21605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-363538">
              <a:spcAft>
                <a:spcPct val="40000"/>
              </a:spcAft>
              <a:defRPr/>
            </a:pPr>
            <a:r>
              <a:rPr lang="pt-BR" sz="1600" i="1" dirty="0">
                <a:solidFill>
                  <a:srgbClr val="000066"/>
                </a:solidFill>
                <a:cs typeface="Arial" pitchFamily="34" charset="0"/>
              </a:rPr>
              <a:t>...</a:t>
            </a:r>
          </a:p>
          <a:p>
            <a:pPr>
              <a:defRPr/>
            </a:pPr>
            <a:r>
              <a:rPr lang="pt-BR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“Serão buscadas parcerias com outros </a:t>
            </a:r>
            <a:r>
              <a:rPr lang="pt-BR" sz="28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países</a:t>
            </a:r>
            <a:r>
              <a:rPr lang="pt-BR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com o propósito de desenvolver </a:t>
            </a:r>
            <a:r>
              <a:rPr lang="pt-BR" sz="28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capacitação tecnológica e </a:t>
            </a:r>
            <a:r>
              <a:rPr lang="pt-BR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fabricação de produtos de defesa </a:t>
            </a:r>
            <a:r>
              <a:rPr lang="pt-BR" sz="28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nacional...”  </a:t>
            </a:r>
            <a:endParaRPr lang="pt-BR" sz="2800" b="1" i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90"/>
            <a:ext cx="2537380" cy="34044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30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4" name="Retângulo 13"/>
          <p:cNvSpPr/>
          <p:nvPr/>
        </p:nvSpPr>
        <p:spPr>
          <a:xfrm>
            <a:off x="2643174" y="4357694"/>
            <a:ext cx="62649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“Capacitar </a:t>
            </a:r>
            <a:r>
              <a:rPr lang="pt-BR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indústria nacional de material de defesa para que conquiste autonomia </a:t>
            </a:r>
            <a:r>
              <a:rPr lang="pt-BR" sz="28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em tecnologia indispensável </a:t>
            </a:r>
            <a:r>
              <a:rPr lang="pt-BR" sz="2800" b="1" i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à defesa</a:t>
            </a:r>
            <a:r>
              <a:rPr lang="pt-BR" sz="28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.” </a:t>
            </a:r>
            <a:endParaRPr lang="pt-BR" sz="2800" b="1" i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Retângulo 6"/>
          <p:cNvSpPr>
            <a:spLocks noChangeArrowheads="1"/>
          </p:cNvSpPr>
          <p:nvPr/>
        </p:nvSpPr>
        <p:spPr bwMode="auto">
          <a:xfrm>
            <a:off x="2786050" y="661554"/>
            <a:ext cx="63579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pt-BR" sz="1600" b="1" i="1" dirty="0" smtClean="0"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I – VISÃO GERAL</a:t>
            </a:r>
            <a:endParaRPr lang="pt-BR" sz="1600" b="1" i="1" dirty="0">
              <a:solidFill>
                <a:srgbClr val="EEECE1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8703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RIWZiKRsE2oUn4B070PBA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Tema do Office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ema do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a do Office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14042</TotalTime>
  <Words>928</Words>
  <Application>Microsoft Office PowerPoint</Application>
  <PresentationFormat>Apresentação na tela (4:3)</PresentationFormat>
  <Paragraphs>190</Paragraphs>
  <Slides>38</Slides>
  <Notes>23</Notes>
  <HiddenSlides>0</HiddenSlides>
  <MMClips>2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38</vt:i4>
      </vt:variant>
    </vt:vector>
  </HeadingPairs>
  <TitlesOfParts>
    <vt:vector size="40" baseType="lpstr">
      <vt:lpstr>Tema do Office</vt:lpstr>
      <vt:lpstr>1_Tema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sergio almeida</dc:creator>
  <cp:lastModifiedBy>norodtn</cp:lastModifiedBy>
  <cp:revision>1267</cp:revision>
  <dcterms:created xsi:type="dcterms:W3CDTF">2012-07-12T17:34:30Z</dcterms:created>
  <dcterms:modified xsi:type="dcterms:W3CDTF">2016-08-11T14:20:51Z</dcterms:modified>
</cp:coreProperties>
</file>