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9" r:id="rId2"/>
    <p:sldId id="340" r:id="rId3"/>
    <p:sldId id="344" r:id="rId4"/>
    <p:sldId id="345" r:id="rId5"/>
    <p:sldId id="346" r:id="rId6"/>
    <p:sldId id="347" r:id="rId7"/>
    <p:sldId id="359" r:id="rId8"/>
    <p:sldId id="348" r:id="rId9"/>
    <p:sldId id="360" r:id="rId10"/>
    <p:sldId id="350" r:id="rId11"/>
    <p:sldId id="351" r:id="rId12"/>
    <p:sldId id="353" r:id="rId13"/>
    <p:sldId id="354" r:id="rId14"/>
    <p:sldId id="355" r:id="rId15"/>
    <p:sldId id="356" r:id="rId16"/>
    <p:sldId id="277" r:id="rId17"/>
  </p:sldIdLst>
  <p:sldSz cx="9144000" cy="6858000" type="screen4x3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defTabSz="449263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defTabSz="449263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defTabSz="449263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defTabSz="449263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71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FAF3E"/>
    <a:srgbClr val="5C85FA"/>
    <a:srgbClr val="984506"/>
    <a:srgbClr val="87171A"/>
    <a:srgbClr val="FCAF5A"/>
    <a:srgbClr val="D67204"/>
    <a:srgbClr val="FFFF5B"/>
    <a:srgbClr val="F8BEBE"/>
    <a:srgbClr val="97192E"/>
    <a:srgbClr val="6EA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1" autoAdjust="0"/>
    <p:restoredTop sz="83084" autoAdjust="0"/>
  </p:normalViewPr>
  <p:slideViewPr>
    <p:cSldViewPr>
      <p:cViewPr>
        <p:scale>
          <a:sx n="63" d="100"/>
          <a:sy n="63" d="100"/>
        </p:scale>
        <p:origin x="-606" y="3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5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71"/>
        <p:guide pos="21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096" cy="512168"/>
          </a:xfrm>
          <a:prstGeom prst="rect">
            <a:avLst/>
          </a:prstGeom>
        </p:spPr>
        <p:txBody>
          <a:bodyPr vert="horz" lIns="97210" tIns="48605" rIns="97210" bIns="48605" rtlCol="0"/>
          <a:lstStyle>
            <a:lvl1pPr algn="l">
              <a:defRPr sz="1300"/>
            </a:lvl1pPr>
          </a:lstStyle>
          <a:p>
            <a:pPr>
              <a:defRPr/>
            </a:pPr>
            <a:r>
              <a:rPr lang="pt-BR"/>
              <a:t>Out/13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597" y="0"/>
            <a:ext cx="3076095" cy="512168"/>
          </a:xfrm>
          <a:prstGeom prst="rect">
            <a:avLst/>
          </a:prstGeom>
        </p:spPr>
        <p:txBody>
          <a:bodyPr vert="horz" lIns="97210" tIns="48605" rIns="97210" bIns="48605" rtlCol="0"/>
          <a:lstStyle>
            <a:lvl1pPr algn="r">
              <a:defRPr sz="1300"/>
            </a:lvl1pPr>
          </a:lstStyle>
          <a:p>
            <a:pPr>
              <a:defRPr/>
            </a:pPr>
            <a:r>
              <a:rPr lang="pt-BR"/>
              <a:t>Out/13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0698"/>
            <a:ext cx="3076096" cy="512167"/>
          </a:xfrm>
          <a:prstGeom prst="rect">
            <a:avLst/>
          </a:prstGeom>
        </p:spPr>
        <p:txBody>
          <a:bodyPr vert="horz" lIns="97210" tIns="48605" rIns="97210" bIns="48605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597" y="9720698"/>
            <a:ext cx="3076095" cy="512167"/>
          </a:xfrm>
          <a:prstGeom prst="rect">
            <a:avLst/>
          </a:prstGeom>
        </p:spPr>
        <p:txBody>
          <a:bodyPr vert="horz" lIns="97210" tIns="48605" rIns="97210" bIns="48605" rtlCol="0" anchor="b"/>
          <a:lstStyle>
            <a:lvl1pPr algn="r">
              <a:defRPr sz="1300"/>
            </a:lvl1pPr>
          </a:lstStyle>
          <a:p>
            <a:pPr>
              <a:defRPr/>
            </a:pPr>
            <a:fld id="{7F99F2EB-EEAA-45D7-91EC-B3CA12E33A4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535244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1"/>
          <p:cNvSpPr>
            <a:spLocks noChangeArrowheads="1"/>
          </p:cNvSpPr>
          <p:nvPr/>
        </p:nvSpPr>
        <p:spPr bwMode="auto">
          <a:xfrm>
            <a:off x="1" y="1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7210" tIns="48605" rIns="97210" bIns="48605" anchor="ctr"/>
          <a:lstStyle>
            <a:lvl1pPr eaLnBrk="0" hangingPunct="0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t-BR" altLang="pt-BR" smtClean="0"/>
          </a:p>
        </p:txBody>
      </p:sp>
      <p:sp>
        <p:nvSpPr>
          <p:cNvPr id="35843" name="AutoShape 2"/>
          <p:cNvSpPr>
            <a:spLocks noChangeArrowheads="1"/>
          </p:cNvSpPr>
          <p:nvPr/>
        </p:nvSpPr>
        <p:spPr bwMode="auto">
          <a:xfrm>
            <a:off x="1" y="1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7210" tIns="48605" rIns="97210" bIns="48605" anchor="ctr"/>
          <a:lstStyle>
            <a:lvl1pPr eaLnBrk="0" hangingPunct="0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t-BR" altLang="pt-BR" smtClean="0"/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1" y="0"/>
            <a:ext cx="3077703" cy="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7210" tIns="48605" rIns="97210" bIns="48605" anchor="ctr"/>
          <a:lstStyle>
            <a:lvl1pPr eaLnBrk="0" hangingPunct="0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t-BR" smtClean="0"/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4021597" y="0"/>
            <a:ext cx="3076095" cy="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7210" tIns="48605" rIns="97210" bIns="48605" anchor="ctr"/>
          <a:lstStyle>
            <a:lvl1pPr eaLnBrk="0" hangingPunct="0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t-BR" smtClean="0"/>
          </a:p>
        </p:txBody>
      </p:sp>
      <p:sp>
        <p:nvSpPr>
          <p:cNvPr id="3891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6513" cy="383857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10734" y="4862970"/>
            <a:ext cx="5676224" cy="46025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679" tIns="49753" rIns="95679" bIns="49753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  <p:sp>
        <p:nvSpPr>
          <p:cNvPr id="29704" name="Text Box 7"/>
          <p:cNvSpPr txBox="1">
            <a:spLocks noChangeArrowheads="1"/>
          </p:cNvSpPr>
          <p:nvPr/>
        </p:nvSpPr>
        <p:spPr bwMode="auto">
          <a:xfrm>
            <a:off x="1" y="9722445"/>
            <a:ext cx="3077703" cy="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7210" tIns="48605" rIns="97210" bIns="48605" anchor="ctr"/>
          <a:lstStyle>
            <a:lvl1pPr eaLnBrk="0" hangingPunct="0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t-BR" smtClean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021597" y="9722445"/>
            <a:ext cx="3074487" cy="5104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679" tIns="49753" rIns="95679" bIns="49753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75923" algn="l"/>
                <a:tab pos="953535" algn="l"/>
                <a:tab pos="1431145" algn="l"/>
                <a:tab pos="1908757" algn="l"/>
                <a:tab pos="2386367" algn="l"/>
                <a:tab pos="2863979" algn="l"/>
                <a:tab pos="3341589" algn="l"/>
                <a:tab pos="3819201" algn="l"/>
                <a:tab pos="4296811" algn="l"/>
                <a:tab pos="4774422" algn="l"/>
                <a:tab pos="5252033" algn="l"/>
                <a:tab pos="5729644" algn="l"/>
                <a:tab pos="6207255" algn="l"/>
                <a:tab pos="6684866" algn="l"/>
                <a:tab pos="7162477" algn="l"/>
                <a:tab pos="7640088" algn="l"/>
                <a:tab pos="8117699" algn="l"/>
                <a:tab pos="8595310" algn="l"/>
                <a:tab pos="9072921" algn="l"/>
                <a:tab pos="9550532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D371F7B-1097-455A-8F2A-C78BFC48B6DB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020807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4021597" y="9722445"/>
            <a:ext cx="3076095" cy="51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679" tIns="49753" rIns="95679" bIns="49753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fld id="{A9E8D933-3E5A-4981-AB3B-96A8DBE81D4A}" type="slidenum">
              <a:rPr lang="en-GB" altLang="pt-BR" sz="13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t>1</a:t>
            </a:fld>
            <a:endParaRPr lang="en-GB" altLang="pt-BR" sz="1300">
              <a:solidFill>
                <a:srgbClr val="000000"/>
              </a:solidFill>
            </a:endParaRP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4021597" y="9722445"/>
            <a:ext cx="3077703" cy="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679" tIns="49753" rIns="95679" bIns="49753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fld id="{211E6848-DB24-4640-B758-AFD8A499E702}" type="slidenum">
              <a:rPr lang="en-GB" altLang="pt-BR" sz="13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t>1</a:t>
            </a:fld>
            <a:endParaRPr lang="en-GB" altLang="pt-BR" sz="1300">
              <a:solidFill>
                <a:srgbClr val="000000"/>
              </a:solidFill>
            </a:endParaRP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4023204" y="9685737"/>
            <a:ext cx="3068055" cy="50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679" tIns="50519" rIns="95679" bIns="5051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fld id="{4DB1BC96-8734-4154-BB2F-DB35C6C4628D}" type="slidenum">
              <a:rPr lang="en-GB" altLang="pt-BR" sz="13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t>1</a:t>
            </a:fld>
            <a:endParaRPr lang="en-GB" altLang="pt-BR" sz="1300">
              <a:solidFill>
                <a:srgbClr val="000000"/>
              </a:solidFill>
            </a:endParaRP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4023204" y="9685737"/>
            <a:ext cx="3069664" cy="50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679" tIns="50519" rIns="95679" bIns="5051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fld id="{2A62E57D-1712-484A-BF8B-8D32E2F83F9C}" type="slidenum">
              <a:rPr lang="en-GB" altLang="pt-BR" sz="13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t>1</a:t>
            </a:fld>
            <a:endParaRPr lang="en-GB" altLang="pt-BR" sz="1300">
              <a:solidFill>
                <a:srgbClr val="000000"/>
              </a:solidFill>
            </a:endParaRPr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4023205" y="9685737"/>
            <a:ext cx="3071271" cy="50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679" tIns="50519" rIns="95679" bIns="5051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fld id="{4A7CFE30-E79A-4605-B53F-8363ACD43107}" type="slidenum">
              <a:rPr lang="en-GB" altLang="pt-BR" sz="13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t>1</a:t>
            </a:fld>
            <a:endParaRPr lang="en-GB" altLang="pt-BR" sz="1300">
              <a:solidFill>
                <a:srgbClr val="000000"/>
              </a:solidFill>
            </a:endParaRPr>
          </a:p>
        </p:txBody>
      </p:sp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1183485" y="763882"/>
            <a:ext cx="4733938" cy="38246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7210" tIns="48605" rIns="97210" bIns="48605" anchor="ctr"/>
          <a:lstStyle>
            <a:lvl1pPr eaLnBrk="0" hangingPunct="0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t-BR" altLang="pt-BR"/>
          </a:p>
        </p:txBody>
      </p:sp>
      <p:sp>
        <p:nvSpPr>
          <p:cNvPr id="41992" name="Rectangle 7"/>
          <p:cNvSpPr>
            <a:spLocks noGrp="1" noChangeArrowheads="1"/>
          </p:cNvSpPr>
          <p:nvPr>
            <p:ph type="body"/>
          </p:nvPr>
        </p:nvSpPr>
        <p:spPr>
          <a:xfrm>
            <a:off x="710735" y="4862971"/>
            <a:ext cx="5677832" cy="4606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232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6513" cy="3838575"/>
          </a:xfrm>
          <a:ln/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495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6513" cy="3838575"/>
          </a:xfrm>
          <a:ln/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554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6513" cy="3838575"/>
          </a:xfrm>
          <a:ln/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929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6513" cy="3838575"/>
          </a:xfrm>
          <a:ln/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139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6513" cy="3838575"/>
          </a:xfrm>
          <a:ln/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306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6513" cy="3838575"/>
          </a:xfrm>
          <a:ln/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770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4021597" y="9722445"/>
            <a:ext cx="3076095" cy="51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679" tIns="49753" rIns="95679" bIns="49753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fld id="{7611BF24-D686-4A69-A65C-48085AB59948}" type="slidenum">
              <a:rPr lang="en-GB" altLang="pt-BR" sz="13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t>16</a:t>
            </a:fld>
            <a:endParaRPr lang="en-GB" altLang="pt-BR" sz="1300">
              <a:solidFill>
                <a:srgbClr val="000000"/>
              </a:solidFill>
            </a:endParaRPr>
          </a:p>
        </p:txBody>
      </p:sp>
      <p:sp>
        <p:nvSpPr>
          <p:cNvPr id="70659" name="Text Box 2"/>
          <p:cNvSpPr txBox="1">
            <a:spLocks noChangeArrowheads="1"/>
          </p:cNvSpPr>
          <p:nvPr/>
        </p:nvSpPr>
        <p:spPr bwMode="auto">
          <a:xfrm>
            <a:off x="4021597" y="9722445"/>
            <a:ext cx="3077703" cy="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679" tIns="49753" rIns="95679" bIns="49753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fld id="{2304A611-2A6A-4F27-A549-C4225671CBD6}" type="slidenum">
              <a:rPr lang="en-GB" altLang="pt-BR" sz="13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t>16</a:t>
            </a:fld>
            <a:endParaRPr lang="en-GB" altLang="pt-BR" sz="1300">
              <a:solidFill>
                <a:srgbClr val="000000"/>
              </a:solidFill>
            </a:endParaRPr>
          </a:p>
        </p:txBody>
      </p:sp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4023204" y="9685737"/>
            <a:ext cx="3068055" cy="50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679" tIns="50519" rIns="95679" bIns="5051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fld id="{01D68973-A98F-4B6B-BDD2-C82B284CDFC8}" type="slidenum">
              <a:rPr lang="en-GB" altLang="pt-BR" sz="13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t>16</a:t>
            </a:fld>
            <a:endParaRPr lang="en-GB" altLang="pt-BR" sz="1300">
              <a:solidFill>
                <a:srgbClr val="000000"/>
              </a:solidFill>
            </a:endParaRPr>
          </a:p>
        </p:txBody>
      </p:sp>
      <p:sp>
        <p:nvSpPr>
          <p:cNvPr id="70661" name="Text Box 4"/>
          <p:cNvSpPr txBox="1">
            <a:spLocks noChangeArrowheads="1"/>
          </p:cNvSpPr>
          <p:nvPr/>
        </p:nvSpPr>
        <p:spPr bwMode="auto">
          <a:xfrm>
            <a:off x="4023204" y="9685737"/>
            <a:ext cx="3069664" cy="50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679" tIns="50519" rIns="95679" bIns="5051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fld id="{B2EBEC52-0B54-4EFE-A778-AB6FFCEF1F47}" type="slidenum">
              <a:rPr lang="en-GB" altLang="pt-BR" sz="13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t>16</a:t>
            </a:fld>
            <a:endParaRPr lang="en-GB" altLang="pt-BR" sz="1300">
              <a:solidFill>
                <a:srgbClr val="000000"/>
              </a:solidFill>
            </a:endParaRPr>
          </a:p>
        </p:txBody>
      </p:sp>
      <p:sp>
        <p:nvSpPr>
          <p:cNvPr id="70662" name="Text Box 5"/>
          <p:cNvSpPr txBox="1">
            <a:spLocks noChangeArrowheads="1"/>
          </p:cNvSpPr>
          <p:nvPr/>
        </p:nvSpPr>
        <p:spPr bwMode="auto">
          <a:xfrm>
            <a:off x="4023205" y="9685737"/>
            <a:ext cx="3071271" cy="50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679" tIns="50519" rIns="95679" bIns="5051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fld id="{F192AE4D-405F-434A-AC4F-4777A7A5CF73}" type="slidenum">
              <a:rPr lang="en-GB" altLang="pt-BR" sz="13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t>16</a:t>
            </a:fld>
            <a:endParaRPr lang="en-GB" altLang="pt-BR" sz="1300">
              <a:solidFill>
                <a:srgbClr val="000000"/>
              </a:solidFill>
            </a:endParaRPr>
          </a:p>
        </p:txBody>
      </p:sp>
      <p:sp>
        <p:nvSpPr>
          <p:cNvPr id="70663" name="Text Box 6"/>
          <p:cNvSpPr txBox="1">
            <a:spLocks noChangeArrowheads="1"/>
          </p:cNvSpPr>
          <p:nvPr/>
        </p:nvSpPr>
        <p:spPr bwMode="auto">
          <a:xfrm>
            <a:off x="1183485" y="763882"/>
            <a:ext cx="4733938" cy="38246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7210" tIns="48605" rIns="97210" bIns="48605" anchor="ctr"/>
          <a:lstStyle>
            <a:lvl1pPr eaLnBrk="0" hangingPunct="0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t-BR" altLang="pt-BR"/>
          </a:p>
        </p:txBody>
      </p:sp>
      <p:sp>
        <p:nvSpPr>
          <p:cNvPr id="70664" name="Rectangle 7"/>
          <p:cNvSpPr>
            <a:spLocks noGrp="1" noChangeArrowheads="1"/>
          </p:cNvSpPr>
          <p:nvPr>
            <p:ph type="body"/>
          </p:nvPr>
        </p:nvSpPr>
        <p:spPr>
          <a:xfrm>
            <a:off x="710735" y="4862971"/>
            <a:ext cx="5677832" cy="4606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307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6513" cy="3838575"/>
          </a:xfrm>
          <a:ln/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652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6513" cy="3838575"/>
          </a:xfrm>
          <a:ln/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937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6513" cy="3838575"/>
          </a:xfrm>
          <a:ln/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228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6513" cy="3838575"/>
          </a:xfrm>
          <a:ln/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702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6513" cy="3838575"/>
          </a:xfrm>
          <a:ln/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737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6513" cy="3838575"/>
          </a:xfrm>
          <a:ln/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003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6513" cy="3838575"/>
          </a:xfrm>
          <a:ln/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027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6513" cy="3838575"/>
          </a:xfrm>
          <a:ln/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633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76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ic-caxias.com.br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6578600"/>
            <a:ext cx="2705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t-BR" altLang="pt-BR" smtClean="0"/>
          </a:p>
        </p:txBody>
      </p:sp>
      <p:sp>
        <p:nvSpPr>
          <p:cNvPr id="1028" name="Rectangle 3">
            <a:hlinkClick r:id="rId4"/>
          </p:cNvPr>
          <p:cNvSpPr>
            <a:spLocks noChangeArrowheads="1"/>
          </p:cNvSpPr>
          <p:nvPr/>
        </p:nvSpPr>
        <p:spPr bwMode="auto">
          <a:xfrm>
            <a:off x="0" y="6553200"/>
            <a:ext cx="2755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t-BR" altLang="pt-B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2pPr>
      <a:lvl3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3pPr>
      <a:lvl4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4pPr>
      <a:lvl5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5pPr>
      <a:lvl6pPr marL="4572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9144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13716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18288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39725" indent="-339725" algn="l" defTabSz="449263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39775" indent="-282575" algn="l" defTabSz="449263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6792"/>
            <a:ext cx="9143942" cy="345638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tângulo 5"/>
          <p:cNvSpPr>
            <a:spLocks noChangeArrowheads="1"/>
          </p:cNvSpPr>
          <p:nvPr/>
        </p:nvSpPr>
        <p:spPr bwMode="auto">
          <a:xfrm>
            <a:off x="2051720" y="404664"/>
            <a:ext cx="6628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ctr"/>
            <a:r>
              <a:rPr lang="pt-BR" altLang="pt-BR" sz="2800" b="1" dirty="0" smtClean="0">
                <a:solidFill>
                  <a:srgbClr val="262673"/>
                </a:solidFill>
                <a:latin typeface="Lucida Sans Unicode" pitchFamily="34" charset="0"/>
              </a:rPr>
              <a:t>Caxias do Sul e seu desenvolvimento</a:t>
            </a:r>
            <a:endParaRPr lang="pt-BR" altLang="pt-BR" sz="2800" b="1" dirty="0">
              <a:solidFill>
                <a:srgbClr val="262673"/>
              </a:solidFill>
              <a:latin typeface="Lucida Sans Unicode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07" y="1412776"/>
            <a:ext cx="4104456" cy="243702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" name="CaixaDeTexto 1"/>
          <p:cNvSpPr txBox="1"/>
          <p:nvPr/>
        </p:nvSpPr>
        <p:spPr>
          <a:xfrm>
            <a:off x="1043608" y="1268760"/>
            <a:ext cx="775677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  <a:spcBef>
                <a:spcPts val="0"/>
              </a:spcBef>
            </a:pPr>
            <a:r>
              <a:rPr lang="pt-BR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5. Possível solução: Desenvolver e produzir com foco um processo de</a:t>
            </a:r>
          </a:p>
          <a:p>
            <a:pPr algn="ctr">
              <a:lnSpc>
                <a:spcPts val="3200"/>
              </a:lnSpc>
              <a:spcBef>
                <a:spcPts val="0"/>
              </a:spcBef>
            </a:pPr>
            <a:r>
              <a:rPr lang="pt-BR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COMPETITIVIDADE com SUSTENTABILIDADE</a:t>
            </a:r>
          </a:p>
          <a:p>
            <a:pPr algn="just">
              <a:lnSpc>
                <a:spcPts val="3200"/>
              </a:lnSpc>
              <a:spcBef>
                <a:spcPts val="0"/>
              </a:spcBef>
            </a:pPr>
            <a:r>
              <a:rPr lang="pt-BR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onde se conjugariam:</a:t>
            </a:r>
          </a:p>
          <a:p>
            <a:pPr marL="534988" indent="-268288" algn="just">
              <a:lnSpc>
                <a:spcPts val="3200"/>
              </a:lnSpc>
              <a:spcBef>
                <a:spcPts val="0"/>
              </a:spcBef>
              <a:buAutoNum type="alphaLcParenR"/>
            </a:pPr>
            <a:r>
              <a:rPr lang="pt-BR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Educação: Reestruturada em todos os</a:t>
            </a:r>
          </a:p>
          <a:p>
            <a:pPr marL="534988" indent="-268288" algn="just">
              <a:lnSpc>
                <a:spcPts val="3200"/>
              </a:lnSpc>
              <a:spcBef>
                <a:spcPts val="0"/>
              </a:spcBef>
            </a:pPr>
            <a:r>
              <a:rPr lang="pt-BR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níveis (elementar, profissional, academia/superior). </a:t>
            </a:r>
          </a:p>
          <a:p>
            <a:pPr marL="534988" indent="-268288" algn="just">
              <a:lnSpc>
                <a:spcPts val="3200"/>
              </a:lnSpc>
              <a:spcBef>
                <a:spcPts val="0"/>
              </a:spcBef>
            </a:pPr>
            <a:r>
              <a:rPr lang="pt-BR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</a:t>
            </a:r>
            <a:r>
              <a:rPr lang="pt-BR" sz="19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TECNOUCS</a:t>
            </a:r>
            <a:r>
              <a:rPr lang="pt-BR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– bom começo.</a:t>
            </a:r>
          </a:p>
          <a:p>
            <a:pPr marL="534988" indent="-268288" algn="just">
              <a:lnSpc>
                <a:spcPts val="3200"/>
              </a:lnSpc>
              <a:spcBef>
                <a:spcPts val="0"/>
              </a:spcBef>
            </a:pPr>
            <a:r>
              <a:rPr lang="pt-BR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b) Inovação/produtividade: Com visão de pioneirismo, esta “à frente” e onde custos e direitos estejam alinhados a ganhos de eficiência e crescimento.</a:t>
            </a:r>
          </a:p>
          <a:p>
            <a:pPr marL="534988" indent="-268288" algn="just">
              <a:lnSpc>
                <a:spcPts val="3200"/>
              </a:lnSpc>
              <a:spcBef>
                <a:spcPts val="0"/>
              </a:spcBef>
            </a:pPr>
            <a:r>
              <a:rPr lang="pt-BR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c) Ambiente macroeconômico e institucional de expansão, menos burocrático e mais “amigável” aos negócios/empreendimentos.</a:t>
            </a:r>
          </a:p>
          <a:p>
            <a:pPr marL="534988" indent="-268288" algn="just">
              <a:lnSpc>
                <a:spcPts val="3200"/>
              </a:lnSpc>
              <a:spcBef>
                <a:spcPts val="0"/>
              </a:spcBef>
            </a:pPr>
            <a:r>
              <a:rPr lang="pt-BR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d) Eficiência maior do estado nos 3 níveis (Federal, Estadual e Municipal), que consiga induzir a incentivar o desenvolvimento.</a:t>
            </a:r>
            <a:endParaRPr lang="pt-BR" sz="1900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32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tângulo 5"/>
          <p:cNvSpPr>
            <a:spLocks noChangeArrowheads="1"/>
          </p:cNvSpPr>
          <p:nvPr/>
        </p:nvSpPr>
        <p:spPr bwMode="auto">
          <a:xfrm>
            <a:off x="2051720" y="404664"/>
            <a:ext cx="6628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ctr"/>
            <a:r>
              <a:rPr lang="pt-BR" altLang="pt-BR" sz="2800" b="1" dirty="0" smtClean="0">
                <a:solidFill>
                  <a:srgbClr val="262673"/>
                </a:solidFill>
                <a:latin typeface="Lucida Sans Unicode" pitchFamily="34" charset="0"/>
              </a:rPr>
              <a:t>Caxias do Sul e seu desenvolvimento</a:t>
            </a:r>
            <a:endParaRPr lang="pt-BR" altLang="pt-BR" sz="2800" b="1" dirty="0">
              <a:solidFill>
                <a:srgbClr val="262673"/>
              </a:solidFill>
              <a:latin typeface="Lucida Sans Unicode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87" y="1752753"/>
            <a:ext cx="5040559" cy="419869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27584" y="1484784"/>
            <a:ext cx="7776864" cy="4734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 algn="just">
              <a:lnSpc>
                <a:spcPts val="2500"/>
              </a:lnSpc>
              <a:spcBef>
                <a:spcPts val="0"/>
              </a:spcBef>
            </a:pP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e) Criar, disponibilizar os “meios”, os instrumentos de competitividade e desenvolvimento sustentável.</a:t>
            </a:r>
          </a:p>
          <a:p>
            <a:pPr marL="442913" indent="-174625" algn="just">
              <a:lnSpc>
                <a:spcPts val="25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Arial Narrow" panose="020B0606020202030204" pitchFamily="34" charset="0"/>
              </a:rPr>
              <a:t>	</a:t>
            </a: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Tributação mais justa e descomplicada, onde, por um lado, se aumenta a base de arrecadação e, por outro, se diminui a carga tributária, mantendo a arrecadação da qual o Estado não abre mão.</a:t>
            </a:r>
          </a:p>
          <a:p>
            <a:pPr marL="447675" indent="-179388" algn="just">
              <a:lnSpc>
                <a:spcPts val="25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Relações de trabalho: flexíveis, modernas, abrindo espaço ao negociado, alinhando crescimento/produtividade com compensação e direitos que visam o bem-estar comum.</a:t>
            </a:r>
          </a:p>
          <a:p>
            <a:pPr marL="447675" indent="-179388" algn="just">
              <a:lnSpc>
                <a:spcPts val="25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Disponibilizar recursos, financiamentos ao desenvolvimento (essência do capitalismo)</a:t>
            </a:r>
          </a:p>
          <a:p>
            <a:pPr marL="447675" indent="-179388" algn="just">
              <a:lnSpc>
                <a:spcPts val="25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Infraestrutura adequada, energia, comunicações, estradas, ferrovia, portos...</a:t>
            </a:r>
          </a:p>
          <a:p>
            <a:pPr marL="179388" indent="-179388" algn="just">
              <a:lnSpc>
                <a:spcPts val="2500"/>
              </a:lnSpc>
              <a:spcBef>
                <a:spcPts val="600"/>
              </a:spcBef>
            </a:pP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f) Assegurar cumprimento de contratos, </a:t>
            </a:r>
            <a:r>
              <a:rPr lang="pt-BR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segurança jurídica </a:t>
            </a: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aos processos.</a:t>
            </a:r>
          </a:p>
          <a:p>
            <a:pPr marL="179388" indent="-179388" algn="just">
              <a:lnSpc>
                <a:spcPts val="2500"/>
              </a:lnSpc>
              <a:spcBef>
                <a:spcPts val="600"/>
              </a:spcBef>
            </a:pP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g) Inserção internacional no investimento e captação de recursos e no acesso a mercados via acordos bi e multilaterais amplos. Mais “abertura” e acesso.</a:t>
            </a:r>
          </a:p>
        </p:txBody>
      </p:sp>
    </p:spTree>
    <p:extLst>
      <p:ext uri="{BB962C8B-B14F-4D97-AF65-F5344CB8AC3E}">
        <p14:creationId xmlns:p14="http://schemas.microsoft.com/office/powerpoint/2010/main" val="113272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tângulo 5"/>
          <p:cNvSpPr>
            <a:spLocks noChangeArrowheads="1"/>
          </p:cNvSpPr>
          <p:nvPr/>
        </p:nvSpPr>
        <p:spPr bwMode="auto">
          <a:xfrm>
            <a:off x="2051720" y="404664"/>
            <a:ext cx="6628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ctr"/>
            <a:r>
              <a:rPr lang="pt-BR" altLang="pt-BR" sz="2800" b="1" dirty="0" smtClean="0">
                <a:solidFill>
                  <a:srgbClr val="262673"/>
                </a:solidFill>
                <a:latin typeface="Lucida Sans Unicode" pitchFamily="34" charset="0"/>
              </a:rPr>
              <a:t>Caxias do Sul e seu desenvolvimento</a:t>
            </a:r>
            <a:endParaRPr lang="pt-BR" altLang="pt-BR" sz="2800" b="1" dirty="0">
              <a:solidFill>
                <a:srgbClr val="262673"/>
              </a:solidFill>
              <a:latin typeface="Lucida Sans Unicode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27584" y="1484784"/>
            <a:ext cx="75407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6. CAXIAS 2040:</a:t>
            </a:r>
          </a:p>
          <a:p>
            <a:pPr marL="534988" indent="-268288" algn="just">
              <a:lnSpc>
                <a:spcPct val="150000"/>
              </a:lnSpc>
              <a:spcBef>
                <a:spcPts val="0"/>
              </a:spcBef>
              <a:buAutoNum type="alphaLcParenR"/>
            </a:pP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Renovada proposta para processo de Planejamento Estratégico de longo prazo, projetando nossa Caxias atual até 2040, ano do nosso sesquicentenário (150 anos).</a:t>
            </a:r>
          </a:p>
          <a:p>
            <a:pPr marL="534988" indent="-268288" algn="just">
              <a:lnSpc>
                <a:spcPct val="150000"/>
              </a:lnSpc>
              <a:spcBef>
                <a:spcPts val="0"/>
              </a:spcBef>
              <a:buAutoNum type="alphaLcParenR"/>
            </a:pP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Iniciativa comunitária proativa, visando resposta aos nossos desafios/dificuldades e andando na direção de uma Caxias que, possa, em algum momento, ser também a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PÉROLA GAÚCHA!</a:t>
            </a:r>
            <a:endParaRPr lang="pt-BR" sz="20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39600"/>
            <a:ext cx="3819828" cy="2149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90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tângulo 5"/>
          <p:cNvSpPr>
            <a:spLocks noChangeArrowheads="1"/>
          </p:cNvSpPr>
          <p:nvPr/>
        </p:nvSpPr>
        <p:spPr bwMode="auto">
          <a:xfrm>
            <a:off x="2051720" y="404664"/>
            <a:ext cx="6628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ctr"/>
            <a:r>
              <a:rPr lang="pt-BR" altLang="pt-BR" sz="2800" b="1" dirty="0" smtClean="0">
                <a:solidFill>
                  <a:srgbClr val="262673"/>
                </a:solidFill>
                <a:latin typeface="Lucida Sans Unicode" pitchFamily="34" charset="0"/>
              </a:rPr>
              <a:t>Caxias do Sul e seu desenvolvimento</a:t>
            </a:r>
            <a:endParaRPr lang="pt-BR" altLang="pt-BR" sz="2800" b="1" dirty="0">
              <a:solidFill>
                <a:srgbClr val="262673"/>
              </a:solidFill>
              <a:latin typeface="Lucida Sans Unicode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00808"/>
            <a:ext cx="5764834" cy="4460971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27584" y="1484784"/>
            <a:ext cx="75407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lnSpc>
                <a:spcPct val="150000"/>
              </a:lnSpc>
              <a:spcBef>
                <a:spcPts val="0"/>
              </a:spcBef>
            </a:pP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</a:t>
            </a: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) </a:t>
            </a: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Exemplos de </a:t>
            </a:r>
            <a:r>
              <a:rPr lang="pt-BR" sz="2000" dirty="0">
                <a:solidFill>
                  <a:schemeClr val="tx1"/>
                </a:solidFill>
                <a:latin typeface="Arial Narrow" panose="020B0606020202030204" pitchFamily="34" charset="0"/>
              </a:rPr>
              <a:t>comunidades que foram bem sucedidas na sua </a:t>
            </a:r>
            <a:r>
              <a:rPr lang="pt-BR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proatividade</a:t>
            </a: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e </a:t>
            </a:r>
            <a:r>
              <a:rPr lang="pt-BR" sz="2000" dirty="0">
                <a:solidFill>
                  <a:schemeClr val="tx1"/>
                </a:solidFill>
                <a:latin typeface="Arial Narrow" panose="020B0606020202030204" pitchFamily="34" charset="0"/>
              </a:rPr>
              <a:t>podem nos “inspirar” </a:t>
            </a: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</a:t>
            </a:r>
            <a:endParaRPr lang="pt-BR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47675" indent="-179388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Betim, anos 70 e hoje (Fiat, Petrobrás...)</a:t>
            </a:r>
          </a:p>
          <a:p>
            <a:pPr marL="447675" indent="-179388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Gravataí, </a:t>
            </a:r>
            <a:r>
              <a:rPr lang="pt-BR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pré</a:t>
            </a: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e pós GM e </a:t>
            </a:r>
            <a:r>
              <a:rPr lang="pt-BR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sistemistas</a:t>
            </a:r>
            <a:endParaRPr lang="pt-BR" sz="20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47675" indent="-179388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Guaíba, </a:t>
            </a:r>
            <a:r>
              <a:rPr lang="pt-BR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CMPC</a:t>
            </a: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e </a:t>
            </a:r>
            <a:r>
              <a:rPr lang="pt-BR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Foton</a:t>
            </a: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 Supera o trauma Ford.</a:t>
            </a:r>
          </a:p>
          <a:p>
            <a:pPr marL="447675" indent="-179388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Maringá 2042, com seu exemplar </a:t>
            </a:r>
            <a:r>
              <a:rPr lang="pt-BR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CODEM</a:t>
            </a: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 Visita no início de agosto. (CIC, Sindicatos, </a:t>
            </a:r>
            <a:r>
              <a:rPr lang="pt-BR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ADCE</a:t>
            </a: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...)</a:t>
            </a:r>
          </a:p>
          <a:p>
            <a:pPr marL="447675" indent="-179388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Joinville, conquistas na infraestrutura, vinda da GM Motores, BMW...</a:t>
            </a:r>
          </a:p>
        </p:txBody>
      </p:sp>
    </p:spTree>
    <p:extLst>
      <p:ext uri="{BB962C8B-B14F-4D97-AF65-F5344CB8AC3E}">
        <p14:creationId xmlns:p14="http://schemas.microsoft.com/office/powerpoint/2010/main" val="140470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tângulo 5"/>
          <p:cNvSpPr>
            <a:spLocks noChangeArrowheads="1"/>
          </p:cNvSpPr>
          <p:nvPr/>
        </p:nvSpPr>
        <p:spPr bwMode="auto">
          <a:xfrm>
            <a:off x="2051720" y="404664"/>
            <a:ext cx="6628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ctr"/>
            <a:r>
              <a:rPr lang="pt-BR" altLang="pt-BR" sz="2800" b="1" dirty="0" smtClean="0">
                <a:solidFill>
                  <a:srgbClr val="262673"/>
                </a:solidFill>
                <a:latin typeface="Lucida Sans Unicode" pitchFamily="34" charset="0"/>
              </a:rPr>
              <a:t>Caxias do Sul e seu desenvolvimento</a:t>
            </a:r>
            <a:endParaRPr lang="pt-BR" altLang="pt-BR" sz="2800" b="1" dirty="0">
              <a:solidFill>
                <a:srgbClr val="262673"/>
              </a:solidFill>
              <a:latin typeface="Lucida Sans Unicode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262" y="1425871"/>
            <a:ext cx="3502738" cy="473943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27584" y="1484784"/>
            <a:ext cx="76328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d) Exemplos de “</a:t>
            </a:r>
            <a:r>
              <a:rPr lang="pt-BR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passivismo</a:t>
            </a: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”, não é comigo, não nos afeta, etc.:</a:t>
            </a:r>
          </a:p>
          <a:p>
            <a:pPr marL="358775" indent="-179388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Metade Sul – RS: Pelotas, Bagé, Rio Grande...</a:t>
            </a:r>
          </a:p>
          <a:p>
            <a:pPr marL="358775" algn="just">
              <a:lnSpc>
                <a:spcPct val="150000"/>
              </a:lnSpc>
              <a:spcBef>
                <a:spcPts val="0"/>
              </a:spcBef>
              <a:tabLst>
                <a:tab pos="358775" algn="l"/>
              </a:tabLst>
            </a:pP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Poder  político, econômico, esportivo do final do Século </a:t>
            </a:r>
            <a:r>
              <a:rPr lang="pt-BR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XIX</a:t>
            </a: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e primeira metade do século </a:t>
            </a:r>
            <a:r>
              <a:rPr lang="pt-BR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XX</a:t>
            </a:r>
            <a:r>
              <a:rPr lang="pt-BR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versus atualmente.</a:t>
            </a:r>
          </a:p>
          <a:p>
            <a:pPr marL="358775" indent="-180975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Detroit – USA: Outrora capital mundial do automóvel, sede de fábricas </a:t>
            </a:r>
            <a:r>
              <a:rPr lang="pt-BR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sistemistas</a:t>
            </a: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de Ford, Chrysler, GM e outras.</a:t>
            </a:r>
          </a:p>
          <a:p>
            <a:pPr marL="358775" algn="just">
              <a:lnSpc>
                <a:spcPct val="150000"/>
              </a:lnSpc>
              <a:spcBef>
                <a:spcPts val="0"/>
              </a:spcBef>
              <a:tabLst>
                <a:tab pos="358775" algn="l"/>
              </a:tabLst>
            </a:pP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Até anos 80, aproximadamente </a:t>
            </a:r>
            <a:r>
              <a:rPr lang="pt-BR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2,3 milhões </a:t>
            </a: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 habitantes, alta arrecadação fiscal e bem-estar social.</a:t>
            </a:r>
          </a:p>
          <a:p>
            <a:pPr marL="358775" algn="just">
              <a:lnSpc>
                <a:spcPct val="150000"/>
              </a:lnSpc>
              <a:spcBef>
                <a:spcPts val="0"/>
              </a:spcBef>
              <a:tabLst>
                <a:tab pos="358775" algn="l"/>
              </a:tabLst>
            </a:pP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Hoje, aproximadamente </a:t>
            </a:r>
            <a:r>
              <a:rPr lang="pt-BR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700 mil </a:t>
            </a: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habitantes</a:t>
            </a:r>
            <a:r>
              <a:rPr lang="pt-BR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 com municipalidade com </a:t>
            </a:r>
            <a:r>
              <a:rPr lang="pt-BR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falência decretada</a:t>
            </a:r>
            <a:r>
              <a:rPr lang="pt-BR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pt-BR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03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tângulo 5"/>
          <p:cNvSpPr>
            <a:spLocks noChangeArrowheads="1"/>
          </p:cNvSpPr>
          <p:nvPr/>
        </p:nvSpPr>
        <p:spPr bwMode="auto">
          <a:xfrm>
            <a:off x="2051720" y="404664"/>
            <a:ext cx="6628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ctr"/>
            <a:r>
              <a:rPr lang="pt-BR" altLang="pt-BR" sz="2800" b="1" dirty="0" smtClean="0">
                <a:solidFill>
                  <a:srgbClr val="262673"/>
                </a:solidFill>
                <a:latin typeface="Lucida Sans Unicode" pitchFamily="34" charset="0"/>
              </a:rPr>
              <a:t>Caxias do Sul e seu desenvolvimento</a:t>
            </a:r>
            <a:endParaRPr lang="pt-BR" altLang="pt-BR" sz="2800" b="1" dirty="0">
              <a:solidFill>
                <a:srgbClr val="262673"/>
              </a:solidFill>
              <a:latin typeface="Lucida Sans Unicode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t="18870" r="6638" b="-1"/>
          <a:stretch/>
        </p:blipFill>
        <p:spPr>
          <a:xfrm>
            <a:off x="1259632" y="927884"/>
            <a:ext cx="7666169" cy="4949388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2" name="CaixaDeTexto 1"/>
          <p:cNvSpPr txBox="1"/>
          <p:nvPr/>
        </p:nvSpPr>
        <p:spPr>
          <a:xfrm>
            <a:off x="755576" y="1484784"/>
            <a:ext cx="763284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Convicção: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Atitude proativa, boa noção das nossas forças e fraquezas, com articulação ampla e participativa, planejando e definindo ações concretas em resposta aos desafios, com monitoramento permanentemente, Caxias seguirá bem sucedida.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2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pt-BR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NÃO à passividade nas dificuldades e desafios.</a:t>
            </a:r>
          </a:p>
        </p:txBody>
      </p:sp>
    </p:spTree>
    <p:extLst>
      <p:ext uri="{BB962C8B-B14F-4D97-AF65-F5344CB8AC3E}">
        <p14:creationId xmlns:p14="http://schemas.microsoft.com/office/powerpoint/2010/main" val="262772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849312" y="4149080"/>
            <a:ext cx="7429500" cy="166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262673"/>
              </a:buClr>
              <a:buSzPct val="100000"/>
              <a:buFont typeface="Tahom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4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Muito</a:t>
            </a:r>
            <a:r>
              <a:rPr lang="en-GB" sz="4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obrigado!</a:t>
            </a:r>
            <a:endParaRPr lang="en-GB" sz="4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>
              <a:buClr>
                <a:srgbClr val="262673"/>
              </a:buClr>
              <a:buSzPct val="100000"/>
              <a:buFont typeface="Tahom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DEB400"/>
                </a:solidFill>
                <a:latin typeface="Tahoma" pitchFamily="32" charset="0"/>
              </a:rPr>
              <a:t> </a:t>
            </a:r>
          </a:p>
          <a:p>
            <a:pPr algn="ctr">
              <a:buClr>
                <a:srgbClr val="262673"/>
              </a:buClr>
              <a:buSzPct val="100000"/>
              <a:buFont typeface="Tahom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Tahoma" pitchFamily="32" charset="0"/>
              </a:rPr>
              <a:t>Economia, Finanças e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Tahoma" pitchFamily="32" charset="0"/>
              </a:rPr>
              <a:t>Estatística</a:t>
            </a:r>
            <a:endParaRPr lang="en-GB" sz="2200" dirty="0">
              <a:solidFill>
                <a:schemeClr val="accent6">
                  <a:lumMod val="75000"/>
                </a:schemeClr>
              </a:solidFill>
              <a:latin typeface="Tahoma" pitchFamily="32" charset="0"/>
            </a:endParaRPr>
          </a:p>
          <a:p>
            <a:pPr algn="ctr">
              <a:buClr>
                <a:srgbClr val="262673"/>
              </a:buClr>
              <a:buSzPct val="100000"/>
              <a:buFont typeface="Tahom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Tahoma" pitchFamily="32" charset="0"/>
              </a:rPr>
              <a:t>economia@cic-caxias.com.br</a:t>
            </a:r>
          </a:p>
        </p:txBody>
      </p:sp>
      <p:sp>
        <p:nvSpPr>
          <p:cNvPr id="37891" name="AutoShape 5" descr="Sem título.png"/>
          <p:cNvSpPr>
            <a:spLocks noChangeAspect="1" noChangeArrowheads="1"/>
          </p:cNvSpPr>
          <p:nvPr/>
        </p:nvSpPr>
        <p:spPr bwMode="auto">
          <a:xfrm>
            <a:off x="34925" y="-84138"/>
            <a:ext cx="1628775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pic>
        <p:nvPicPr>
          <p:cNvPr id="3789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6792"/>
            <a:ext cx="24669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tângulo 5"/>
          <p:cNvSpPr>
            <a:spLocks noChangeArrowheads="1"/>
          </p:cNvSpPr>
          <p:nvPr/>
        </p:nvSpPr>
        <p:spPr bwMode="auto">
          <a:xfrm>
            <a:off x="2051720" y="404664"/>
            <a:ext cx="6628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ctr"/>
            <a:r>
              <a:rPr lang="pt-BR" altLang="pt-BR" sz="2800" b="1" dirty="0" smtClean="0">
                <a:solidFill>
                  <a:srgbClr val="262673"/>
                </a:solidFill>
                <a:latin typeface="Lucida Sans Unicode" pitchFamily="34" charset="0"/>
              </a:rPr>
              <a:t>Caxias do Sul e seu desenvolvimento</a:t>
            </a:r>
            <a:endParaRPr lang="pt-BR" altLang="pt-BR" sz="2800" b="1" dirty="0">
              <a:solidFill>
                <a:srgbClr val="262673"/>
              </a:solidFill>
              <a:latin typeface="Lucida Sans Unicode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53" y="1412776"/>
            <a:ext cx="5157148" cy="480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3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0764"/>
            <a:ext cx="3444984" cy="4612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0" name="Retângulo 5"/>
          <p:cNvSpPr>
            <a:spLocks noChangeArrowheads="1"/>
          </p:cNvSpPr>
          <p:nvPr/>
        </p:nvSpPr>
        <p:spPr bwMode="auto">
          <a:xfrm>
            <a:off x="2051720" y="404664"/>
            <a:ext cx="6628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ctr"/>
            <a:r>
              <a:rPr lang="pt-BR" altLang="pt-BR" sz="2800" b="1" dirty="0" smtClean="0">
                <a:solidFill>
                  <a:srgbClr val="262673"/>
                </a:solidFill>
                <a:latin typeface="Lucida Sans Unicode" pitchFamily="34" charset="0"/>
              </a:rPr>
              <a:t>Caxias do Sul e seu desenvolvimento</a:t>
            </a:r>
            <a:endParaRPr lang="pt-BR" altLang="pt-BR" sz="2800" b="1" dirty="0">
              <a:solidFill>
                <a:srgbClr val="262673"/>
              </a:solidFill>
              <a:latin typeface="Lucida Sans Unicode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940974" y="1556792"/>
            <a:ext cx="60235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17463" algn="just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Histórico 	- Município em 1890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				- Ciclos de desenvolvimento</a:t>
            </a:r>
          </a:p>
          <a:p>
            <a:pPr marL="628650" indent="-93663"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  <a:latin typeface="Arial Narrow" panose="020B0606020202030204" pitchFamily="34" charset="0"/>
              </a:rPr>
              <a:t>	</a:t>
            </a: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a) Agricultura de subsistência, uva/vinho.</a:t>
            </a:r>
          </a:p>
          <a:p>
            <a:pPr marL="628650" indent="-268288"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  <a:latin typeface="Arial Narrow" panose="020B0606020202030204" pitchFamily="34" charset="0"/>
              </a:rPr>
              <a:t>	</a:t>
            </a: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b) Madeira (extração – beneficiamento), construção</a:t>
            </a:r>
          </a:p>
          <a:p>
            <a:pPr marL="628650" indent="-268288"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civil.</a:t>
            </a:r>
          </a:p>
          <a:p>
            <a:pPr marL="989013" lvl="1" indent="-360363"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c) </a:t>
            </a:r>
            <a:r>
              <a:rPr lang="pt-BR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Metalmecânica</a:t>
            </a: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têxtil/vestuário, plásticos/química, eletroeletrônica.</a:t>
            </a:r>
          </a:p>
          <a:p>
            <a:pPr marL="989013" lvl="1" indent="-360363"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d) Cadeia automotiva “HUB” de </a:t>
            </a:r>
            <a:r>
              <a:rPr lang="pt-BR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sistemistas</a:t>
            </a: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e</a:t>
            </a:r>
          </a:p>
          <a:p>
            <a:pPr marL="989013" lvl="1" indent="-360363"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veículos comerciais.</a:t>
            </a:r>
          </a:p>
        </p:txBody>
      </p:sp>
    </p:spTree>
    <p:extLst>
      <p:ext uri="{BB962C8B-B14F-4D97-AF65-F5344CB8AC3E}">
        <p14:creationId xmlns:p14="http://schemas.microsoft.com/office/powerpoint/2010/main" val="12742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tângulo 5"/>
          <p:cNvSpPr>
            <a:spLocks noChangeArrowheads="1"/>
          </p:cNvSpPr>
          <p:nvPr/>
        </p:nvSpPr>
        <p:spPr bwMode="auto">
          <a:xfrm>
            <a:off x="2051720" y="404664"/>
            <a:ext cx="6628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ctr"/>
            <a:r>
              <a:rPr lang="pt-BR" altLang="pt-BR" sz="2800" b="1" dirty="0" smtClean="0">
                <a:solidFill>
                  <a:srgbClr val="262673"/>
                </a:solidFill>
                <a:latin typeface="Lucida Sans Unicode" pitchFamily="34" charset="0"/>
              </a:rPr>
              <a:t>Caxias do Sul e seu desenvolvimento</a:t>
            </a:r>
            <a:endParaRPr lang="pt-BR" altLang="pt-BR" sz="2800" b="1" dirty="0">
              <a:solidFill>
                <a:srgbClr val="262673"/>
              </a:solidFill>
              <a:latin typeface="Lucida Sans Unicode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61385"/>
            <a:ext cx="2568575" cy="319201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27584" y="1484784"/>
            <a:ext cx="7540753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  <a:spcBef>
                <a:spcPts val="0"/>
              </a:spcBef>
            </a:pPr>
            <a:r>
              <a:rPr lang="pt-BR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2. Sucesso caxiense – “Pérola das Colônias” - Fatores:</a:t>
            </a:r>
          </a:p>
          <a:p>
            <a:pPr marL="538163" indent="-269875" algn="just">
              <a:lnSpc>
                <a:spcPts val="3500"/>
              </a:lnSpc>
              <a:spcBef>
                <a:spcPts val="0"/>
              </a:spcBef>
              <a:buAutoNum type="alphaLcParenR"/>
            </a:pPr>
            <a:r>
              <a:rPr lang="pt-BR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DNA empreendedor, percebendo as oportunidades e aceitando os riscos ou ameaças inerentes.</a:t>
            </a:r>
          </a:p>
          <a:p>
            <a:pPr marL="538163" indent="-269875" algn="just">
              <a:lnSpc>
                <a:spcPts val="3500"/>
              </a:lnSpc>
              <a:spcBef>
                <a:spcPts val="0"/>
              </a:spcBef>
              <a:buAutoNum type="alphaLcParenR"/>
            </a:pPr>
            <a:r>
              <a:rPr lang="pt-BR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Capital </a:t>
            </a:r>
            <a:r>
              <a:rPr lang="pt-BR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humano</a:t>
            </a:r>
            <a:r>
              <a:rPr lang="pt-BR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(gente), educado-preparado, motivado-mobilizado, competitivo, comparado aos “pares”.</a:t>
            </a:r>
          </a:p>
          <a:p>
            <a:pPr marL="538163" indent="-269875" algn="just">
              <a:lnSpc>
                <a:spcPts val="3500"/>
              </a:lnSpc>
              <a:spcBef>
                <a:spcPts val="0"/>
              </a:spcBef>
              <a:buAutoNum type="alphaLcParenR"/>
            </a:pPr>
            <a:r>
              <a:rPr lang="pt-BR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Apoio estatal  - ferrovia – 1910</a:t>
            </a:r>
          </a:p>
          <a:p>
            <a:pPr lvl="4" algn="just">
              <a:lnSpc>
                <a:spcPts val="3500"/>
              </a:lnSpc>
              <a:spcBef>
                <a:spcPts val="0"/>
              </a:spcBef>
            </a:pPr>
            <a:r>
              <a:rPr lang="pt-BR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- BR – 2 / BR 116 – 1950</a:t>
            </a:r>
          </a:p>
          <a:p>
            <a:pPr marL="2241550" lvl="4" indent="-412750" algn="just">
              <a:lnSpc>
                <a:spcPts val="3500"/>
              </a:lnSpc>
              <a:spcBef>
                <a:spcPts val="0"/>
              </a:spcBef>
            </a:pPr>
            <a:r>
              <a:rPr lang="pt-BR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- Financiamento ao setor privado, auge anos 60, 70, 80 (BRDE, BADESUL, BNDES...)</a:t>
            </a:r>
            <a:endParaRPr lang="pt-BR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61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tângulo 5"/>
          <p:cNvSpPr>
            <a:spLocks noChangeArrowheads="1"/>
          </p:cNvSpPr>
          <p:nvPr/>
        </p:nvSpPr>
        <p:spPr bwMode="auto">
          <a:xfrm>
            <a:off x="2051720" y="404664"/>
            <a:ext cx="6628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ctr"/>
            <a:r>
              <a:rPr lang="pt-BR" altLang="pt-BR" sz="2800" b="1" dirty="0" smtClean="0">
                <a:solidFill>
                  <a:srgbClr val="262673"/>
                </a:solidFill>
                <a:latin typeface="Lucida Sans Unicode" pitchFamily="34" charset="0"/>
              </a:rPr>
              <a:t>Caxias do Sul e seu desenvolvimento</a:t>
            </a:r>
            <a:endParaRPr lang="pt-BR" altLang="pt-BR" sz="2800" b="1" dirty="0">
              <a:solidFill>
                <a:srgbClr val="262673"/>
              </a:solidFill>
              <a:latin typeface="Lucida Sans Unicode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27584" y="1484784"/>
            <a:ext cx="754075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  <a:latin typeface="Arial Narrow" panose="020B0606020202030204" pitchFamily="34" charset="0"/>
              </a:rPr>
              <a:t>3</a:t>
            </a: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 Indicadores recentes de Caxias do Sul:</a:t>
            </a:r>
          </a:p>
          <a:p>
            <a:pPr marL="538163" lvl="4" indent="-35877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PIB:	2013 – R$ 21,4 bilhões (6,45% - RS)</a:t>
            </a:r>
          </a:p>
          <a:p>
            <a:pPr marL="538163" lvl="4" indent="-358775">
              <a:lnSpc>
                <a:spcPct val="150000"/>
              </a:lnSpc>
              <a:spcBef>
                <a:spcPts val="0"/>
              </a:spcBef>
            </a:pP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			2016 – R$ 16,5 bilhões ( - 23%)</a:t>
            </a:r>
          </a:p>
          <a:p>
            <a:pPr marL="538163" lvl="4" indent="-35877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População: 475.000 habitantes</a:t>
            </a:r>
          </a:p>
          <a:p>
            <a:pPr marL="538163" lvl="4" indent="-35877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49.000 empresas</a:t>
            </a:r>
          </a:p>
          <a:p>
            <a:pPr marL="538163" lvl="4" indent="-35877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165.000 empregos formais</a:t>
            </a:r>
          </a:p>
          <a:p>
            <a:pPr marL="538163" lvl="4" indent="-35877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2ª economia do RS</a:t>
            </a:r>
          </a:p>
          <a:p>
            <a:pPr marL="538163" lvl="4" indent="-35877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PIB per capita R$ 35.000 (2016 est.)</a:t>
            </a:r>
          </a:p>
          <a:p>
            <a:pPr marL="538163" lvl="4" indent="-35877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270.000 veículos</a:t>
            </a:r>
          </a:p>
          <a:p>
            <a:pPr marL="538163" lvl="4" indent="-35877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IDESE</a:t>
            </a: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0,788 (4º no RS)			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08920"/>
            <a:ext cx="4564503" cy="3216548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287999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tângulo 5"/>
          <p:cNvSpPr>
            <a:spLocks noChangeArrowheads="1"/>
          </p:cNvSpPr>
          <p:nvPr/>
        </p:nvSpPr>
        <p:spPr bwMode="auto">
          <a:xfrm>
            <a:off x="2051720" y="404664"/>
            <a:ext cx="6628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ctr"/>
            <a:r>
              <a:rPr lang="pt-BR" altLang="pt-BR" sz="2800" b="1" dirty="0" smtClean="0">
                <a:solidFill>
                  <a:srgbClr val="262673"/>
                </a:solidFill>
                <a:latin typeface="Lucida Sans Unicode" pitchFamily="34" charset="0"/>
              </a:rPr>
              <a:t>Caxias do Sul e seu desenvolvimento</a:t>
            </a:r>
            <a:endParaRPr lang="pt-BR" altLang="pt-BR" sz="2800" b="1" dirty="0">
              <a:solidFill>
                <a:srgbClr val="262673"/>
              </a:solidFill>
              <a:latin typeface="Lucida Sans Unicode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27584" y="1484784"/>
            <a:ext cx="754075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Atividades: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  <a:latin typeface="Arial Narrow" panose="020B0606020202030204" pitchFamily="34" charset="0"/>
              </a:rPr>
              <a:t>	</a:t>
            </a: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Comércio / serviços	56,14 %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  <a:latin typeface="Arial Narrow" panose="020B0606020202030204" pitchFamily="34" charset="0"/>
              </a:rPr>
              <a:t>	</a:t>
            </a: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Indústria				42,83 %	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  <a:latin typeface="Arial Narrow" panose="020B0606020202030204" pitchFamily="34" charset="0"/>
              </a:rPr>
              <a:t>	</a:t>
            </a: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Agropecuária		  	 1,03 %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Comércio Exterior:			US$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  <a:latin typeface="Arial Narrow" panose="020B0606020202030204" pitchFamily="34" charset="0"/>
              </a:rPr>
              <a:t>	</a:t>
            </a: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Exportações			770 MM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  <a:latin typeface="Arial Narrow" panose="020B0606020202030204" pitchFamily="34" charset="0"/>
              </a:rPr>
              <a:t>	</a:t>
            </a: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Importações		</a:t>
            </a:r>
            <a:r>
              <a:rPr lang="pt-BR" sz="2000" dirty="0">
                <a:solidFill>
                  <a:schemeClr val="tx1"/>
                </a:solidFill>
                <a:latin typeface="Arial Narrow" panose="020B0606020202030204" pitchFamily="34" charset="0"/>
              </a:rPr>
              <a:t>	</a:t>
            </a: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300 MM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  <a:latin typeface="Arial Narrow" panose="020B0606020202030204" pitchFamily="34" charset="0"/>
              </a:rPr>
              <a:t>	</a:t>
            </a: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Balança comercial		470 MM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  <a:latin typeface="Arial Narrow" panose="020B0606020202030204" pitchFamily="34" charset="0"/>
              </a:rPr>
              <a:t>	</a:t>
            </a: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Corrente comércio		1 bilhão	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497" y="2564904"/>
            <a:ext cx="4564503" cy="3216548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276570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tângulo 5"/>
          <p:cNvSpPr>
            <a:spLocks noChangeArrowheads="1"/>
          </p:cNvSpPr>
          <p:nvPr/>
        </p:nvSpPr>
        <p:spPr bwMode="auto">
          <a:xfrm>
            <a:off x="2051720" y="404664"/>
            <a:ext cx="6628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ctr"/>
            <a:r>
              <a:rPr lang="pt-BR" altLang="pt-BR" sz="2800" b="1" dirty="0" smtClean="0">
                <a:solidFill>
                  <a:srgbClr val="262673"/>
                </a:solidFill>
                <a:latin typeface="Lucida Sans Unicode" pitchFamily="34" charset="0"/>
              </a:rPr>
              <a:t>Caxias do Sul e seu desenvolvimento</a:t>
            </a:r>
            <a:endParaRPr lang="pt-BR" altLang="pt-BR" sz="2800" b="1" dirty="0">
              <a:solidFill>
                <a:srgbClr val="262673"/>
              </a:solidFill>
              <a:latin typeface="Lucida Sans Unicode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27584" y="1484784"/>
            <a:ext cx="7540753" cy="495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	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99592" y="1484784"/>
            <a:ext cx="6984776" cy="1949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lvl="4" algn="ctr">
              <a:lnSpc>
                <a:spcPct val="150000"/>
              </a:lnSpc>
              <a:spcBef>
                <a:spcPts val="0"/>
              </a:spcBef>
            </a:pPr>
            <a:r>
              <a:rPr lang="pt-BR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Alerta</a:t>
            </a:r>
            <a:r>
              <a:rPr lang="pt-BR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:</a:t>
            </a:r>
          </a:p>
          <a:p>
            <a:pPr marL="538163" lvl="4" algn="ctr">
              <a:lnSpc>
                <a:spcPct val="150000"/>
              </a:lnSpc>
              <a:spcBef>
                <a:spcPts val="0"/>
              </a:spcBef>
            </a:pPr>
            <a:r>
              <a:rPr lang="pt-BR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O sucesso </a:t>
            </a:r>
            <a:r>
              <a:rPr lang="pt-BR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do passado e do presente não </a:t>
            </a:r>
            <a:r>
              <a:rPr lang="pt-BR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constitue</a:t>
            </a:r>
            <a:r>
              <a:rPr lang="pt-BR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m</a:t>
            </a:r>
            <a:r>
              <a:rPr lang="pt-BR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pt-BR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“passaporte” para o futuro.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25804">
            <a:off x="2787522" y="2757647"/>
            <a:ext cx="3842943" cy="381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1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tângulo 5"/>
          <p:cNvSpPr>
            <a:spLocks noChangeArrowheads="1"/>
          </p:cNvSpPr>
          <p:nvPr/>
        </p:nvSpPr>
        <p:spPr bwMode="auto">
          <a:xfrm>
            <a:off x="2051720" y="404664"/>
            <a:ext cx="6628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ctr"/>
            <a:r>
              <a:rPr lang="pt-BR" altLang="pt-BR" sz="2800" b="1" dirty="0" smtClean="0">
                <a:solidFill>
                  <a:srgbClr val="262673"/>
                </a:solidFill>
                <a:latin typeface="Lucida Sans Unicode" pitchFamily="34" charset="0"/>
              </a:rPr>
              <a:t>Caxias do Sul e seu desenvolvimento</a:t>
            </a:r>
            <a:endParaRPr lang="pt-BR" altLang="pt-BR" sz="2800" b="1" dirty="0">
              <a:solidFill>
                <a:srgbClr val="262673"/>
              </a:solidFill>
              <a:latin typeface="Lucida Sans Unicode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05" y="1268760"/>
            <a:ext cx="6936432" cy="4898855"/>
          </a:xfrm>
          <a:prstGeom prst="rect">
            <a:avLst/>
          </a:prstGeom>
          <a:effectLst>
            <a:softEdge rad="355600"/>
          </a:effectLst>
        </p:spPr>
      </p:pic>
      <p:sp>
        <p:nvSpPr>
          <p:cNvPr id="2" name="CaixaDeTexto 1"/>
          <p:cNvSpPr txBox="1"/>
          <p:nvPr/>
        </p:nvSpPr>
        <p:spPr>
          <a:xfrm>
            <a:off x="827584" y="1484784"/>
            <a:ext cx="7540753" cy="4861395"/>
          </a:xfrm>
          <a:prstGeom prst="rect">
            <a:avLst/>
          </a:prstGeom>
          <a:effectLst>
            <a:softEdge rad="381000"/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4. Desafios </a:t>
            </a:r>
            <a:r>
              <a:rPr lang="pt-BR" sz="19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extraconjunturais</a:t>
            </a:r>
            <a:r>
              <a:rPr lang="pt-BR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perceptíveis</a:t>
            </a:r>
          </a:p>
          <a:p>
            <a:pPr marL="538163" indent="-269875" algn="just">
              <a:lnSpc>
                <a:spcPct val="150000"/>
              </a:lnSpc>
              <a:spcBef>
                <a:spcPts val="0"/>
              </a:spcBef>
              <a:buAutoNum type="alphaLcParenR"/>
            </a:pPr>
            <a:r>
              <a:rPr lang="pt-BR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Longevidade/ciclo de vida das empresas preocupante. Exemplos da história recente, 30/50 anos:</a:t>
            </a:r>
          </a:p>
          <a:p>
            <a:pPr marL="717550" lvl="1" indent="-179388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9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Vinícolas</a:t>
            </a:r>
            <a:r>
              <a:rPr lang="pt-BR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Antunes, </a:t>
            </a:r>
            <a:r>
              <a:rPr lang="pt-BR" sz="19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Mosele</a:t>
            </a:r>
            <a:r>
              <a:rPr lang="pt-BR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pt-BR" sz="19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Michelon</a:t>
            </a:r>
            <a:r>
              <a:rPr lang="pt-BR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Coop. Vinícola Rio </a:t>
            </a:r>
            <a:r>
              <a:rPr lang="pt-BR" sz="19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Grandense</a:t>
            </a:r>
            <a:r>
              <a:rPr lang="pt-BR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Coop. Vinícola Caxiense, Vinhos Casto...</a:t>
            </a:r>
          </a:p>
          <a:p>
            <a:pPr marL="717550" lvl="1" indent="-179388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9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Madeira</a:t>
            </a:r>
            <a:r>
              <a:rPr lang="pt-BR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Coop. Madeireira Caxiense, </a:t>
            </a:r>
            <a:r>
              <a:rPr lang="pt-BR" sz="19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Indl</a:t>
            </a:r>
            <a:r>
              <a:rPr lang="pt-BR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 Madeireira, </a:t>
            </a:r>
            <a:r>
              <a:rPr lang="pt-BR" sz="19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Madezorzi</a:t>
            </a:r>
            <a:r>
              <a:rPr lang="pt-BR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pt-BR" sz="19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Madezatti</a:t>
            </a:r>
            <a:r>
              <a:rPr lang="pt-BR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Ind. Caxiense de Molduras...</a:t>
            </a:r>
          </a:p>
          <a:p>
            <a:pPr marL="717550" lvl="1" indent="-179388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9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Têxtil/vestuário</a:t>
            </a:r>
            <a:r>
              <a:rPr lang="pt-BR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</a:t>
            </a:r>
            <a:r>
              <a:rPr lang="pt-BR" sz="19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Salatino</a:t>
            </a:r>
            <a:r>
              <a:rPr lang="pt-BR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pt-BR" sz="19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Celli</a:t>
            </a:r>
            <a:r>
              <a:rPr lang="pt-BR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Alfred, Kalil Sehbe...</a:t>
            </a:r>
          </a:p>
          <a:p>
            <a:pPr marL="717550" lvl="1" indent="-179388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9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Metalmecânica</a:t>
            </a:r>
            <a:r>
              <a:rPr lang="pt-BR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Eberle, Gazola</a:t>
            </a:r>
          </a:p>
          <a:p>
            <a:pPr marL="717550" lvl="1" indent="-179388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9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Alimentação</a:t>
            </a:r>
            <a:r>
              <a:rPr lang="pt-BR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Aveia Soberana, Centenária</a:t>
            </a:r>
          </a:p>
          <a:p>
            <a:pPr marL="717550" lvl="1" indent="-179388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9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Comércio</a:t>
            </a:r>
            <a:r>
              <a:rPr lang="pt-BR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</a:t>
            </a:r>
            <a:r>
              <a:rPr lang="pt-BR" sz="19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Calcagnotto</a:t>
            </a:r>
            <a:r>
              <a:rPr lang="pt-BR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Importadora Comercial.</a:t>
            </a:r>
          </a:p>
        </p:txBody>
      </p:sp>
    </p:spTree>
    <p:extLst>
      <p:ext uri="{BB962C8B-B14F-4D97-AF65-F5344CB8AC3E}">
        <p14:creationId xmlns:p14="http://schemas.microsoft.com/office/powerpoint/2010/main" val="365394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tângulo 5"/>
          <p:cNvSpPr>
            <a:spLocks noChangeArrowheads="1"/>
          </p:cNvSpPr>
          <p:nvPr/>
        </p:nvSpPr>
        <p:spPr bwMode="auto">
          <a:xfrm>
            <a:off x="2051720" y="404664"/>
            <a:ext cx="6628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ctr"/>
            <a:r>
              <a:rPr lang="pt-BR" altLang="pt-BR" sz="2800" b="1" dirty="0" smtClean="0">
                <a:solidFill>
                  <a:srgbClr val="262673"/>
                </a:solidFill>
                <a:latin typeface="Lucida Sans Unicode" pitchFamily="34" charset="0"/>
              </a:rPr>
              <a:t>Caxias do Sul e seu desenvolvimento</a:t>
            </a:r>
            <a:endParaRPr lang="pt-BR" altLang="pt-BR" sz="2800" b="1" dirty="0">
              <a:solidFill>
                <a:srgbClr val="262673"/>
              </a:solidFill>
              <a:latin typeface="Lucida Sans Unicode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05" y="1268760"/>
            <a:ext cx="6936432" cy="4898855"/>
          </a:xfrm>
          <a:prstGeom prst="rect">
            <a:avLst/>
          </a:prstGeom>
          <a:effectLst>
            <a:softEdge rad="355600"/>
          </a:effectLst>
        </p:spPr>
      </p:pic>
      <p:sp>
        <p:nvSpPr>
          <p:cNvPr id="5" name="Retângulo 4"/>
          <p:cNvSpPr/>
          <p:nvPr/>
        </p:nvSpPr>
        <p:spPr>
          <a:xfrm>
            <a:off x="1187624" y="1412776"/>
            <a:ext cx="7172543" cy="5009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100" dirty="0">
                <a:solidFill>
                  <a:schemeClr val="tx1"/>
                </a:solidFill>
                <a:latin typeface="Arial Narrow" panose="020B0606020202030204" pitchFamily="34" charset="0"/>
              </a:rPr>
              <a:t>b. Competitividade visivelmente sendo </a:t>
            </a:r>
            <a:r>
              <a:rPr lang="pt-BR" sz="2100" b="1" dirty="0">
                <a:solidFill>
                  <a:srgbClr val="C00000"/>
                </a:solidFill>
                <a:latin typeface="Arial Narrow" panose="020B0606020202030204" pitchFamily="34" charset="0"/>
              </a:rPr>
              <a:t>corroída</a:t>
            </a:r>
            <a:r>
              <a:rPr lang="pt-BR" sz="2100" dirty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 marL="611188"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100" dirty="0">
                <a:solidFill>
                  <a:schemeClr val="tx1"/>
                </a:solidFill>
                <a:latin typeface="Arial Narrow" panose="020B0606020202030204" pitchFamily="34" charset="0"/>
              </a:rPr>
              <a:t>Empresas locais tradicionais expandindo fortemente fora de Caxias, tanto no Brasil como no exterior (Marcopolo, Randon, Agrale...)</a:t>
            </a:r>
          </a:p>
          <a:p>
            <a:pPr marL="611188"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100" dirty="0">
                <a:solidFill>
                  <a:schemeClr val="tx1"/>
                </a:solidFill>
                <a:latin typeface="Arial Narrow" panose="020B0606020202030204" pitchFamily="34" charset="0"/>
              </a:rPr>
              <a:t>Empresas locais preterindo Caxias em favor de outras cidades (</a:t>
            </a:r>
            <a:r>
              <a:rPr lang="pt-BR" sz="2100" dirty="0" err="1">
                <a:solidFill>
                  <a:schemeClr val="tx1"/>
                </a:solidFill>
                <a:latin typeface="Arial Narrow" panose="020B0606020202030204" pitchFamily="34" charset="0"/>
              </a:rPr>
              <a:t>Robertshaw</a:t>
            </a:r>
            <a:r>
              <a:rPr lang="pt-BR" sz="2100" dirty="0">
                <a:solidFill>
                  <a:schemeClr val="tx1"/>
                </a:solidFill>
                <a:latin typeface="Arial Narrow" panose="020B0606020202030204" pitchFamily="34" charset="0"/>
              </a:rPr>
              <a:t> – Caxias X Manaus)...</a:t>
            </a:r>
          </a:p>
          <a:p>
            <a:pPr marL="179388" indent="-179388" algn="just">
              <a:lnSpc>
                <a:spcPct val="150000"/>
              </a:lnSpc>
              <a:spcBef>
                <a:spcPts val="0"/>
              </a:spcBef>
            </a:pPr>
            <a:r>
              <a:rPr lang="pt-BR" sz="2100" dirty="0">
                <a:solidFill>
                  <a:schemeClr val="tx1"/>
                </a:solidFill>
                <a:latin typeface="Arial Narrow" panose="020B0606020202030204" pitchFamily="34" charset="0"/>
              </a:rPr>
              <a:t>c) Dificuldade de </a:t>
            </a:r>
            <a:r>
              <a:rPr lang="pt-BR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atração</a:t>
            </a:r>
            <a:r>
              <a:rPr lang="pt-BR" sz="2100" dirty="0">
                <a:solidFill>
                  <a:schemeClr val="tx1"/>
                </a:solidFill>
                <a:latin typeface="Arial Narrow" panose="020B0606020202030204" pitchFamily="34" charset="0"/>
              </a:rPr>
              <a:t> de novos investimentos. Nenhum fato relevante nos últimos 5-10 anos e alta taxa de </a:t>
            </a:r>
            <a:r>
              <a:rPr lang="pt-BR" sz="2100" b="1" dirty="0">
                <a:solidFill>
                  <a:srgbClr val="C00000"/>
                </a:solidFill>
                <a:latin typeface="Arial Narrow" panose="020B0606020202030204" pitchFamily="34" charset="0"/>
              </a:rPr>
              <a:t>mortalidade</a:t>
            </a:r>
            <a:r>
              <a:rPr lang="pt-BR" sz="210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pt-BR" sz="2100" dirty="0">
                <a:solidFill>
                  <a:schemeClr val="tx1"/>
                </a:solidFill>
                <a:latin typeface="Arial Narrow" panose="020B0606020202030204" pitchFamily="34" charset="0"/>
              </a:rPr>
              <a:t>de novos empreendimentos entre </a:t>
            </a:r>
            <a:r>
              <a:rPr lang="pt-BR" sz="2100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start-ups</a:t>
            </a:r>
            <a:r>
              <a:rPr lang="pt-BR" sz="2100" dirty="0">
                <a:solidFill>
                  <a:schemeClr val="tx1"/>
                </a:solidFill>
                <a:latin typeface="Arial Narrow" panose="020B0606020202030204" pitchFamily="34" charset="0"/>
              </a:rPr>
              <a:t>, micro, pequenas e médias </a:t>
            </a:r>
            <a:r>
              <a:rPr lang="pt-BR" sz="2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empresas.</a:t>
            </a:r>
            <a:endParaRPr lang="pt-BR" sz="21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68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20227</TotalTime>
  <Words>813</Words>
  <Application>Microsoft Office PowerPoint</Application>
  <PresentationFormat>Apresentação na tela (4:3)</PresentationFormat>
  <Paragraphs>114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Nara Panazzolo</dc:creator>
  <cp:lastModifiedBy>Giovana Schmitt</cp:lastModifiedBy>
  <cp:revision>1633</cp:revision>
  <cp:lastPrinted>2016-06-27T19:15:20Z</cp:lastPrinted>
  <dcterms:modified xsi:type="dcterms:W3CDTF">2016-07-29T20:21:15Z</dcterms:modified>
</cp:coreProperties>
</file>