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62" r:id="rId3"/>
    <p:sldId id="297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295" r:id="rId13"/>
    <p:sldId id="296" r:id="rId14"/>
    <p:sldId id="272" r:id="rId15"/>
    <p:sldId id="273" r:id="rId16"/>
    <p:sldId id="275" r:id="rId17"/>
    <p:sldId id="276" r:id="rId18"/>
    <p:sldId id="277" r:id="rId19"/>
    <p:sldId id="278" r:id="rId20"/>
    <p:sldId id="279" r:id="rId21"/>
    <p:sldId id="263" r:id="rId22"/>
    <p:sldId id="280" r:id="rId23"/>
    <p:sldId id="281" r:id="rId24"/>
    <p:sldId id="282" r:id="rId25"/>
    <p:sldId id="283" r:id="rId26"/>
    <p:sldId id="284" r:id="rId27"/>
    <p:sldId id="285" r:id="rId28"/>
    <p:sldId id="291" r:id="rId29"/>
    <p:sldId id="293" r:id="rId30"/>
    <p:sldId id="286" r:id="rId31"/>
    <p:sldId id="294" r:id="rId32"/>
    <p:sldId id="287" r:id="rId33"/>
    <p:sldId id="289" r:id="rId34"/>
    <p:sldId id="269" r:id="rId35"/>
    <p:sldId id="290" r:id="rId36"/>
    <p:sldId id="288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54C6B"/>
    <a:srgbClr val="A1D8DB"/>
    <a:srgbClr val="43ABB0"/>
    <a:srgbClr val="CBE6F5"/>
    <a:srgbClr val="639AB9"/>
    <a:srgbClr val="75ACC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6" autoAdjust="0"/>
    <p:restoredTop sz="94667"/>
  </p:normalViewPr>
  <p:slideViewPr>
    <p:cSldViewPr snapToGrid="0" snapToObjects="1">
      <p:cViewPr varScale="1">
        <p:scale>
          <a:sx n="86" d="100"/>
          <a:sy n="86" d="100"/>
        </p:scale>
        <p:origin x="-28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Planilha_do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view3D>
      <c:rotX val="5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dPt>
            <c:idx val="0"/>
            <c:spPr>
              <a:solidFill>
                <a:schemeClr val="accent1">
                  <a:alpha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75000"/>
                  </a:schemeClr>
                </a:contourClr>
              </a:sp3d>
            </c:spPr>
          </c:dPt>
          <c:dPt>
            <c:idx val="1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</c:dPt>
          <c:dPt>
            <c:idx val="2"/>
            <c:spPr>
              <a:solidFill>
                <a:schemeClr val="accent3">
                  <a:alpha val="90000"/>
                </a:schemeClr>
              </a:solidFill>
              <a:ln w="19050">
                <a:solidFill>
                  <a:schemeClr val="accent3">
                    <a:lumMod val="75000"/>
                  </a:schemeClr>
                </a:solidFill>
              </a:ln>
              <a:effectLst>
                <a:innerShdw blurRad="114300">
                  <a:schemeClr val="accent3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3">
                    <a:lumMod val="75000"/>
                  </a:schemeClr>
                </a:contourClr>
              </a:sp3d>
            </c:spPr>
          </c:dPt>
          <c:dPt>
            <c:idx val="3"/>
            <c:spPr>
              <a:solidFill>
                <a:schemeClr val="accent4">
                  <a:alpha val="90000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  <a:effectLst>
                <a:innerShdw blurRad="114300">
                  <a:schemeClr val="accent4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4">
                    <a:lumMod val="75000"/>
                  </a:schemeClr>
                </a:contourClr>
              </a:sp3d>
            </c:spPr>
          </c:dPt>
          <c:dPt>
            <c:idx val="4"/>
            <c:spPr>
              <a:solidFill>
                <a:schemeClr val="accent5">
                  <a:alpha val="90000"/>
                </a:schemeClr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>
                <a:innerShdw blurRad="114300">
                  <a:schemeClr val="accent5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5">
                    <a:lumMod val="75000"/>
                  </a:schemeClr>
                </a:contourClr>
              </a:sp3d>
            </c:spPr>
          </c:dPt>
          <c:dLbls>
            <c:dLbl>
              <c:idx val="0"/>
              <c:layout/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0" i="0" u="none" strike="noStrike" kern="1200" baseline="0">
                        <a:solidFill>
                          <a:schemeClr val="accent1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defRPr>
                    </a:pPr>
                    <a:fld id="{77A436A8-93B4-43BE-B9D6-2969495D4F12}" type="CATEGORYNAME">
                      <a:rPr lang="en-US"/>
                      <a:pPr>
                        <a:defRPr sz="1330" b="0" i="0" u="none" strike="noStrike" kern="1200" baseline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defRPr>
                      </a:pPr>
                      <a:t>[NOME DA CATEGORIA]</a:t>
                    </a:fld>
                    <a:r>
                      <a:rPr lang="en-US" baseline="0" dirty="0"/>
                      <a:t>
</a:t>
                    </a:r>
                    <a:fld id="{9D049711-E06C-45B2-8C6C-E503153918C2}" type="PERCENTAGE">
                      <a:rPr lang="en-US" sz="1800" b="1" baseline="0"/>
                      <a:pPr>
                        <a:defRPr sz="1330" b="0" i="0" u="none" strike="noStrike" kern="1200" baseline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defRPr>
                      </a:pPr>
                      <a:t>[PORCENTAGEM]</a:t>
                    </a:fld>
                    <a:endParaRPr lang="en-US" baseline="0" dirty="0"/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1"/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75000"/>
                      <a:alpha val="40000"/>
                    </a:schemeClr>
                  </a:outerShdw>
                </a:effectLst>
              </c:spPr>
              <c:dLblPos val="inEnd"/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0" i="0" u="none" strike="noStrike" kern="1200" baseline="0">
                        <a:solidFill>
                          <a:schemeClr val="accent1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defRPr>
                    </a:pPr>
                    <a:fld id="{23AF2AD7-D8F6-4AD9-B744-FCA303DFBA69}" type="CATEGORYNAME">
                      <a:rPr lang="en-US"/>
                      <a:pPr>
                        <a:defRPr sz="1330" b="0" i="0" u="none" strike="noStrike" kern="1200" baseline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defRPr>
                      </a:pPr>
                      <a:t>[NOME DA CATEGORIA]</a:t>
                    </a:fld>
                    <a:r>
                      <a:rPr lang="en-US" baseline="0" dirty="0"/>
                      <a:t>
</a:t>
                    </a:r>
                    <a:fld id="{648F889F-9724-440D-8C05-61E50D2BCAE4}" type="PERCENTAGE">
                      <a:rPr lang="en-US" sz="1800" b="1" baseline="0"/>
                      <a:pPr>
                        <a:defRPr sz="1330" b="0" i="0" u="none" strike="noStrike" kern="1200" baseline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defRPr>
                      </a:pPr>
                      <a:t>[PORCENTAGEM]</a:t>
                    </a:fld>
                    <a:endParaRPr lang="en-US" baseline="0" dirty="0"/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/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dLblPos val="inEnd"/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/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0" i="0" u="none" strike="noStrike" kern="1200" baseline="0">
                        <a:solidFill>
                          <a:schemeClr val="accent1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defRPr>
                    </a:pPr>
                    <a:fld id="{CACFDD35-1209-4E9A-AAC7-23AF35238277}" type="CATEGORYNAME">
                      <a:rPr lang="pt-BR"/>
                      <a:pPr>
                        <a:defRPr sz="1330" b="0" i="0" u="none" strike="noStrike" kern="1200" baseline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defRPr>
                      </a:pPr>
                      <a:t>[NOME DA CATEGORIA]</a:t>
                    </a:fld>
                    <a:r>
                      <a:rPr lang="pt-BR" baseline="0" dirty="0"/>
                      <a:t>
</a:t>
                    </a:r>
                    <a:fld id="{E741FBAD-FE57-4603-A05F-75B47CF75600}" type="PERCENTAGE">
                      <a:rPr lang="pt-BR" sz="1800" b="1" baseline="0"/>
                      <a:pPr>
                        <a:defRPr sz="1330" b="0" i="0" u="none" strike="noStrike" kern="1200" baseline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defRPr>
                      </a:pPr>
                      <a:t>[PORCENTAGEM]</a:t>
                    </a:fld>
                    <a:endParaRPr lang="pt-BR" baseline="0" dirty="0"/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3"/>
                  </a:solidFill>
                  <a:round/>
                </a:ln>
                <a:effectLst>
                  <a:outerShdw blurRad="50800" dist="38100" dir="2700000" algn="tl" rotWithShape="0">
                    <a:schemeClr val="accent3">
                      <a:lumMod val="75000"/>
                      <a:alpha val="40000"/>
                    </a:schemeClr>
                  </a:outerShdw>
                </a:effectLst>
              </c:spPr>
              <c:dLblPos val="inEnd"/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0.10164462352362208"/>
                  <c:y val="4.9266729252784441E-3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30" b="0" i="0" u="none" strike="noStrike" kern="1200" baseline="0">
                        <a:solidFill>
                          <a:schemeClr val="accent1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defRPr>
                    </a:pPr>
                    <a:fld id="{1E4211AC-932D-4594-A0CF-E78F64A980E1}" type="CATEGORYNAME">
                      <a:rPr lang="pt-BR" sz="1100"/>
                      <a:pPr>
                        <a:defRPr sz="1330" b="0" i="0" u="none" strike="noStrike" kern="1200" baseline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defRPr>
                      </a:pPr>
                      <a:t>[NOME DA CATEGORIA]</a:t>
                    </a:fld>
                    <a:r>
                      <a:rPr lang="pt-BR" baseline="0" dirty="0"/>
                      <a:t>
</a:t>
                    </a:r>
                    <a:fld id="{7F00B58F-FE37-4B96-8723-893405C6C479}" type="PERCENTAGE">
                      <a:rPr lang="pt-BR" sz="1800" b="1" baseline="0"/>
                      <a:pPr>
                        <a:defRPr sz="1330" b="0" i="0" u="none" strike="noStrike" kern="1200" baseline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defRPr>
                      </a:pPr>
                      <a:t>[PORCENTAGEM]</a:t>
                    </a:fld>
                    <a:endParaRPr lang="pt-BR" baseline="0" dirty="0"/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4"/>
                  </a:solidFill>
                  <a:round/>
                </a:ln>
                <a:effectLst>
                  <a:outerShdw blurRad="50800" dist="38100" dir="2700000" algn="tl" rotWithShape="0">
                    <a:schemeClr val="accent4">
                      <a:lumMod val="75000"/>
                      <a:alpha val="40000"/>
                    </a:schemeClr>
                  </a:outerShdw>
                </a:effectLst>
              </c:spPr>
              <c:dLblPos val="bestFit"/>
              <c:showCatName val="1"/>
              <c:showPercent val="1"/>
              <c:extLst>
                <c:ext xmlns:c15="http://schemas.microsoft.com/office/drawing/2012/chart" uri="{CE6537A1-D6FC-4f65-9D91-7224C49458BB}">
                  <c15:layout>
                    <c:manualLayout>
                      <c:w val="0.19472650098425193"/>
                      <c:h val="0.14494930210695731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/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0" i="0" u="none" strike="noStrike" kern="1200" baseline="0">
                        <a:solidFill>
                          <a:schemeClr val="accent1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defRPr>
                    </a:pPr>
                    <a:fld id="{96AC6075-A840-47D9-A922-1A5F186E7CE5}" type="CATEGORYNAME">
                      <a:rPr lang="en-US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pPr>
                        <a:defRPr sz="1330" b="0" i="0" u="none" strike="noStrike" kern="1200" baseline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defRPr>
                      </a:pPr>
                      <a:t>[NOME DA CATEGORIA]</a:t>
                    </a:fld>
                    <a:r>
                      <a:rPr lang="en-US" baseline="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
</a:t>
                    </a:r>
                    <a:fld id="{A00D14F0-AF87-4FA9-BA7D-5D333CA3FD17}" type="VALUE">
                      <a:rPr lang="en-US" sz="2000" b="1" baseline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pPr>
                        <a:defRPr sz="1330" b="0" i="0" u="none" strike="noStrike" kern="1200" baseline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defRPr>
                      </a:pPr>
                      <a:t>[VALOR]</a:t>
                    </a:fld>
                    <a:endParaRPr lang="en-US" baseline="0" dirty="0"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endParaRPr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5"/>
                  </a:solidFill>
                  <a:round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c:spPr>
              <c:dLblPos val="inEnd"/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solidFill>
                <a:srgbClr val="FFFFFF">
                  <a:alpha val="90000"/>
                </a:srgbClr>
              </a:solidFill>
              <a:ln w="12700" cap="flat" cmpd="sng" algn="ctr">
                <a:solidFill>
                  <a:srgbClr val="5B9BD5"/>
                </a:solidFill>
                <a:round/>
              </a:ln>
              <a:effectLst>
                <a:outerShdw blurRad="50800" dist="38100" dir="2700000" algn="tl" rotWithShape="0">
                  <a:srgbClr val="5B9BD5">
                    <a:lumMod val="75000"/>
                    <a:alpha val="40000"/>
                  </a:srgb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330" b="0" i="0" u="none" strike="noStrike" kern="1200" baseline="0">
                    <a:solidFill>
                      <a:schemeClr val="accent1"/>
                    </a:solidFill>
                    <a:effectLst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pt-BR"/>
              </a:p>
            </c:txPr>
            <c:dLblPos val="inEnd"/>
            <c:showCatName val="1"/>
            <c:showPercent val="1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Plan1!$A$2:$A$6</c:f>
              <c:strCache>
                <c:ptCount val="5"/>
                <c:pt idx="0">
                  <c:v>Juros líquidos</c:v>
                </c:pt>
                <c:pt idx="1">
                  <c:v>Benefícios previdenciários</c:v>
                </c:pt>
                <c:pt idx="2">
                  <c:v>Pessoal e encargos sociais</c:v>
                </c:pt>
                <c:pt idx="3">
                  <c:v>Abono + SD + LOAS/RMV (inclui BCP)</c:v>
                </c:pt>
                <c:pt idx="4">
                  <c:v>Outras despesas primárias</c:v>
                </c:pt>
              </c:strCache>
            </c:strRef>
          </c:cat>
          <c:val>
            <c:numRef>
              <c:f>Plan1!$B$2:$B$6</c:f>
              <c:numCache>
                <c:formatCode>0%</c:formatCode>
                <c:ptCount val="5"/>
                <c:pt idx="0">
                  <c:v>0.19000000000000003</c:v>
                </c:pt>
                <c:pt idx="1">
                  <c:v>0.35000000000000003</c:v>
                </c:pt>
                <c:pt idx="2">
                  <c:v>0.18000000000000002</c:v>
                </c:pt>
                <c:pt idx="3">
                  <c:v>7.0000000000000021E-2</c:v>
                </c:pt>
                <c:pt idx="4">
                  <c:v>0.21000000000000002</c:v>
                </c:pt>
              </c:numCache>
            </c:numRef>
          </c:val>
        </c:ser>
        <c:dLbls>
          <c:showCatName val="1"/>
          <c:showPercent val="1"/>
        </c:dLbls>
      </c:pie3D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430F7-E591-0E4C-A172-DCD42595AC0E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8962-9016-0842-98D1-121AC9E687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7745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430F7-E591-0E4C-A172-DCD42595AC0E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8962-9016-0842-98D1-121AC9E687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39473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430F7-E591-0E4C-A172-DCD42595AC0E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8962-9016-0842-98D1-121AC9E687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48577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430F7-E591-0E4C-A172-DCD42595AC0E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8962-9016-0842-98D1-121AC9E687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258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430F7-E591-0E4C-A172-DCD42595AC0E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8962-9016-0842-98D1-121AC9E687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33956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430F7-E591-0E4C-A172-DCD42595AC0E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8962-9016-0842-98D1-121AC9E687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59213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430F7-E591-0E4C-A172-DCD42595AC0E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8962-9016-0842-98D1-121AC9E687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5239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430F7-E591-0E4C-A172-DCD42595AC0E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8962-9016-0842-98D1-121AC9E687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0979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430F7-E591-0E4C-A172-DCD42595AC0E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8962-9016-0842-98D1-121AC9E687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8109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430F7-E591-0E4C-A172-DCD42595AC0E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8962-9016-0842-98D1-121AC9E687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89245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430F7-E591-0E4C-A172-DCD42595AC0E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8962-9016-0842-98D1-121AC9E687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3231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430F7-E591-0E4C-A172-DCD42595AC0E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C8962-9016-0842-98D1-121AC9E687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6695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75ACCB">
                  <a:lumMod val="90000"/>
                  <a:lumOff val="10000"/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extBox 3"/>
          <p:cNvSpPr txBox="1"/>
          <p:nvPr/>
        </p:nvSpPr>
        <p:spPr>
          <a:xfrm>
            <a:off x="3924638" y="3487668"/>
            <a:ext cx="44943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spc="3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Open Sans Extrabold" charset="0"/>
                <a:ea typeface="Open Sans Extrabold" charset="0"/>
                <a:cs typeface="Open Sans Extrabold" charset="0"/>
              </a:rPr>
              <a:t>DE 2020</a:t>
            </a:r>
          </a:p>
        </p:txBody>
      </p:sp>
      <p:sp>
        <p:nvSpPr>
          <p:cNvPr id="5" name="Rectangle 4"/>
          <p:cNvSpPr/>
          <p:nvPr/>
        </p:nvSpPr>
        <p:spPr>
          <a:xfrm>
            <a:off x="3951157" y="2302238"/>
            <a:ext cx="444129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516913" y="4652595"/>
            <a:ext cx="5309784" cy="936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3200" spc="300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Germano</a:t>
            </a:r>
            <a:r>
              <a:rPr lang="en-US" sz="3200" spc="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3200" spc="300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Rigotto</a:t>
            </a:r>
            <a:endParaRPr lang="en-US" sz="3200" spc="300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3"/>
          <p:cNvSpPr txBox="1"/>
          <p:nvPr/>
        </p:nvSpPr>
        <p:spPr>
          <a:xfrm>
            <a:off x="1720720" y="2454919"/>
            <a:ext cx="89021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OS DESAFIOS </a:t>
            </a:r>
          </a:p>
          <a:p>
            <a:pPr algn="ctr"/>
            <a:r>
              <a:rPr lang="en-US" sz="3600" b="1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POLÍTICOS E ECONÔMICOS</a:t>
            </a:r>
            <a:endParaRPr lang="en-US" sz="5400" b="1" spc="300" dirty="0" smtClean="0">
              <a:solidFill>
                <a:schemeClr val="bg1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81080" y="906296"/>
            <a:ext cx="3981450" cy="828675"/>
          </a:xfrm>
          <a:prstGeom prst="rect">
            <a:avLst/>
          </a:prstGeom>
        </p:spPr>
      </p:pic>
      <p:sp>
        <p:nvSpPr>
          <p:cNvPr id="11" name="TextBox 6"/>
          <p:cNvSpPr txBox="1"/>
          <p:nvPr/>
        </p:nvSpPr>
        <p:spPr>
          <a:xfrm>
            <a:off x="3516913" y="5324981"/>
            <a:ext cx="5309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600" spc="3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Ex-</a:t>
            </a:r>
            <a:r>
              <a:rPr lang="en-US" sz="1600" spc="3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</a:t>
            </a:r>
            <a:r>
              <a:rPr lang="en-US" sz="1600" spc="3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overnador do Rio Grande do </a:t>
            </a:r>
            <a:r>
              <a:rPr lang="en-US" sz="1600" spc="300" dirty="0" err="1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Sul</a:t>
            </a:r>
            <a:endParaRPr lang="en-US" sz="1600" spc="300" dirty="0" smtClean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2" name="TextBox 6"/>
          <p:cNvSpPr txBox="1"/>
          <p:nvPr/>
        </p:nvSpPr>
        <p:spPr>
          <a:xfrm>
            <a:off x="3516913" y="5593638"/>
            <a:ext cx="5309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600" spc="3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 </a:t>
            </a:r>
            <a:r>
              <a:rPr lang="en-US" sz="1600" spc="300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</a:t>
            </a:r>
            <a:r>
              <a:rPr lang="en-US" sz="1600" spc="300" dirty="0" err="1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residente</a:t>
            </a:r>
            <a:r>
              <a:rPr lang="en-US" sz="1600" spc="3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do </a:t>
            </a:r>
            <a:r>
              <a:rPr lang="en-US" sz="1600" spc="300" dirty="0" err="1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Instituto</a:t>
            </a:r>
            <a:r>
              <a:rPr lang="en-US" sz="1600" spc="3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600" spc="300" dirty="0" err="1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Reformar</a:t>
            </a:r>
            <a:endParaRPr lang="en-US" sz="1600" spc="300" dirty="0" smtClean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7444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12192000" cy="1131376"/>
          </a:xfrm>
          <a:prstGeom prst="rect">
            <a:avLst/>
          </a:prstGeom>
          <a:gradFill>
            <a:gsLst>
              <a:gs pos="0">
                <a:srgbClr val="75ACCB"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7"/>
          <p:cNvSpPr txBox="1"/>
          <p:nvPr/>
        </p:nvSpPr>
        <p:spPr>
          <a:xfrm>
            <a:off x="421216" y="343393"/>
            <a:ext cx="8869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spc="300" dirty="0" err="1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Endividamento</a:t>
            </a:r>
            <a:r>
              <a:rPr lang="en-US" sz="2800" b="1" u="sng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 </a:t>
            </a:r>
            <a:r>
              <a:rPr lang="en-US" sz="2800" b="1" u="sng" spc="300" dirty="0" err="1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avançando</a:t>
            </a:r>
            <a:endParaRPr lang="en-US" sz="2800" b="1" spc="300" dirty="0" smtClean="0">
              <a:solidFill>
                <a:schemeClr val="bg1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51711" y="370849"/>
            <a:ext cx="2381947" cy="495764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12144" y="1298140"/>
            <a:ext cx="5610225" cy="519112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7159" y="1260040"/>
            <a:ext cx="5619750" cy="5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1592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12192000" cy="1131376"/>
          </a:xfrm>
          <a:prstGeom prst="rect">
            <a:avLst/>
          </a:prstGeom>
          <a:gradFill>
            <a:gsLst>
              <a:gs pos="0">
                <a:srgbClr val="75ACCB"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7"/>
          <p:cNvSpPr txBox="1"/>
          <p:nvPr/>
        </p:nvSpPr>
        <p:spPr>
          <a:xfrm>
            <a:off x="421216" y="343393"/>
            <a:ext cx="8869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spc="300" dirty="0" err="1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Vendas</a:t>
            </a:r>
            <a:r>
              <a:rPr lang="en-US" sz="2800" b="1" u="sng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 no </a:t>
            </a:r>
            <a:r>
              <a:rPr lang="en-US" sz="2800" b="1" u="sng" spc="300" dirty="0" err="1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varejo</a:t>
            </a:r>
            <a:endParaRPr lang="en-US" sz="2800" b="1" spc="300" dirty="0" smtClean="0">
              <a:solidFill>
                <a:schemeClr val="bg1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51711" y="370849"/>
            <a:ext cx="2381947" cy="495764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383"/>
          <a:stretch/>
        </p:blipFill>
        <p:spPr>
          <a:xfrm>
            <a:off x="295275" y="1772354"/>
            <a:ext cx="11601450" cy="4433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38185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0" y="0"/>
            <a:ext cx="12192000" cy="1131376"/>
          </a:xfrm>
          <a:prstGeom prst="rect">
            <a:avLst/>
          </a:prstGeom>
          <a:gradFill>
            <a:gsLst>
              <a:gs pos="0">
                <a:srgbClr val="75ACCB"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51711" y="370849"/>
            <a:ext cx="2381947" cy="495764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06254" y="618731"/>
            <a:ext cx="5379492" cy="5752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820080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12192000" cy="1131376"/>
          </a:xfrm>
          <a:prstGeom prst="rect">
            <a:avLst/>
          </a:prstGeom>
          <a:gradFill>
            <a:gsLst>
              <a:gs pos="0">
                <a:srgbClr val="75ACCB"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7"/>
          <p:cNvSpPr txBox="1"/>
          <p:nvPr/>
        </p:nvSpPr>
        <p:spPr>
          <a:xfrm>
            <a:off x="421216" y="370849"/>
            <a:ext cx="8174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spc="300" dirty="0" err="1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Carga</a:t>
            </a:r>
            <a:r>
              <a:rPr lang="en-US" sz="2800" b="1" u="sng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 </a:t>
            </a:r>
            <a:r>
              <a:rPr lang="en-US" sz="2800" b="1" u="sng" spc="300" dirty="0" err="1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tributária</a:t>
            </a:r>
            <a:r>
              <a:rPr lang="en-US" sz="2800" b="1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 (% do PIB)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51711" y="370849"/>
            <a:ext cx="2381947" cy="495764"/>
          </a:xfrm>
          <a:prstGeom prst="rect">
            <a:avLst/>
          </a:prstGeom>
        </p:spPr>
      </p:pic>
      <p:sp>
        <p:nvSpPr>
          <p:cNvPr id="10" name="TextBox 11"/>
          <p:cNvSpPr txBox="1"/>
          <p:nvPr/>
        </p:nvSpPr>
        <p:spPr>
          <a:xfrm>
            <a:off x="8968531" y="6209287"/>
            <a:ext cx="2865127" cy="38106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rPr>
              <a:t>Fonte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rPr>
              <a:t>: IFI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Open Sans Light" charset="0"/>
              <a:ea typeface="Open Sans Light" charset="0"/>
              <a:cs typeface="Open Sans Light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/>
          <a:srcRect l="7220" t="32780" r="26170" b="10271"/>
          <a:stretch/>
        </p:blipFill>
        <p:spPr>
          <a:xfrm>
            <a:off x="1328203" y="1729803"/>
            <a:ext cx="9314481" cy="4479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2744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12192000" cy="1131376"/>
          </a:xfrm>
          <a:prstGeom prst="rect">
            <a:avLst/>
          </a:prstGeom>
          <a:gradFill>
            <a:gsLst>
              <a:gs pos="0">
                <a:srgbClr val="75ACCB"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7"/>
          <p:cNvSpPr txBox="1"/>
          <p:nvPr/>
        </p:nvSpPr>
        <p:spPr>
          <a:xfrm>
            <a:off x="421216" y="211745"/>
            <a:ext cx="6305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spc="300" dirty="0" err="1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Número</a:t>
            </a:r>
            <a:r>
              <a:rPr lang="en-US" sz="2800" b="1" u="sng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 de </a:t>
            </a:r>
            <a:r>
              <a:rPr lang="en-US" sz="2800" b="1" u="sng" spc="300" dirty="0" err="1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horas</a:t>
            </a:r>
            <a:r>
              <a:rPr lang="en-US" sz="2800" b="1" u="sng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 </a:t>
            </a:r>
            <a:r>
              <a:rPr lang="en-US" sz="2800" b="1" u="sng" spc="300" dirty="0" err="1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gastas</a:t>
            </a:r>
            <a:r>
              <a:rPr lang="en-US" sz="2800" b="1" u="sng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 para </a:t>
            </a:r>
            <a:r>
              <a:rPr lang="en-US" sz="2800" b="1" u="sng" spc="300" dirty="0" err="1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pagar</a:t>
            </a:r>
            <a:r>
              <a:rPr lang="en-US" sz="2800" b="1" u="sng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 </a:t>
            </a:r>
            <a:r>
              <a:rPr lang="en-US" sz="2800" b="1" u="sng" spc="300" dirty="0" err="1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impostos</a:t>
            </a:r>
            <a:endParaRPr lang="en-US" sz="2800" b="1" spc="300" dirty="0" smtClean="0">
              <a:solidFill>
                <a:schemeClr val="bg1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51711" y="370849"/>
            <a:ext cx="2381947" cy="495764"/>
          </a:xfrm>
          <a:prstGeom prst="rect">
            <a:avLst/>
          </a:prstGeom>
        </p:spPr>
      </p:pic>
      <p:sp>
        <p:nvSpPr>
          <p:cNvPr id="10" name="TextBox 11"/>
          <p:cNvSpPr txBox="1"/>
          <p:nvPr/>
        </p:nvSpPr>
        <p:spPr>
          <a:xfrm>
            <a:off x="8968531" y="6209287"/>
            <a:ext cx="2865127" cy="41549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rPr>
              <a:t>Fonte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rPr>
              <a:t>: Doing Business 2019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Open Sans Light" charset="0"/>
              <a:ea typeface="Open Sans Light" charset="0"/>
              <a:cs typeface="Open Sans Light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/>
          <a:srcRect b="1568"/>
          <a:stretch/>
        </p:blipFill>
        <p:spPr>
          <a:xfrm>
            <a:off x="1832479" y="1343121"/>
            <a:ext cx="8261006" cy="4980187"/>
          </a:xfrm>
          <a:prstGeom prst="rect">
            <a:avLst/>
          </a:prstGeom>
        </p:spPr>
      </p:pic>
      <p:sp>
        <p:nvSpPr>
          <p:cNvPr id="3" name="Seta para a direita 2"/>
          <p:cNvSpPr/>
          <p:nvPr/>
        </p:nvSpPr>
        <p:spPr>
          <a:xfrm rot="16200000">
            <a:off x="1956658" y="5676251"/>
            <a:ext cx="1077135" cy="247971"/>
          </a:xfrm>
          <a:prstGeom prst="rightArrow">
            <a:avLst/>
          </a:prstGeom>
          <a:gradFill>
            <a:gsLst>
              <a:gs pos="0">
                <a:srgbClr val="75ACCB">
                  <a:lumMod val="90000"/>
                  <a:lumOff val="10000"/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8425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12192000" cy="1131376"/>
          </a:xfrm>
          <a:prstGeom prst="rect">
            <a:avLst/>
          </a:prstGeom>
          <a:gradFill>
            <a:gsLst>
              <a:gs pos="0">
                <a:srgbClr val="75ACCB"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7"/>
          <p:cNvSpPr txBox="1"/>
          <p:nvPr/>
        </p:nvSpPr>
        <p:spPr>
          <a:xfrm>
            <a:off x="421216" y="370849"/>
            <a:ext cx="8174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spc="300" dirty="0" err="1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Crescimento</a:t>
            </a:r>
            <a:r>
              <a:rPr lang="en-US" sz="2800" b="1" u="sng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 do PIB</a:t>
            </a:r>
            <a:endParaRPr lang="en-US" sz="2800" b="1" spc="300" dirty="0" smtClean="0">
              <a:solidFill>
                <a:schemeClr val="bg1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51711" y="370849"/>
            <a:ext cx="2381947" cy="495764"/>
          </a:xfrm>
          <a:prstGeom prst="rect">
            <a:avLst/>
          </a:prstGeom>
        </p:spPr>
      </p:pic>
      <p:sp>
        <p:nvSpPr>
          <p:cNvPr id="10" name="TextBox 11"/>
          <p:cNvSpPr txBox="1"/>
          <p:nvPr/>
        </p:nvSpPr>
        <p:spPr>
          <a:xfrm>
            <a:off x="8968531" y="6209287"/>
            <a:ext cx="2865127" cy="41549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rPr>
              <a:t>Fonte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rPr>
              <a:t>: IBGE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Open Sans Light" charset="0"/>
              <a:ea typeface="Open Sans Light" charset="0"/>
              <a:cs typeface="Open Sans Light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/>
          <a:srcRect l="7424" t="32418" r="26373" b="9364"/>
          <a:stretch/>
        </p:blipFill>
        <p:spPr>
          <a:xfrm>
            <a:off x="666427" y="1317356"/>
            <a:ext cx="10089397" cy="4990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89697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12192000" cy="1131376"/>
          </a:xfrm>
          <a:prstGeom prst="rect">
            <a:avLst/>
          </a:prstGeom>
          <a:gradFill>
            <a:gsLst>
              <a:gs pos="0">
                <a:srgbClr val="75ACCB"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7"/>
          <p:cNvSpPr txBox="1"/>
          <p:nvPr/>
        </p:nvSpPr>
        <p:spPr>
          <a:xfrm>
            <a:off x="421216" y="370849"/>
            <a:ext cx="81740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spc="300" dirty="0" err="1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Superávit</a:t>
            </a:r>
            <a:r>
              <a:rPr lang="en-US" sz="2800" b="1" u="sng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 </a:t>
            </a:r>
            <a:r>
              <a:rPr lang="en-US" sz="2800" b="1" u="sng" spc="300" dirty="0" err="1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primário</a:t>
            </a:r>
            <a:r>
              <a:rPr lang="en-US" sz="2800" b="1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 (% do PIB)</a:t>
            </a:r>
            <a:endParaRPr lang="en-US" sz="2800" b="1" spc="300" dirty="0">
              <a:solidFill>
                <a:schemeClr val="bg1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  <a:p>
            <a:endParaRPr lang="en-US" sz="2800" b="1" spc="300" dirty="0" smtClean="0">
              <a:solidFill>
                <a:schemeClr val="bg1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51711" y="370849"/>
            <a:ext cx="2381947" cy="495764"/>
          </a:xfrm>
          <a:prstGeom prst="rect">
            <a:avLst/>
          </a:prstGeom>
        </p:spPr>
      </p:pic>
      <p:sp>
        <p:nvSpPr>
          <p:cNvPr id="10" name="TextBox 11"/>
          <p:cNvSpPr txBox="1"/>
          <p:nvPr/>
        </p:nvSpPr>
        <p:spPr>
          <a:xfrm>
            <a:off x="8968531" y="6209287"/>
            <a:ext cx="2865127" cy="41549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rPr>
              <a:t>Fonte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rPr>
              <a:t>: BCB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Open Sans Light" charset="0"/>
              <a:ea typeface="Open Sans Light" charset="0"/>
              <a:cs typeface="Open Sans Light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/>
          <a:srcRect l="7563" t="33108" r="27187" b="8666"/>
          <a:stretch/>
        </p:blipFill>
        <p:spPr>
          <a:xfrm>
            <a:off x="1577975" y="1695805"/>
            <a:ext cx="8899609" cy="446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83274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12192000" cy="1131376"/>
          </a:xfrm>
          <a:prstGeom prst="rect">
            <a:avLst/>
          </a:prstGeom>
          <a:gradFill>
            <a:gsLst>
              <a:gs pos="0">
                <a:srgbClr val="75ACCB"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7"/>
          <p:cNvSpPr txBox="1"/>
          <p:nvPr/>
        </p:nvSpPr>
        <p:spPr>
          <a:xfrm>
            <a:off x="421216" y="370849"/>
            <a:ext cx="81740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spc="300" dirty="0" err="1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Déficit</a:t>
            </a:r>
            <a:r>
              <a:rPr lang="en-US" sz="2800" b="1" u="sng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 nominal</a:t>
            </a:r>
            <a:r>
              <a:rPr lang="en-US" sz="2800" b="1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 (% do PIB)</a:t>
            </a:r>
            <a:endParaRPr lang="en-US" sz="2800" b="1" spc="300" dirty="0">
              <a:solidFill>
                <a:schemeClr val="bg1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  <a:p>
            <a:endParaRPr lang="en-US" sz="2800" b="1" spc="300" dirty="0" smtClean="0">
              <a:solidFill>
                <a:schemeClr val="bg1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51711" y="370849"/>
            <a:ext cx="2381947" cy="495764"/>
          </a:xfrm>
          <a:prstGeom prst="rect">
            <a:avLst/>
          </a:prstGeom>
        </p:spPr>
      </p:pic>
      <p:sp>
        <p:nvSpPr>
          <p:cNvPr id="10" name="TextBox 11"/>
          <p:cNvSpPr txBox="1"/>
          <p:nvPr/>
        </p:nvSpPr>
        <p:spPr>
          <a:xfrm>
            <a:off x="8968531" y="6209287"/>
            <a:ext cx="2865127" cy="41549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rPr>
              <a:t>Fonte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rPr>
              <a:t>: BCB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Open Sans Light" charset="0"/>
              <a:ea typeface="Open Sans Light" charset="0"/>
              <a:cs typeface="Open Sans Light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/>
          <a:srcRect l="7751" t="33331" r="26249" b="8335"/>
          <a:stretch/>
        </p:blipFill>
        <p:spPr>
          <a:xfrm>
            <a:off x="1460500" y="1600125"/>
            <a:ext cx="9271000" cy="460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36245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12192000" cy="1131376"/>
          </a:xfrm>
          <a:prstGeom prst="rect">
            <a:avLst/>
          </a:prstGeom>
          <a:gradFill>
            <a:gsLst>
              <a:gs pos="0">
                <a:srgbClr val="75ACCB"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7"/>
          <p:cNvSpPr txBox="1"/>
          <p:nvPr/>
        </p:nvSpPr>
        <p:spPr>
          <a:xfrm>
            <a:off x="421216" y="211745"/>
            <a:ext cx="6305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u="sng" spc="300" dirty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Taxa de poupança e </a:t>
            </a:r>
            <a:r>
              <a:rPr lang="pt-BR" sz="2800" b="1" u="sng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investimento</a:t>
            </a:r>
            <a:r>
              <a:rPr lang="pt-BR" sz="2800" b="1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 (% do PIB)</a:t>
            </a:r>
            <a:endParaRPr lang="en-US" sz="2800" b="1" spc="300" dirty="0" smtClean="0">
              <a:solidFill>
                <a:schemeClr val="bg1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51711" y="370849"/>
            <a:ext cx="2381947" cy="495764"/>
          </a:xfrm>
          <a:prstGeom prst="rect">
            <a:avLst/>
          </a:prstGeom>
        </p:spPr>
      </p:pic>
      <p:sp>
        <p:nvSpPr>
          <p:cNvPr id="10" name="TextBox 11"/>
          <p:cNvSpPr txBox="1"/>
          <p:nvPr/>
        </p:nvSpPr>
        <p:spPr>
          <a:xfrm>
            <a:off x="8968531" y="6209287"/>
            <a:ext cx="2865127" cy="41549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rPr>
              <a:t>Fonte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rPr>
              <a:t>: SPE/ME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Open Sans Light" charset="0"/>
              <a:ea typeface="Open Sans Light" charset="0"/>
              <a:cs typeface="Open Sans Light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/>
          <a:srcRect l="7751" t="34740" r="26833" b="10741"/>
          <a:stretch/>
        </p:blipFill>
        <p:spPr>
          <a:xfrm>
            <a:off x="952500" y="1453797"/>
            <a:ext cx="9969500" cy="46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40753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12192000" cy="1131376"/>
          </a:xfrm>
          <a:prstGeom prst="rect">
            <a:avLst/>
          </a:prstGeom>
          <a:gradFill>
            <a:gsLst>
              <a:gs pos="0">
                <a:srgbClr val="75ACCB"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7"/>
          <p:cNvSpPr txBox="1"/>
          <p:nvPr/>
        </p:nvSpPr>
        <p:spPr>
          <a:xfrm>
            <a:off x="421216" y="211745"/>
            <a:ext cx="6305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u="sng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Investimento consolidado do setor público</a:t>
            </a:r>
            <a:r>
              <a:rPr lang="pt-BR" sz="2800" b="1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 (% do PIB)</a:t>
            </a:r>
            <a:endParaRPr lang="en-US" sz="2800" b="1" spc="300" dirty="0" smtClean="0">
              <a:solidFill>
                <a:schemeClr val="bg1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51711" y="370849"/>
            <a:ext cx="2381947" cy="495764"/>
          </a:xfrm>
          <a:prstGeom prst="rect">
            <a:avLst/>
          </a:prstGeom>
        </p:spPr>
      </p:pic>
      <p:sp>
        <p:nvSpPr>
          <p:cNvPr id="10" name="TextBox 11"/>
          <p:cNvSpPr txBox="1"/>
          <p:nvPr/>
        </p:nvSpPr>
        <p:spPr>
          <a:xfrm>
            <a:off x="8968531" y="6209287"/>
            <a:ext cx="2865127" cy="41549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rPr>
              <a:t>Fonte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rPr>
              <a:t>: IFI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Open Sans Light" charset="0"/>
              <a:ea typeface="Open Sans Light" charset="0"/>
              <a:cs typeface="Open Sans Light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/>
          <a:srcRect l="7624" t="33165" r="26125" b="10445"/>
          <a:stretch/>
        </p:blipFill>
        <p:spPr>
          <a:xfrm>
            <a:off x="1047750" y="1409701"/>
            <a:ext cx="10096500" cy="4834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8139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12192000" cy="1131376"/>
          </a:xfrm>
          <a:prstGeom prst="rect">
            <a:avLst/>
          </a:prstGeom>
          <a:gradFill>
            <a:gsLst>
              <a:gs pos="0">
                <a:srgbClr val="75ACCB"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7"/>
          <p:cNvSpPr txBox="1"/>
          <p:nvPr/>
        </p:nvSpPr>
        <p:spPr>
          <a:xfrm>
            <a:off x="421216" y="370849"/>
            <a:ext cx="8174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spc="300" dirty="0" err="1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Crescimento</a:t>
            </a:r>
            <a:r>
              <a:rPr lang="en-US" sz="2800" b="1" u="sng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 do PIB global</a:t>
            </a:r>
            <a:r>
              <a:rPr lang="en-US" sz="2800" b="1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 (%)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51711" y="370849"/>
            <a:ext cx="2381947" cy="495764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295"/>
          <a:stretch/>
        </p:blipFill>
        <p:spPr>
          <a:xfrm>
            <a:off x="623887" y="1659467"/>
            <a:ext cx="10944225" cy="4653157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xmlns="" val="388158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12192000" cy="1131376"/>
          </a:xfrm>
          <a:prstGeom prst="rect">
            <a:avLst/>
          </a:prstGeom>
          <a:gradFill>
            <a:gsLst>
              <a:gs pos="0">
                <a:srgbClr val="75ACCB"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7"/>
          <p:cNvSpPr txBox="1"/>
          <p:nvPr/>
        </p:nvSpPr>
        <p:spPr>
          <a:xfrm>
            <a:off x="421215" y="304078"/>
            <a:ext cx="8547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u="sng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Dívida bruta do governo</a:t>
            </a:r>
            <a:r>
              <a:rPr lang="pt-BR" sz="2800" b="1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 (% do PIB)</a:t>
            </a:r>
            <a:endParaRPr lang="en-US" sz="2800" b="1" spc="300" dirty="0" smtClean="0">
              <a:solidFill>
                <a:schemeClr val="bg1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51711" y="370849"/>
            <a:ext cx="2381947" cy="495764"/>
          </a:xfrm>
          <a:prstGeom prst="rect">
            <a:avLst/>
          </a:prstGeom>
        </p:spPr>
      </p:pic>
      <p:sp>
        <p:nvSpPr>
          <p:cNvPr id="10" name="TextBox 11"/>
          <p:cNvSpPr txBox="1"/>
          <p:nvPr/>
        </p:nvSpPr>
        <p:spPr>
          <a:xfrm>
            <a:off x="8968531" y="6209287"/>
            <a:ext cx="2865127" cy="41549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rPr>
              <a:t>Fonte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rPr>
              <a:t>: BCB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Open Sans Light" charset="0"/>
              <a:ea typeface="Open Sans Light" charset="0"/>
              <a:cs typeface="Open Sans Light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/>
          <a:srcRect l="7625" t="33111" r="26250" b="9111"/>
          <a:stretch/>
        </p:blipFill>
        <p:spPr>
          <a:xfrm>
            <a:off x="971550" y="1237462"/>
            <a:ext cx="1007745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56940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0" y="0"/>
            <a:ext cx="3463782" cy="6858000"/>
          </a:xfrm>
          <a:prstGeom prst="rect">
            <a:avLst/>
          </a:prstGeom>
          <a:gradFill>
            <a:gsLst>
              <a:gs pos="0">
                <a:srgbClr val="75ACCB"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extBox 4"/>
          <p:cNvSpPr txBox="1"/>
          <p:nvPr/>
        </p:nvSpPr>
        <p:spPr>
          <a:xfrm>
            <a:off x="233510" y="1106236"/>
            <a:ext cx="299676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spc="300" dirty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Composição da despesa primária do governo</a:t>
            </a:r>
            <a:endParaRPr lang="en-US" sz="2800" b="1" spc="300" dirty="0" smtClean="0">
              <a:solidFill>
                <a:schemeClr val="bg1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24232" y="3072218"/>
            <a:ext cx="1215319" cy="519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1"/>
          <p:cNvSpPr txBox="1"/>
          <p:nvPr/>
        </p:nvSpPr>
        <p:spPr>
          <a:xfrm>
            <a:off x="8968531" y="6209287"/>
            <a:ext cx="2865127" cy="41549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rPr>
              <a:t>Fonte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rPr>
              <a:t>: OCDE, ONU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Open Sans Light" charset="0"/>
              <a:ea typeface="Open Sans Light" charset="0"/>
              <a:cs typeface="Open Sans Light" charset="0"/>
            </a:endParaRP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0916" y="5703372"/>
            <a:ext cx="2381947" cy="495764"/>
          </a:xfrm>
          <a:prstGeom prst="rect">
            <a:avLst/>
          </a:prstGeom>
        </p:spPr>
      </p:pic>
      <p:graphicFrame>
        <p:nvGraphicFramePr>
          <p:cNvPr id="10" name="Gráfico 9"/>
          <p:cNvGraphicFramePr/>
          <p:nvPr>
            <p:extLst>
              <p:ext uri="{D42A27DB-BD31-4B8C-83A1-F6EECF244321}">
                <p14:modId xmlns:p14="http://schemas.microsoft.com/office/powerpoint/2010/main" xmlns="" val="1127177378"/>
              </p:ext>
            </p:extLst>
          </p:nvPr>
        </p:nvGraphicFramePr>
        <p:xfrm>
          <a:off x="3771187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948374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12192000" cy="1131376"/>
          </a:xfrm>
          <a:prstGeom prst="rect">
            <a:avLst/>
          </a:prstGeom>
          <a:gradFill>
            <a:gsLst>
              <a:gs pos="0">
                <a:srgbClr val="75ACCB"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7"/>
          <p:cNvSpPr txBox="1"/>
          <p:nvPr/>
        </p:nvSpPr>
        <p:spPr>
          <a:xfrm>
            <a:off x="421216" y="186681"/>
            <a:ext cx="54425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u="sng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Total de servidores federais civis na ativa</a:t>
            </a:r>
            <a:endParaRPr lang="en-US" sz="2400" b="1" spc="300" dirty="0" smtClean="0">
              <a:solidFill>
                <a:schemeClr val="bg1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51711" y="370849"/>
            <a:ext cx="2381947" cy="495764"/>
          </a:xfrm>
          <a:prstGeom prst="rect">
            <a:avLst/>
          </a:prstGeom>
        </p:spPr>
      </p:pic>
      <p:sp>
        <p:nvSpPr>
          <p:cNvPr id="10" name="TextBox 11"/>
          <p:cNvSpPr txBox="1"/>
          <p:nvPr/>
        </p:nvSpPr>
        <p:spPr>
          <a:xfrm>
            <a:off x="8968531" y="6209287"/>
            <a:ext cx="2865127" cy="41549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rPr>
              <a:t>Fonte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rPr>
              <a:t>: IPEA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Open Sans Light" charset="0"/>
              <a:ea typeface="Open Sans Light" charset="0"/>
              <a:cs typeface="Open Sans Light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/>
          <a:srcRect l="7238" t="32181" r="26667" b="9237"/>
          <a:stretch/>
        </p:blipFill>
        <p:spPr>
          <a:xfrm>
            <a:off x="1117600" y="1494971"/>
            <a:ext cx="9681030" cy="482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20514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0" y="0"/>
            <a:ext cx="3463782" cy="6858000"/>
          </a:xfrm>
          <a:prstGeom prst="rect">
            <a:avLst/>
          </a:prstGeom>
          <a:gradFill>
            <a:gsLst>
              <a:gs pos="0">
                <a:srgbClr val="75ACCB"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extBox 4"/>
          <p:cNvSpPr txBox="1"/>
          <p:nvPr/>
        </p:nvSpPr>
        <p:spPr>
          <a:xfrm>
            <a:off x="233510" y="1466691"/>
            <a:ext cx="29967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Rombo nos fundos de pensão</a:t>
            </a:r>
            <a:endParaRPr lang="en-US" sz="2800" b="1" spc="300" dirty="0" smtClean="0">
              <a:solidFill>
                <a:schemeClr val="bg1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24232" y="3072218"/>
            <a:ext cx="1215319" cy="519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1"/>
          <p:cNvSpPr txBox="1"/>
          <p:nvPr/>
        </p:nvSpPr>
        <p:spPr>
          <a:xfrm>
            <a:off x="8968531" y="6209287"/>
            <a:ext cx="2865127" cy="38106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rPr>
              <a:t>1º tri/2019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Open Sans Light" charset="0"/>
              <a:ea typeface="Open Sans Light" charset="0"/>
              <a:cs typeface="Open Sans Light" charset="0"/>
            </a:endParaRP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0916" y="5703372"/>
            <a:ext cx="2381947" cy="495764"/>
          </a:xfrm>
          <a:prstGeom prst="rect">
            <a:avLst/>
          </a:prstGeom>
        </p:spPr>
      </p:pic>
      <p:sp>
        <p:nvSpPr>
          <p:cNvPr id="9" name="TextBox 15"/>
          <p:cNvSpPr txBox="1"/>
          <p:nvPr/>
        </p:nvSpPr>
        <p:spPr>
          <a:xfrm>
            <a:off x="4300155" y="1348782"/>
            <a:ext cx="7533503" cy="145347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600" b="1" spc="100" dirty="0" smtClean="0">
                <a:solidFill>
                  <a:srgbClr val="C00000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R$ 100 </a:t>
            </a:r>
            <a:r>
              <a:rPr lang="en-US" sz="6600" b="1" spc="100" dirty="0" err="1" smtClean="0">
                <a:solidFill>
                  <a:srgbClr val="C00000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bilhões</a:t>
            </a:r>
            <a:endParaRPr lang="en-US" sz="6600" b="1" spc="100" dirty="0">
              <a:solidFill>
                <a:srgbClr val="C00000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1" name="TextBox 15"/>
          <p:cNvSpPr txBox="1"/>
          <p:nvPr/>
        </p:nvSpPr>
        <p:spPr>
          <a:xfrm>
            <a:off x="4300155" y="2545548"/>
            <a:ext cx="7533503" cy="91723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spc="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Petros</a:t>
            </a:r>
            <a:r>
              <a:rPr lang="en-US" sz="4000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4000" b="1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en-US" sz="4000" b="1" spc="100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R$ 38,3 bi</a:t>
            </a:r>
            <a:r>
              <a:rPr lang="en-US" sz="4000" b="1" spc="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endParaRPr lang="en-US" sz="4000" b="1" spc="1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5"/>
          <p:cNvSpPr txBox="1"/>
          <p:nvPr/>
        </p:nvSpPr>
        <p:spPr>
          <a:xfrm>
            <a:off x="4300155" y="3136391"/>
            <a:ext cx="7533503" cy="91723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spc="1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Funcef</a:t>
            </a:r>
            <a:r>
              <a:rPr lang="en-US" sz="4000" spc="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4000" b="1" spc="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en-US" sz="4000" b="1" spc="100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</a:t>
            </a:r>
            <a:r>
              <a:rPr lang="en-US" sz="4000" b="1" spc="100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$ </a:t>
            </a:r>
            <a:r>
              <a:rPr lang="en-US" sz="4000" b="1" spc="100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26,5 </a:t>
            </a:r>
            <a:r>
              <a:rPr lang="en-US" sz="4000" b="1" spc="100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</a:t>
            </a:r>
            <a:r>
              <a:rPr lang="en-US" sz="4000" b="1" spc="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endParaRPr lang="en-US" sz="4000" b="1" spc="1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300155" y="3764519"/>
            <a:ext cx="7533503" cy="91723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spc="1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Previ</a:t>
            </a:r>
            <a:r>
              <a:rPr lang="en-US" sz="4000" spc="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4000" b="1" spc="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en-US" sz="4000" b="1" spc="100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</a:t>
            </a:r>
            <a:r>
              <a:rPr lang="en-US" sz="4000" b="1" spc="100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$ </a:t>
            </a:r>
            <a:r>
              <a:rPr lang="en-US" sz="4000" b="1" spc="100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14,3 </a:t>
            </a:r>
            <a:r>
              <a:rPr lang="en-US" sz="4000" b="1" spc="100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</a:t>
            </a:r>
            <a:r>
              <a:rPr lang="en-US" sz="4000" b="1" spc="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endParaRPr lang="en-US" sz="4000" b="1" spc="1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00155" y="4374348"/>
            <a:ext cx="7533503" cy="91723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spc="1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Postalis</a:t>
            </a:r>
            <a:r>
              <a:rPr lang="en-US" sz="4000" spc="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4000" b="1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en-US" sz="4000" b="1" spc="100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R$ </a:t>
            </a:r>
            <a:r>
              <a:rPr lang="en-US" sz="4000" b="1" spc="100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11,5 </a:t>
            </a:r>
            <a:r>
              <a:rPr lang="en-US" sz="4000" b="1" spc="100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</a:t>
            </a:r>
            <a:r>
              <a:rPr lang="en-US" sz="4000" b="1" spc="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endParaRPr lang="en-US" sz="4000" b="1" spc="1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4286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12192000" cy="1131376"/>
          </a:xfrm>
          <a:prstGeom prst="rect">
            <a:avLst/>
          </a:prstGeom>
          <a:gradFill>
            <a:gsLst>
              <a:gs pos="0">
                <a:srgbClr val="75ACCB"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7"/>
          <p:cNvSpPr txBox="1"/>
          <p:nvPr/>
        </p:nvSpPr>
        <p:spPr>
          <a:xfrm>
            <a:off x="421216" y="301042"/>
            <a:ext cx="6305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u="sng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Taxa de desemprego</a:t>
            </a:r>
            <a:endParaRPr lang="en-US" sz="3600" b="1" spc="300" dirty="0" smtClean="0">
              <a:solidFill>
                <a:schemeClr val="bg1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51711" y="370849"/>
            <a:ext cx="2381947" cy="495764"/>
          </a:xfrm>
          <a:prstGeom prst="rect">
            <a:avLst/>
          </a:prstGeom>
        </p:spPr>
      </p:pic>
      <p:sp>
        <p:nvSpPr>
          <p:cNvPr id="10" name="TextBox 11"/>
          <p:cNvSpPr txBox="1"/>
          <p:nvPr/>
        </p:nvSpPr>
        <p:spPr>
          <a:xfrm>
            <a:off x="8968531" y="6209287"/>
            <a:ext cx="2865127" cy="41549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rPr>
              <a:t>Fonte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rPr>
              <a:t>: </a:t>
            </a:r>
            <a:r>
              <a:rPr 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rPr>
              <a:t>Banco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rPr>
              <a:t> Mundial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Open Sans Light" charset="0"/>
              <a:ea typeface="Open Sans Light" charset="0"/>
              <a:cs typeface="Open Sans Light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/>
          <a:srcRect l="7375" t="32222" r="27750" b="9556"/>
          <a:stretch/>
        </p:blipFill>
        <p:spPr>
          <a:xfrm>
            <a:off x="1400175" y="1432418"/>
            <a:ext cx="9401175" cy="474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91899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12192000" cy="1131376"/>
          </a:xfrm>
          <a:prstGeom prst="rect">
            <a:avLst/>
          </a:prstGeom>
          <a:gradFill>
            <a:gsLst>
              <a:gs pos="0">
                <a:srgbClr val="75ACCB"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7"/>
          <p:cNvSpPr txBox="1"/>
          <p:nvPr/>
        </p:nvSpPr>
        <p:spPr>
          <a:xfrm>
            <a:off x="421215" y="343393"/>
            <a:ext cx="9030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u="sng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Investimento histórico</a:t>
            </a:r>
            <a:r>
              <a:rPr lang="pt-BR" sz="2800" b="1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 (% do PIB)</a:t>
            </a:r>
            <a:endParaRPr lang="en-US" sz="2800" b="1" spc="300" dirty="0" smtClean="0">
              <a:solidFill>
                <a:schemeClr val="bg1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51711" y="370849"/>
            <a:ext cx="2381947" cy="495764"/>
          </a:xfrm>
          <a:prstGeom prst="rect">
            <a:avLst/>
          </a:prstGeom>
        </p:spPr>
      </p:pic>
      <p:sp>
        <p:nvSpPr>
          <p:cNvPr id="10" name="TextBox 11"/>
          <p:cNvSpPr txBox="1"/>
          <p:nvPr/>
        </p:nvSpPr>
        <p:spPr>
          <a:xfrm>
            <a:off x="8968531" y="6209287"/>
            <a:ext cx="2865127" cy="41549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rPr>
              <a:t>Fonte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rPr>
              <a:t>: SDI/ME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Open Sans Light" charset="0"/>
              <a:ea typeface="Open Sans Light" charset="0"/>
              <a:cs typeface="Open Sans Light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/>
          <a:srcRect l="5477" t="31825" r="21692" b="8605"/>
          <a:stretch/>
        </p:blipFill>
        <p:spPr>
          <a:xfrm>
            <a:off x="886264" y="1316672"/>
            <a:ext cx="10634361" cy="48926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274092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0" y="0"/>
            <a:ext cx="3463782" cy="6858000"/>
          </a:xfrm>
          <a:prstGeom prst="rect">
            <a:avLst/>
          </a:prstGeom>
          <a:gradFill>
            <a:gsLst>
              <a:gs pos="0">
                <a:srgbClr val="75ACCB"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extBox 4"/>
          <p:cNvSpPr txBox="1"/>
          <p:nvPr/>
        </p:nvSpPr>
        <p:spPr>
          <a:xfrm>
            <a:off x="233510" y="1466691"/>
            <a:ext cx="29967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Número de empresas estatais</a:t>
            </a:r>
            <a:endParaRPr lang="en-US" sz="2800" b="1" spc="300" dirty="0" smtClean="0">
              <a:solidFill>
                <a:schemeClr val="bg1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24232" y="3072218"/>
            <a:ext cx="1215319" cy="519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0916" y="5703372"/>
            <a:ext cx="2381947" cy="495764"/>
          </a:xfrm>
          <a:prstGeom prst="rect">
            <a:avLst/>
          </a:prstGeom>
        </p:spPr>
      </p:pic>
      <p:sp>
        <p:nvSpPr>
          <p:cNvPr id="11" name="TextBox 15"/>
          <p:cNvSpPr txBox="1"/>
          <p:nvPr/>
        </p:nvSpPr>
        <p:spPr>
          <a:xfrm>
            <a:off x="4300155" y="1975525"/>
            <a:ext cx="7533503" cy="145347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600" spc="1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Brasil</a:t>
            </a:r>
            <a:r>
              <a:rPr lang="en-US" sz="6600" spc="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n-US" sz="6600" b="1" spc="100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440</a:t>
            </a:r>
            <a:endParaRPr lang="en-US" sz="6600" b="1" spc="1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5"/>
          <p:cNvSpPr txBox="1"/>
          <p:nvPr/>
        </p:nvSpPr>
        <p:spPr>
          <a:xfrm>
            <a:off x="4300155" y="3157211"/>
            <a:ext cx="7533503" cy="145347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600" spc="1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União</a:t>
            </a:r>
            <a:r>
              <a:rPr lang="en-US" sz="6600" spc="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n-US" sz="6600" b="1" spc="100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134</a:t>
            </a:r>
            <a:endParaRPr lang="en-US" sz="6600" b="1" spc="1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4642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eta para a direita 22"/>
          <p:cNvSpPr/>
          <p:nvPr/>
        </p:nvSpPr>
        <p:spPr>
          <a:xfrm rot="10800000">
            <a:off x="10156874" y="3873865"/>
            <a:ext cx="1006058" cy="435137"/>
          </a:xfrm>
          <a:prstGeom prst="rightArrow">
            <a:avLst>
              <a:gd name="adj1" fmla="val 78930"/>
              <a:gd name="adj2" fmla="val 24465"/>
            </a:avLst>
          </a:prstGeom>
          <a:gradFill>
            <a:gsLst>
              <a:gs pos="0">
                <a:srgbClr val="75ACCB">
                  <a:lumMod val="90000"/>
                  <a:lumOff val="10000"/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Seta para a direita 21"/>
          <p:cNvSpPr/>
          <p:nvPr/>
        </p:nvSpPr>
        <p:spPr>
          <a:xfrm rot="10800000">
            <a:off x="10156874" y="3311158"/>
            <a:ext cx="1006058" cy="435137"/>
          </a:xfrm>
          <a:prstGeom prst="rightArrow">
            <a:avLst>
              <a:gd name="adj1" fmla="val 78930"/>
              <a:gd name="adj2" fmla="val 24465"/>
            </a:avLst>
          </a:prstGeom>
          <a:gradFill>
            <a:gsLst>
              <a:gs pos="0">
                <a:srgbClr val="75ACCB">
                  <a:lumMod val="90000"/>
                  <a:lumOff val="10000"/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0" y="0"/>
            <a:ext cx="3463782" cy="6858000"/>
          </a:xfrm>
          <a:prstGeom prst="rect">
            <a:avLst/>
          </a:prstGeom>
          <a:gradFill>
            <a:gsLst>
              <a:gs pos="0">
                <a:srgbClr val="75ACCB"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extBox 4"/>
          <p:cNvSpPr txBox="1"/>
          <p:nvPr/>
        </p:nvSpPr>
        <p:spPr>
          <a:xfrm>
            <a:off x="233510" y="1466691"/>
            <a:ext cx="299676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Número de empresas estatais</a:t>
            </a:r>
          </a:p>
          <a:p>
            <a:pPr algn="ctr"/>
            <a:r>
              <a:rPr lang="pt-BR" sz="2800" b="1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federais</a:t>
            </a:r>
            <a:endParaRPr lang="en-US" sz="2800" b="1" spc="300" dirty="0" smtClean="0">
              <a:solidFill>
                <a:schemeClr val="bg1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24232" y="3429000"/>
            <a:ext cx="1215319" cy="519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0916" y="5703372"/>
            <a:ext cx="2381947" cy="495764"/>
          </a:xfrm>
          <a:prstGeom prst="rect">
            <a:avLst/>
          </a:prstGeom>
        </p:spPr>
      </p:pic>
      <p:sp>
        <p:nvSpPr>
          <p:cNvPr id="11" name="TextBox 15"/>
          <p:cNvSpPr txBox="1"/>
          <p:nvPr/>
        </p:nvSpPr>
        <p:spPr>
          <a:xfrm>
            <a:off x="4046937" y="1928600"/>
            <a:ext cx="7533503" cy="75225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spc="1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Governo</a:t>
            </a:r>
            <a:r>
              <a:rPr lang="en-US" sz="2800" spc="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spc="1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Itamar</a:t>
            </a:r>
            <a:r>
              <a:rPr lang="en-US" sz="2800" spc="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</a:t>
            </a:r>
            <a:r>
              <a:rPr lang="en-US" sz="2800" spc="1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dez</a:t>
            </a:r>
            <a:r>
              <a:rPr lang="en-US" sz="2800" spc="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/1994): </a:t>
            </a:r>
            <a:r>
              <a:rPr lang="en-US" sz="2800" b="1" spc="100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145</a:t>
            </a:r>
            <a:endParaRPr lang="en-US" sz="2800" b="1" spc="1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15"/>
          <p:cNvSpPr txBox="1"/>
          <p:nvPr/>
        </p:nvSpPr>
        <p:spPr>
          <a:xfrm>
            <a:off x="4046937" y="2530316"/>
            <a:ext cx="7533503" cy="75225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spc="1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Governos</a:t>
            </a:r>
            <a:r>
              <a:rPr lang="en-US" sz="2800" spc="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PSDB (</a:t>
            </a:r>
            <a:r>
              <a:rPr lang="en-US" sz="2800" spc="1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dez</a:t>
            </a:r>
            <a:r>
              <a:rPr lang="en-US" sz="2800" spc="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/2002): </a:t>
            </a:r>
            <a:r>
              <a:rPr lang="en-US" sz="2800" b="1" spc="100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106</a:t>
            </a:r>
            <a:endParaRPr lang="en-US" sz="2800" b="1" spc="1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4046937" y="3132032"/>
            <a:ext cx="7533503" cy="75225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spc="1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Governos</a:t>
            </a:r>
            <a:r>
              <a:rPr lang="en-US" sz="2800" spc="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PT (ago/2016): </a:t>
            </a:r>
            <a:r>
              <a:rPr lang="en-US" sz="2800" b="1" spc="100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154</a:t>
            </a:r>
            <a:endParaRPr lang="en-US" sz="2800" b="1" spc="1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15"/>
          <p:cNvSpPr txBox="1"/>
          <p:nvPr/>
        </p:nvSpPr>
        <p:spPr>
          <a:xfrm>
            <a:off x="4046937" y="3711661"/>
            <a:ext cx="7533503" cy="73866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spc="1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Governo</a:t>
            </a:r>
            <a:r>
              <a:rPr lang="en-US" sz="2800" spc="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spc="1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Temer</a:t>
            </a:r>
            <a:r>
              <a:rPr lang="en-US" sz="2800" spc="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</a:t>
            </a:r>
            <a:r>
              <a:rPr lang="en-US" sz="2800" spc="1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dez</a:t>
            </a:r>
            <a:r>
              <a:rPr lang="en-US" sz="2800" spc="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/2018): </a:t>
            </a:r>
            <a:r>
              <a:rPr lang="en-US" sz="2800" b="1" spc="100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134</a:t>
            </a:r>
            <a:endParaRPr lang="en-US" sz="2800" b="1" spc="1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5"/>
          <p:cNvSpPr txBox="1"/>
          <p:nvPr/>
        </p:nvSpPr>
        <p:spPr>
          <a:xfrm>
            <a:off x="4046937" y="4313377"/>
            <a:ext cx="7533503" cy="6697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spc="1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Governo</a:t>
            </a:r>
            <a:r>
              <a:rPr lang="en-US" sz="2800" spc="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spc="1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Bolsonaro</a:t>
            </a:r>
            <a:r>
              <a:rPr lang="en-US" sz="2800" spc="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</a:t>
            </a:r>
            <a:r>
              <a:rPr lang="en-US" sz="2800" spc="1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jan</a:t>
            </a:r>
            <a:r>
              <a:rPr lang="en-US" sz="2800" spc="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/2019): </a:t>
            </a:r>
            <a:r>
              <a:rPr lang="en-US" sz="2800" b="1" spc="100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134</a:t>
            </a:r>
            <a:endParaRPr lang="en-US" sz="2800" b="1" spc="1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Seta para a direita 13"/>
          <p:cNvSpPr/>
          <p:nvPr/>
        </p:nvSpPr>
        <p:spPr>
          <a:xfrm rot="10800000">
            <a:off x="10156874" y="2692180"/>
            <a:ext cx="1006058" cy="435137"/>
          </a:xfrm>
          <a:prstGeom prst="rightArrow">
            <a:avLst>
              <a:gd name="adj1" fmla="val 78930"/>
              <a:gd name="adj2" fmla="val 24465"/>
            </a:avLst>
          </a:prstGeom>
          <a:gradFill>
            <a:gsLst>
              <a:gs pos="0">
                <a:srgbClr val="75ACCB">
                  <a:lumMod val="90000"/>
                  <a:lumOff val="10000"/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TextBox 15"/>
          <p:cNvSpPr txBox="1"/>
          <p:nvPr/>
        </p:nvSpPr>
        <p:spPr>
          <a:xfrm>
            <a:off x="10339752" y="2633263"/>
            <a:ext cx="942975" cy="50481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spc="100" dirty="0" smtClean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-39</a:t>
            </a:r>
            <a:endParaRPr lang="en-US" sz="2000" b="1" spc="100" dirty="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8" name="TextBox 15"/>
          <p:cNvSpPr txBox="1"/>
          <p:nvPr/>
        </p:nvSpPr>
        <p:spPr>
          <a:xfrm>
            <a:off x="10339752" y="3252696"/>
            <a:ext cx="942975" cy="55399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spc="100" dirty="0" smtClean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+48</a:t>
            </a:r>
            <a:endParaRPr lang="en-US" sz="2000" b="1" spc="100" dirty="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1" name="TextBox 15"/>
          <p:cNvSpPr txBox="1"/>
          <p:nvPr/>
        </p:nvSpPr>
        <p:spPr>
          <a:xfrm>
            <a:off x="10339752" y="3814950"/>
            <a:ext cx="942975" cy="55399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spc="100" dirty="0" smtClean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-20</a:t>
            </a:r>
            <a:endParaRPr lang="en-US" sz="2000" b="1" spc="100" dirty="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9747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m para desempreg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011" r="25624"/>
          <a:stretch/>
        </p:blipFill>
        <p:spPr bwMode="auto">
          <a:xfrm>
            <a:off x="8403772" y="-4739"/>
            <a:ext cx="3759200" cy="6880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ângulo 11"/>
          <p:cNvSpPr/>
          <p:nvPr/>
        </p:nvSpPr>
        <p:spPr>
          <a:xfrm>
            <a:off x="8403772" y="0"/>
            <a:ext cx="3788228" cy="6858000"/>
          </a:xfrm>
          <a:prstGeom prst="rect">
            <a:avLst/>
          </a:prstGeom>
          <a:gradFill>
            <a:gsLst>
              <a:gs pos="0">
                <a:srgbClr val="75ACCB"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extBox 4"/>
          <p:cNvSpPr txBox="1"/>
          <p:nvPr/>
        </p:nvSpPr>
        <p:spPr>
          <a:xfrm>
            <a:off x="8784991" y="2400968"/>
            <a:ext cx="29967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Problemas do país</a:t>
            </a:r>
            <a:endParaRPr lang="en-US" sz="2800" b="1" spc="300" dirty="0" smtClean="0">
              <a:solidFill>
                <a:schemeClr val="bg1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675713" y="3429000"/>
            <a:ext cx="1215319" cy="519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92397" y="5703372"/>
            <a:ext cx="2381947" cy="495764"/>
          </a:xfrm>
          <a:prstGeom prst="rect">
            <a:avLst/>
          </a:prstGeom>
        </p:spPr>
      </p:pic>
      <p:sp>
        <p:nvSpPr>
          <p:cNvPr id="11" name="TextBox 15"/>
          <p:cNvSpPr txBox="1"/>
          <p:nvPr/>
        </p:nvSpPr>
        <p:spPr>
          <a:xfrm>
            <a:off x="632600" y="1264727"/>
            <a:ext cx="7771172" cy="6697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pc="100" dirty="0" err="1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Fragmentação</a:t>
            </a:r>
            <a:r>
              <a:rPr lang="en-US" sz="2800" spc="100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</a:t>
            </a:r>
            <a:r>
              <a:rPr lang="en-US" sz="2800" b="1" spc="100" dirty="0" err="1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polarização</a:t>
            </a:r>
            <a:r>
              <a:rPr lang="en-US" sz="2800" b="1" spc="100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spc="100" dirty="0" err="1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política</a:t>
            </a:r>
            <a:endParaRPr lang="en-US" sz="2800" b="1" spc="100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xtBox 15"/>
          <p:cNvSpPr txBox="1"/>
          <p:nvPr/>
        </p:nvSpPr>
        <p:spPr>
          <a:xfrm>
            <a:off x="632599" y="2173789"/>
            <a:ext cx="7533503" cy="6697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spc="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Enorme</a:t>
            </a:r>
            <a:r>
              <a:rPr lang="en-US" sz="2800" b="1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spc="100" dirty="0" err="1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desequilíbrio</a:t>
            </a:r>
            <a:r>
              <a:rPr lang="en-US" sz="2800" b="1" spc="100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fiscal</a:t>
            </a:r>
          </a:p>
        </p:txBody>
      </p:sp>
      <p:sp>
        <p:nvSpPr>
          <p:cNvPr id="24" name="TextBox 15"/>
          <p:cNvSpPr txBox="1"/>
          <p:nvPr/>
        </p:nvSpPr>
        <p:spPr>
          <a:xfrm>
            <a:off x="632599" y="3059668"/>
            <a:ext cx="7533503" cy="6697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pc="100" dirty="0" err="1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Desemprego</a:t>
            </a:r>
            <a:endParaRPr lang="en-US" sz="2800" b="1" spc="100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TextBox 15"/>
          <p:cNvSpPr txBox="1"/>
          <p:nvPr/>
        </p:nvSpPr>
        <p:spPr>
          <a:xfrm>
            <a:off x="632599" y="3945547"/>
            <a:ext cx="7533503" cy="73866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pc="100" dirty="0" err="1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Desigualdade</a:t>
            </a:r>
            <a:r>
              <a:rPr lang="en-US" sz="2800" spc="100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spc="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crescente</a:t>
            </a:r>
            <a:endParaRPr lang="en-US" sz="2800" b="1" spc="1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TextBox 15"/>
          <p:cNvSpPr txBox="1"/>
          <p:nvPr/>
        </p:nvSpPr>
        <p:spPr>
          <a:xfrm>
            <a:off x="632599" y="4848143"/>
            <a:ext cx="7533503" cy="6697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pc="100" dirty="0" err="1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Produtividade</a:t>
            </a:r>
            <a:r>
              <a:rPr lang="en-US" sz="2800" b="1" spc="100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spc="100" dirty="0" err="1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estagnada</a:t>
            </a:r>
            <a:endParaRPr lang="en-US" sz="2800" b="1" spc="100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6415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m para brasi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171" r="46137"/>
          <a:stretch/>
        </p:blipFill>
        <p:spPr bwMode="auto">
          <a:xfrm>
            <a:off x="9046250" y="-1"/>
            <a:ext cx="3144285" cy="6883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ângulo 11"/>
          <p:cNvSpPr/>
          <p:nvPr/>
        </p:nvSpPr>
        <p:spPr>
          <a:xfrm>
            <a:off x="9046249" y="0"/>
            <a:ext cx="3166055" cy="6858000"/>
          </a:xfrm>
          <a:prstGeom prst="rect">
            <a:avLst/>
          </a:prstGeom>
          <a:gradFill>
            <a:gsLst>
              <a:gs pos="0">
                <a:srgbClr val="75ACCB"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extBox 4"/>
          <p:cNvSpPr txBox="1"/>
          <p:nvPr/>
        </p:nvSpPr>
        <p:spPr>
          <a:xfrm>
            <a:off x="9085604" y="2400968"/>
            <a:ext cx="29967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Bons indicadores</a:t>
            </a:r>
            <a:endParaRPr lang="en-US" sz="2800" b="1" spc="300" dirty="0" smtClean="0">
              <a:solidFill>
                <a:schemeClr val="bg1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76326" y="3429000"/>
            <a:ext cx="1215319" cy="519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93010" y="5703372"/>
            <a:ext cx="2381947" cy="495764"/>
          </a:xfrm>
          <a:prstGeom prst="rect">
            <a:avLst/>
          </a:prstGeom>
        </p:spPr>
      </p:pic>
      <p:sp>
        <p:nvSpPr>
          <p:cNvPr id="11" name="TextBox 15"/>
          <p:cNvSpPr txBox="1"/>
          <p:nvPr/>
        </p:nvSpPr>
        <p:spPr>
          <a:xfrm>
            <a:off x="873577" y="1306038"/>
            <a:ext cx="7771172" cy="50481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b="1" spc="100" dirty="0">
                <a:solidFill>
                  <a:srgbClr val="154C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R$ 42 bilhões </a:t>
            </a:r>
            <a:r>
              <a:rPr lang="pt-BR" sz="2000" b="1" spc="100" dirty="0" smtClean="0">
                <a:solidFill>
                  <a:srgbClr val="154C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injetados </a:t>
            </a:r>
            <a:r>
              <a:rPr lang="pt-BR" sz="2000" spc="100" dirty="0">
                <a:solidFill>
                  <a:srgbClr val="154C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 </a:t>
            </a:r>
            <a:r>
              <a:rPr lang="pt-BR" sz="2000" spc="100" dirty="0" smtClean="0">
                <a:solidFill>
                  <a:srgbClr val="154C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mercado com o </a:t>
            </a:r>
            <a:r>
              <a:rPr lang="pt-BR" sz="2000" b="1" spc="100" dirty="0" smtClean="0">
                <a:solidFill>
                  <a:srgbClr val="154C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FGTS</a:t>
            </a:r>
            <a:endParaRPr lang="en-US" sz="2000" b="1" spc="100" dirty="0">
              <a:solidFill>
                <a:srgbClr val="154C6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xtBox 15"/>
          <p:cNvSpPr txBox="1"/>
          <p:nvPr/>
        </p:nvSpPr>
        <p:spPr>
          <a:xfrm>
            <a:off x="873577" y="2161014"/>
            <a:ext cx="9976436" cy="50481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b="1" spc="100" dirty="0">
                <a:solidFill>
                  <a:srgbClr val="154C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Venda de veículos </a:t>
            </a:r>
            <a:r>
              <a:rPr lang="pt-BR" sz="2000" spc="100" dirty="0">
                <a:solidFill>
                  <a:srgbClr val="154C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aumentou </a:t>
            </a:r>
            <a:r>
              <a:rPr lang="pt-BR" sz="2000" b="1" spc="100" dirty="0">
                <a:solidFill>
                  <a:srgbClr val="154C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12,2%</a:t>
            </a:r>
            <a:r>
              <a:rPr lang="pt-BR" sz="2000" spc="100" dirty="0">
                <a:solidFill>
                  <a:srgbClr val="154C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janeiro a julho</a:t>
            </a:r>
            <a:endParaRPr lang="en-US" sz="2000" b="1" spc="100" dirty="0">
              <a:solidFill>
                <a:srgbClr val="154C6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5"/>
          <p:cNvSpPr txBox="1"/>
          <p:nvPr/>
        </p:nvSpPr>
        <p:spPr>
          <a:xfrm>
            <a:off x="873576" y="4124758"/>
            <a:ext cx="8784773" cy="50481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b="1" spc="100" dirty="0">
                <a:solidFill>
                  <a:srgbClr val="154C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Superávit </a:t>
            </a:r>
            <a:r>
              <a:rPr lang="pt-BR" sz="2000" b="1" spc="100" dirty="0" smtClean="0">
                <a:solidFill>
                  <a:srgbClr val="154C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comercial </a:t>
            </a:r>
            <a:r>
              <a:rPr lang="pt-BR" sz="2000" b="1" spc="100" dirty="0">
                <a:solidFill>
                  <a:srgbClr val="154C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</a:t>
            </a:r>
            <a:r>
              <a:rPr lang="pt-BR" sz="2000" b="1" spc="100" dirty="0" smtClean="0">
                <a:solidFill>
                  <a:srgbClr val="154C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US$ 28,3 </a:t>
            </a:r>
            <a:r>
              <a:rPr lang="pt-BR" sz="2000" b="1" spc="100" dirty="0">
                <a:solidFill>
                  <a:srgbClr val="154C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bilhões </a:t>
            </a:r>
            <a:r>
              <a:rPr lang="pt-BR" sz="2000" spc="100" dirty="0" smtClean="0">
                <a:solidFill>
                  <a:srgbClr val="154C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até </a:t>
            </a:r>
            <a:r>
              <a:rPr lang="pt-BR" sz="2000" spc="100" dirty="0">
                <a:solidFill>
                  <a:srgbClr val="154C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julho</a:t>
            </a:r>
            <a:endParaRPr lang="en-US" sz="2000" spc="100" dirty="0">
              <a:solidFill>
                <a:srgbClr val="154C6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xtBox 15"/>
          <p:cNvSpPr txBox="1"/>
          <p:nvPr/>
        </p:nvSpPr>
        <p:spPr>
          <a:xfrm>
            <a:off x="873576" y="4986428"/>
            <a:ext cx="8632373" cy="50481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b="1" spc="100" dirty="0">
                <a:solidFill>
                  <a:srgbClr val="154C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Concessões e privatizações </a:t>
            </a:r>
            <a:r>
              <a:rPr lang="pt-BR" sz="2000" spc="100" dirty="0">
                <a:solidFill>
                  <a:srgbClr val="154C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avançam</a:t>
            </a:r>
            <a:endParaRPr lang="en-US" sz="2000" spc="100" dirty="0">
              <a:solidFill>
                <a:srgbClr val="154C6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5"/>
          <p:cNvSpPr txBox="1"/>
          <p:nvPr/>
        </p:nvSpPr>
        <p:spPr>
          <a:xfrm>
            <a:off x="873577" y="3113514"/>
            <a:ext cx="9976436" cy="50481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b="1" spc="100" dirty="0">
                <a:solidFill>
                  <a:srgbClr val="154C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Vendas dos </a:t>
            </a:r>
            <a:r>
              <a:rPr lang="pt-BR" sz="2000" b="1" spc="100" dirty="0" smtClean="0">
                <a:solidFill>
                  <a:srgbClr val="154C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shoppings </a:t>
            </a:r>
            <a:r>
              <a:rPr lang="pt-BR" sz="2000" spc="100" dirty="0">
                <a:solidFill>
                  <a:srgbClr val="154C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cresceram</a:t>
            </a:r>
            <a:r>
              <a:rPr lang="pt-BR" sz="2000" b="1" spc="100" dirty="0">
                <a:solidFill>
                  <a:srgbClr val="154C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8,4% </a:t>
            </a:r>
            <a:r>
              <a:rPr lang="pt-BR" sz="2000" spc="100" dirty="0">
                <a:solidFill>
                  <a:srgbClr val="154C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 1º semestre</a:t>
            </a:r>
            <a:endParaRPr lang="en-US" sz="2000" spc="100" dirty="0">
              <a:solidFill>
                <a:srgbClr val="154C6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4775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12192000" cy="1131376"/>
          </a:xfrm>
          <a:prstGeom prst="rect">
            <a:avLst/>
          </a:prstGeom>
          <a:gradFill>
            <a:gsLst>
              <a:gs pos="0">
                <a:srgbClr val="75ACCB"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7"/>
          <p:cNvSpPr txBox="1"/>
          <p:nvPr/>
        </p:nvSpPr>
        <p:spPr>
          <a:xfrm>
            <a:off x="421216" y="203232"/>
            <a:ext cx="8174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spc="300" dirty="0" err="1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Preço</a:t>
            </a:r>
            <a:r>
              <a:rPr lang="en-US" sz="2800" b="1" u="sng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 de commodities</a:t>
            </a:r>
            <a:r>
              <a:rPr lang="en-US" sz="2800" b="1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 </a:t>
            </a:r>
          </a:p>
          <a:p>
            <a:r>
              <a:rPr lang="en-US" sz="2000" b="1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(CRB </a:t>
            </a:r>
            <a:r>
              <a:rPr lang="en-US" sz="2000" b="1" spc="300" dirty="0" err="1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deflacionado</a:t>
            </a:r>
            <a:r>
              <a:rPr lang="en-US" sz="2000" b="1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 </a:t>
            </a:r>
            <a:r>
              <a:rPr lang="en-US" sz="2000" b="1" spc="300" dirty="0" err="1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pelo</a:t>
            </a:r>
            <a:r>
              <a:rPr lang="en-US" sz="2000" b="1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 PPI)</a:t>
            </a:r>
            <a:endParaRPr lang="en-US" sz="2800" b="1" spc="300" dirty="0" smtClean="0">
              <a:solidFill>
                <a:schemeClr val="bg1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51711" y="370849"/>
            <a:ext cx="2381947" cy="495764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187"/>
          <a:stretch/>
        </p:blipFill>
        <p:spPr>
          <a:xfrm>
            <a:off x="585787" y="1761067"/>
            <a:ext cx="11020425" cy="447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23755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sultado de imagem para braz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4">
                  <a:lumMod val="75000"/>
                  <a:alpha val="78000"/>
                </a:schemeClr>
              </a:gs>
              <a:gs pos="100000">
                <a:schemeClr val="accent6">
                  <a:lumMod val="80000"/>
                </a:schemeClr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extBox 3"/>
          <p:cNvSpPr txBox="1"/>
          <p:nvPr/>
        </p:nvSpPr>
        <p:spPr>
          <a:xfrm>
            <a:off x="1005644" y="375462"/>
            <a:ext cx="101807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spc="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Vantagens do Brasil</a:t>
            </a:r>
            <a:endParaRPr lang="pt-BR" sz="5400" b="1" spc="300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xtBox 15"/>
          <p:cNvSpPr txBox="1"/>
          <p:nvPr/>
        </p:nvSpPr>
        <p:spPr>
          <a:xfrm>
            <a:off x="921872" y="1317127"/>
            <a:ext cx="4247088" cy="50481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spc="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Democracia estável</a:t>
            </a:r>
            <a:endParaRPr lang="en-US" sz="2000" b="1" spc="1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921872" y="1957536"/>
            <a:ext cx="4528833" cy="101566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spc="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Não </a:t>
            </a:r>
            <a:r>
              <a:rPr lang="pt-BR" sz="2000" b="1" spc="1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há conflitos </a:t>
            </a:r>
            <a:r>
              <a:rPr lang="pt-BR" sz="2000" b="1" spc="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religiosos, raciais e de </a:t>
            </a:r>
            <a:r>
              <a:rPr lang="pt-BR" sz="2000" b="1" spc="1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fronteira</a:t>
            </a:r>
            <a:endParaRPr lang="en-US" sz="2000" b="1" spc="1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21871" y="3874617"/>
            <a:ext cx="4801039" cy="101566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spc="1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Grande </a:t>
            </a:r>
            <a:r>
              <a:rPr lang="pt-BR" sz="2000" b="1" spc="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produtor de alimentos </a:t>
            </a:r>
            <a:r>
              <a:rPr lang="pt-BR" sz="2000" b="1" spc="1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(grãos </a:t>
            </a:r>
            <a:r>
              <a:rPr lang="pt-BR" sz="2000" b="1" spc="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proteína </a:t>
            </a:r>
            <a:r>
              <a:rPr lang="pt-BR" sz="2000" b="1" spc="1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animal) </a:t>
            </a:r>
            <a:endParaRPr lang="en-US" sz="2000" spc="1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5"/>
          <p:cNvSpPr txBox="1"/>
          <p:nvPr/>
        </p:nvSpPr>
        <p:spPr>
          <a:xfrm>
            <a:off x="921872" y="4997517"/>
            <a:ext cx="4528833" cy="96648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spc="1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Potencial </a:t>
            </a:r>
            <a:r>
              <a:rPr lang="pt-BR" sz="2000" b="1" spc="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aumento de </a:t>
            </a:r>
            <a:r>
              <a:rPr lang="pt-BR" sz="2000" b="1" spc="1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área </a:t>
            </a:r>
            <a:r>
              <a:rPr lang="pt-BR" sz="2000" b="1" spc="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agricultável</a:t>
            </a:r>
            <a:endParaRPr lang="en-US" sz="2000" spc="1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xtBox 15"/>
          <p:cNvSpPr txBox="1"/>
          <p:nvPr/>
        </p:nvSpPr>
        <p:spPr>
          <a:xfrm>
            <a:off x="921872" y="3124603"/>
            <a:ext cx="5147505" cy="55399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spc="1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Matriz </a:t>
            </a:r>
            <a:r>
              <a:rPr lang="pt-BR" sz="2000" b="1" spc="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energética </a:t>
            </a:r>
            <a:r>
              <a:rPr lang="pt-BR" sz="2000" b="1" spc="1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diversificada </a:t>
            </a:r>
            <a:endParaRPr lang="en-US" sz="2000" spc="1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xtBox 15"/>
          <p:cNvSpPr txBox="1"/>
          <p:nvPr/>
        </p:nvSpPr>
        <p:spPr>
          <a:xfrm>
            <a:off x="6157105" y="1317127"/>
            <a:ext cx="5252733" cy="55399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spc="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Grandes reservas minerais HB </a:t>
            </a:r>
            <a:endParaRPr lang="en-US" sz="2000" b="1" spc="1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TextBox 15"/>
          <p:cNvSpPr txBox="1"/>
          <p:nvPr/>
        </p:nvSpPr>
        <p:spPr>
          <a:xfrm>
            <a:off x="6157105" y="1998272"/>
            <a:ext cx="4126327" cy="101566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spc="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Sistema financeiro regulado e capitalizado</a:t>
            </a:r>
            <a:endParaRPr lang="en-US" sz="2000" b="1" spc="1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TextBox 15"/>
          <p:cNvSpPr txBox="1"/>
          <p:nvPr/>
        </p:nvSpPr>
        <p:spPr>
          <a:xfrm>
            <a:off x="6157104" y="4135847"/>
            <a:ext cx="5252734" cy="101566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spc="1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Tudo </a:t>
            </a:r>
            <a:r>
              <a:rPr lang="pt-BR" sz="2000" b="1" spc="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 fazer na infraestrutura </a:t>
            </a:r>
            <a:r>
              <a:rPr lang="pt-BR" sz="2000" b="1" spc="1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(concessões </a:t>
            </a:r>
            <a:r>
              <a:rPr lang="pt-BR" sz="2000" b="1" spc="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</a:t>
            </a:r>
            <a:r>
              <a:rPr lang="pt-BR" sz="2000" b="1" spc="1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privatizações)</a:t>
            </a:r>
            <a:endParaRPr lang="en-US" sz="2000" spc="1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TextBox 15"/>
          <p:cNvSpPr txBox="1"/>
          <p:nvPr/>
        </p:nvSpPr>
        <p:spPr>
          <a:xfrm>
            <a:off x="6157106" y="3124603"/>
            <a:ext cx="4801038" cy="101566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spc="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Colchão de reservas próximo a </a:t>
            </a:r>
            <a:r>
              <a:rPr lang="pt-BR" sz="2000" b="1" spc="1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US$ 400 bilhões</a:t>
            </a:r>
            <a:endParaRPr lang="en-US" sz="2000" spc="1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05026" y="6040306"/>
            <a:ext cx="2381947" cy="495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3187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0" y="1673"/>
            <a:ext cx="12192000" cy="6858000"/>
          </a:xfrm>
          <a:prstGeom prst="rect">
            <a:avLst/>
          </a:prstGeom>
          <a:gradFill>
            <a:gsLst>
              <a:gs pos="0">
                <a:srgbClr val="75ACCB">
                  <a:lumMod val="90000"/>
                  <a:lumOff val="10000"/>
                  <a:alpha val="77000"/>
                </a:srgbClr>
              </a:gs>
              <a:gs pos="100000">
                <a:schemeClr val="accent6">
                  <a:lumMod val="80000"/>
                </a:schemeClr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extBox 3"/>
          <p:cNvSpPr txBox="1"/>
          <p:nvPr/>
        </p:nvSpPr>
        <p:spPr>
          <a:xfrm>
            <a:off x="1005644" y="1718424"/>
            <a:ext cx="10180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spc="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país precisa de uma fotografia</a:t>
            </a:r>
            <a:endParaRPr lang="pt-BR" sz="4000" spc="300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3"/>
          <p:cNvSpPr txBox="1"/>
          <p:nvPr/>
        </p:nvSpPr>
        <p:spPr>
          <a:xfrm>
            <a:off x="1005644" y="2248382"/>
            <a:ext cx="10180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spc="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sem retoques dos problemas</a:t>
            </a:r>
            <a:endParaRPr lang="pt-BR" sz="4000" b="1" spc="300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Box 3"/>
          <p:cNvSpPr txBox="1"/>
          <p:nvPr/>
        </p:nvSpPr>
        <p:spPr>
          <a:xfrm>
            <a:off x="1005644" y="2785224"/>
            <a:ext cx="10180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spc="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para que seja possível construir</a:t>
            </a:r>
            <a:endParaRPr lang="pt-BR" sz="4000" spc="300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Box 3"/>
          <p:cNvSpPr txBox="1"/>
          <p:nvPr/>
        </p:nvSpPr>
        <p:spPr>
          <a:xfrm>
            <a:off x="1005644" y="3315182"/>
            <a:ext cx="10180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spc="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uma nova plataforma </a:t>
            </a:r>
            <a:r>
              <a:rPr lang="pt-BR" sz="3600" spc="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para o</a:t>
            </a:r>
            <a:endParaRPr lang="pt-BR" sz="4000" spc="300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3"/>
          <p:cNvSpPr txBox="1"/>
          <p:nvPr/>
        </p:nvSpPr>
        <p:spPr>
          <a:xfrm>
            <a:off x="1005644" y="3805132"/>
            <a:ext cx="101807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</a:t>
            </a:r>
            <a:r>
              <a:rPr lang="pt-BR" sz="4800" b="1" spc="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rescimento futuro</a:t>
            </a:r>
            <a:endParaRPr lang="pt-BR" sz="5400" b="1" spc="300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1916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349" r="24702" b="21293"/>
          <a:stretch/>
        </p:blipFill>
        <p:spPr>
          <a:xfrm>
            <a:off x="-485775" y="-85725"/>
            <a:ext cx="12744450" cy="7029450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 rot="10800000">
            <a:off x="-937065" y="-373674"/>
            <a:ext cx="13395766" cy="7631724"/>
          </a:xfrm>
          <a:prstGeom prst="rect">
            <a:avLst/>
          </a:prstGeom>
          <a:gradFill>
            <a:gsLst>
              <a:gs pos="0">
                <a:schemeClr val="accent4">
                  <a:lumMod val="75000"/>
                  <a:alpha val="65000"/>
                </a:schemeClr>
              </a:gs>
              <a:gs pos="51000">
                <a:srgbClr val="75ACCB">
                  <a:alpha val="82000"/>
                </a:srgbClr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extBox 3"/>
          <p:cNvSpPr txBox="1"/>
          <p:nvPr/>
        </p:nvSpPr>
        <p:spPr>
          <a:xfrm>
            <a:off x="-1158671" y="1626833"/>
            <a:ext cx="14509339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spc="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</a:t>
            </a:r>
            <a:r>
              <a:rPr lang="pt-BR" sz="4000" b="1" spc="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Confiança</a:t>
            </a:r>
            <a:r>
              <a:rPr lang="pt-BR" sz="4000" spc="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é a forma</a:t>
            </a:r>
          </a:p>
          <a:p>
            <a:pPr algn="ctr"/>
            <a:r>
              <a:rPr lang="pt-BR" sz="4000" spc="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mais barata de</a:t>
            </a:r>
            <a:r>
              <a:rPr lang="pt-BR" sz="4000" spc="300" dirty="0" smtClean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</a:p>
          <a:p>
            <a:pPr algn="ctr"/>
            <a:r>
              <a:rPr lang="pt-BR" sz="4000" spc="300" dirty="0" smtClean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estímulo econômico</a:t>
            </a:r>
            <a:r>
              <a:rPr lang="pt-BR" sz="4000" spc="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.”</a:t>
            </a:r>
            <a:endParaRPr lang="pt-BR" sz="4000" spc="300" dirty="0" smtClean="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  <a:p>
            <a:pPr algn="ctr"/>
            <a:endParaRPr lang="pt-BR" sz="4000" spc="300" dirty="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  <a:p>
            <a:pPr algn="ctr"/>
            <a:r>
              <a:rPr lang="pt-BR" sz="2800" spc="300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Larry Summers</a:t>
            </a:r>
            <a:endParaRPr lang="pt-BR" sz="3200" spc="300" dirty="0" smtClean="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7124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0" y="-1674"/>
            <a:ext cx="12192000" cy="6858000"/>
          </a:xfrm>
          <a:prstGeom prst="rect">
            <a:avLst/>
          </a:prstGeom>
          <a:gradFill>
            <a:gsLst>
              <a:gs pos="0">
                <a:srgbClr val="75ACCB">
                  <a:lumMod val="90000"/>
                  <a:lumOff val="10000"/>
                  <a:alpha val="77000"/>
                </a:srgbClr>
              </a:gs>
              <a:gs pos="100000">
                <a:schemeClr val="accent6">
                  <a:lumMod val="80000"/>
                </a:schemeClr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extBox 3"/>
          <p:cNvSpPr txBox="1"/>
          <p:nvPr/>
        </p:nvSpPr>
        <p:spPr>
          <a:xfrm>
            <a:off x="-1083605" y="1868213"/>
            <a:ext cx="143592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O Brasil precisa voltar ao jogo</a:t>
            </a:r>
            <a:endParaRPr lang="pt-BR" sz="4000" b="1" spc="300" dirty="0" smtClean="0">
              <a:solidFill>
                <a:schemeClr val="bg1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75352" y="3649081"/>
            <a:ext cx="444129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3"/>
          <p:cNvSpPr txBox="1"/>
          <p:nvPr/>
        </p:nvSpPr>
        <p:spPr>
          <a:xfrm>
            <a:off x="1746682" y="3877968"/>
            <a:ext cx="86986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spc="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Medidas unilaterais:</a:t>
            </a:r>
          </a:p>
          <a:p>
            <a:pPr algn="ctr"/>
            <a:r>
              <a:rPr lang="pt-BR" sz="4000" spc="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“fuga para a frente”.</a:t>
            </a:r>
            <a:endParaRPr lang="pt-BR" sz="4400" spc="300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3"/>
          <p:cNvSpPr txBox="1"/>
          <p:nvPr/>
        </p:nvSpPr>
        <p:spPr>
          <a:xfrm>
            <a:off x="-1083605" y="2380620"/>
            <a:ext cx="143592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através de reformas</a:t>
            </a:r>
            <a:endParaRPr lang="pt-BR" sz="6600" b="1" spc="300" dirty="0" smtClean="0">
              <a:solidFill>
                <a:schemeClr val="bg1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6008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0" y="-1674"/>
            <a:ext cx="12192000" cy="6858000"/>
          </a:xfrm>
          <a:prstGeom prst="rect">
            <a:avLst/>
          </a:prstGeom>
          <a:gradFill>
            <a:gsLst>
              <a:gs pos="0">
                <a:srgbClr val="75ACCB">
                  <a:lumMod val="90000"/>
                  <a:lumOff val="10000"/>
                  <a:alpha val="77000"/>
                </a:srgbClr>
              </a:gs>
              <a:gs pos="100000">
                <a:schemeClr val="accent6">
                  <a:lumMod val="80000"/>
                </a:schemeClr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extBox 3"/>
          <p:cNvSpPr txBox="1"/>
          <p:nvPr/>
        </p:nvSpPr>
        <p:spPr>
          <a:xfrm>
            <a:off x="-1158671" y="957265"/>
            <a:ext cx="1450933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spc="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Brasil precisa correr</a:t>
            </a:r>
          </a:p>
          <a:p>
            <a:pPr algn="ctr"/>
            <a:r>
              <a:rPr lang="pt-BR" sz="4000" spc="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 as reformas </a:t>
            </a:r>
          </a:p>
          <a:p>
            <a:pPr algn="ctr"/>
            <a:r>
              <a:rPr lang="pt-BR" sz="4000" spc="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(algumas unilaterais)</a:t>
            </a:r>
          </a:p>
          <a:p>
            <a:pPr algn="ctr"/>
            <a:r>
              <a:rPr lang="pt-BR" sz="4000" spc="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 tornem o país</a:t>
            </a:r>
          </a:p>
          <a:p>
            <a:pPr algn="ctr"/>
            <a:r>
              <a:rPr lang="pt-BR" sz="4000" spc="300" dirty="0" smtClean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mais previsível.</a:t>
            </a:r>
          </a:p>
          <a:p>
            <a:pPr algn="ctr"/>
            <a:endParaRPr lang="pt-BR" sz="4000" spc="300" dirty="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  <a:p>
            <a:pPr algn="ctr"/>
            <a:r>
              <a:rPr lang="pt-BR" sz="4000" spc="300" dirty="0" smtClean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Não podemos </a:t>
            </a:r>
          </a:p>
          <a:p>
            <a:pPr algn="ctr"/>
            <a:r>
              <a:rPr lang="pt-BR" sz="4000" spc="300" dirty="0" smtClean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perder mais tempo!</a:t>
            </a:r>
            <a:endParaRPr lang="pt-BR" sz="4400" spc="300" dirty="0" smtClean="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0204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87924"/>
            <a:ext cx="12191999" cy="703384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0" y="-87924"/>
            <a:ext cx="12191999" cy="6945924"/>
          </a:xfrm>
          <a:prstGeom prst="rect">
            <a:avLst/>
          </a:prstGeom>
          <a:gradFill>
            <a:gsLst>
              <a:gs pos="0">
                <a:schemeClr val="accent4">
                  <a:lumMod val="75000"/>
                  <a:alpha val="65000"/>
                </a:schemeClr>
              </a:gs>
              <a:gs pos="51000">
                <a:srgbClr val="75ACCB">
                  <a:alpha val="82000"/>
                </a:srgbClr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extBox 3"/>
          <p:cNvSpPr txBox="1"/>
          <p:nvPr/>
        </p:nvSpPr>
        <p:spPr>
          <a:xfrm>
            <a:off x="-1158671" y="1626833"/>
            <a:ext cx="14509339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spc="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“O otimista é um tolo.</a:t>
            </a:r>
          </a:p>
          <a:p>
            <a:pPr algn="ctr"/>
            <a:r>
              <a:rPr lang="pt-BR" sz="4000" spc="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pessimista, um chato.</a:t>
            </a:r>
          </a:p>
          <a:p>
            <a:pPr algn="ctr"/>
            <a:r>
              <a:rPr lang="pt-BR" sz="4000" spc="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Bom mesmo é ser um</a:t>
            </a:r>
          </a:p>
          <a:p>
            <a:pPr algn="ctr"/>
            <a:r>
              <a:rPr lang="pt-BR" sz="4000" spc="300" dirty="0" smtClean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realista esperançoso</a:t>
            </a:r>
            <a:r>
              <a:rPr lang="pt-BR" sz="4000" spc="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.”</a:t>
            </a:r>
            <a:endParaRPr lang="pt-BR" sz="4000" spc="300" dirty="0" smtClean="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  <a:p>
            <a:pPr algn="ctr"/>
            <a:endParaRPr lang="pt-BR" sz="4000" spc="300" dirty="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  <a:p>
            <a:pPr algn="ctr"/>
            <a:r>
              <a:rPr lang="pt-BR" sz="2800" spc="300" dirty="0" smtClean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Ariano Suassuna</a:t>
            </a:r>
            <a:endParaRPr lang="pt-BR" sz="3200" spc="300" dirty="0" smtClean="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1248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75ACCB">
                  <a:lumMod val="90000"/>
                  <a:lumOff val="10000"/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ctangle 4"/>
          <p:cNvSpPr/>
          <p:nvPr/>
        </p:nvSpPr>
        <p:spPr>
          <a:xfrm>
            <a:off x="3951157" y="6381742"/>
            <a:ext cx="444129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7" name="TextBox 6"/>
          <p:cNvSpPr txBox="1"/>
          <p:nvPr/>
        </p:nvSpPr>
        <p:spPr>
          <a:xfrm>
            <a:off x="3516913" y="4944811"/>
            <a:ext cx="5309784" cy="831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2800" spc="300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Germano</a:t>
            </a:r>
            <a:r>
              <a:rPr lang="en-US" sz="2800" spc="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spc="300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Rigotto</a:t>
            </a:r>
            <a:endParaRPr lang="en-US" sz="2800" spc="300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81080" y="530967"/>
            <a:ext cx="3981450" cy="828675"/>
          </a:xfrm>
          <a:prstGeom prst="rect">
            <a:avLst/>
          </a:prstGeom>
        </p:spPr>
      </p:pic>
      <p:sp>
        <p:nvSpPr>
          <p:cNvPr id="11" name="TextBox 6"/>
          <p:cNvSpPr txBox="1"/>
          <p:nvPr/>
        </p:nvSpPr>
        <p:spPr>
          <a:xfrm>
            <a:off x="3516913" y="5617197"/>
            <a:ext cx="5309784" cy="409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200" spc="3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Ex-</a:t>
            </a:r>
            <a:r>
              <a:rPr lang="en-US" sz="1200" spc="300" dirty="0" err="1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governador</a:t>
            </a:r>
            <a:r>
              <a:rPr lang="en-US" sz="1200" spc="3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do Rio Grande do </a:t>
            </a:r>
            <a:r>
              <a:rPr lang="en-US" sz="1200" spc="300" dirty="0" err="1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Sul</a:t>
            </a:r>
            <a:endParaRPr lang="en-US" sz="1200" spc="300" dirty="0" smtClean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2" name="TextBox 6"/>
          <p:cNvSpPr txBox="1"/>
          <p:nvPr/>
        </p:nvSpPr>
        <p:spPr>
          <a:xfrm>
            <a:off x="3516913" y="5885854"/>
            <a:ext cx="5309784" cy="409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200" spc="3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 </a:t>
            </a:r>
            <a:r>
              <a:rPr lang="en-US" sz="1200" spc="300" dirty="0" err="1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presidente</a:t>
            </a:r>
            <a:r>
              <a:rPr lang="en-US" sz="1200" spc="3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do </a:t>
            </a:r>
            <a:r>
              <a:rPr lang="en-US" sz="1200" spc="300" dirty="0" err="1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Instituto</a:t>
            </a:r>
            <a:r>
              <a:rPr lang="en-US" sz="1200" spc="3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200" spc="300" dirty="0" err="1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Reformar</a:t>
            </a:r>
            <a:endParaRPr lang="en-US" sz="1200" spc="300" dirty="0" smtClean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3" name="TextBox 6"/>
          <p:cNvSpPr txBox="1"/>
          <p:nvPr/>
        </p:nvSpPr>
        <p:spPr>
          <a:xfrm>
            <a:off x="3516913" y="2448233"/>
            <a:ext cx="5309784" cy="1359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4800" spc="300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Muito</a:t>
            </a:r>
            <a:r>
              <a:rPr lang="en-US" sz="4800" spc="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obrigado!</a:t>
            </a:r>
          </a:p>
        </p:txBody>
      </p:sp>
    </p:spTree>
    <p:extLst>
      <p:ext uri="{BB962C8B-B14F-4D97-AF65-F5344CB8AC3E}">
        <p14:creationId xmlns:p14="http://schemas.microsoft.com/office/powerpoint/2010/main" xmlns="" val="434858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12192000" cy="1131376"/>
          </a:xfrm>
          <a:prstGeom prst="rect">
            <a:avLst/>
          </a:prstGeom>
          <a:gradFill>
            <a:gsLst>
              <a:gs pos="0">
                <a:srgbClr val="75ACCB"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7"/>
          <p:cNvSpPr txBox="1"/>
          <p:nvPr/>
        </p:nvSpPr>
        <p:spPr>
          <a:xfrm>
            <a:off x="421216" y="343393"/>
            <a:ext cx="8174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Taxa </a:t>
            </a:r>
            <a:r>
              <a:rPr lang="en-US" sz="2800" b="1" u="sng" spc="300" dirty="0" err="1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Selic</a:t>
            </a:r>
            <a:r>
              <a:rPr lang="en-US" sz="2800" b="1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 (% p.a.)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51711" y="370849"/>
            <a:ext cx="2381947" cy="495764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385"/>
          <a:stretch/>
        </p:blipFill>
        <p:spPr>
          <a:xfrm>
            <a:off x="481012" y="1808762"/>
            <a:ext cx="11229975" cy="443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889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12192000" cy="1131376"/>
          </a:xfrm>
          <a:prstGeom prst="rect">
            <a:avLst/>
          </a:prstGeom>
          <a:gradFill>
            <a:gsLst>
              <a:gs pos="0">
                <a:srgbClr val="75ACCB"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7"/>
          <p:cNvSpPr txBox="1"/>
          <p:nvPr/>
        </p:nvSpPr>
        <p:spPr>
          <a:xfrm>
            <a:off x="421216" y="343393"/>
            <a:ext cx="8174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spc="300" dirty="0" err="1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Ociosidade</a:t>
            </a:r>
            <a:r>
              <a:rPr lang="en-US" sz="2800" b="1" u="sng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 continua </a:t>
            </a:r>
            <a:r>
              <a:rPr lang="en-US" sz="2800" b="1" u="sng" spc="300" dirty="0" err="1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grande</a:t>
            </a:r>
            <a:endParaRPr lang="en-US" sz="2800" b="1" spc="300" dirty="0" smtClean="0">
              <a:solidFill>
                <a:schemeClr val="bg1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51711" y="370849"/>
            <a:ext cx="2381947" cy="495764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216" y="1474769"/>
            <a:ext cx="5800725" cy="501967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1941" y="1465244"/>
            <a:ext cx="5381625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8070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12192000" cy="1131376"/>
          </a:xfrm>
          <a:prstGeom prst="rect">
            <a:avLst/>
          </a:prstGeom>
          <a:gradFill>
            <a:gsLst>
              <a:gs pos="0">
                <a:srgbClr val="75ACCB"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7"/>
          <p:cNvSpPr txBox="1"/>
          <p:nvPr/>
        </p:nvSpPr>
        <p:spPr>
          <a:xfrm>
            <a:off x="421216" y="343393"/>
            <a:ext cx="8174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spc="300" dirty="0" err="1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Crescimento</a:t>
            </a:r>
            <a:r>
              <a:rPr lang="en-US" sz="2800" b="1" u="sng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 do PIB</a:t>
            </a:r>
            <a:endParaRPr lang="en-US" sz="2800" b="1" spc="300" dirty="0" smtClean="0">
              <a:solidFill>
                <a:schemeClr val="bg1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51711" y="370849"/>
            <a:ext cx="2381947" cy="495764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294"/>
          <a:stretch/>
        </p:blipFill>
        <p:spPr>
          <a:xfrm>
            <a:off x="747712" y="1738489"/>
            <a:ext cx="10696575" cy="4605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8377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12192000" cy="1131376"/>
          </a:xfrm>
          <a:prstGeom prst="rect">
            <a:avLst/>
          </a:prstGeom>
          <a:gradFill>
            <a:gsLst>
              <a:gs pos="0">
                <a:srgbClr val="75ACCB"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7"/>
          <p:cNvSpPr txBox="1"/>
          <p:nvPr/>
        </p:nvSpPr>
        <p:spPr>
          <a:xfrm>
            <a:off x="421216" y="343393"/>
            <a:ext cx="8869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spc="300" dirty="0" err="1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Concessões</a:t>
            </a:r>
            <a:r>
              <a:rPr lang="en-US" sz="2800" b="1" u="sng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 de </a:t>
            </a:r>
            <a:r>
              <a:rPr lang="en-US" sz="2800" b="1" u="sng" spc="300" dirty="0" err="1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crédito</a:t>
            </a:r>
            <a:r>
              <a:rPr lang="en-US" sz="2800" b="1" u="sng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 </a:t>
            </a:r>
            <a:r>
              <a:rPr lang="en-US" sz="2800" b="1" u="sng" spc="300" dirty="0" err="1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estão</a:t>
            </a:r>
            <a:r>
              <a:rPr lang="en-US" sz="2800" b="1" u="sng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 crescendo</a:t>
            </a:r>
            <a:endParaRPr lang="en-US" sz="2800" b="1" spc="300" dirty="0" smtClean="0">
              <a:solidFill>
                <a:schemeClr val="bg1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51711" y="370849"/>
            <a:ext cx="2381947" cy="495764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80558" y="1368953"/>
            <a:ext cx="5753100" cy="501967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3991" y="1368953"/>
            <a:ext cx="5534025" cy="503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2935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12192000" cy="1131376"/>
          </a:xfrm>
          <a:prstGeom prst="rect">
            <a:avLst/>
          </a:prstGeom>
          <a:gradFill>
            <a:gsLst>
              <a:gs pos="0">
                <a:srgbClr val="75ACCB"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7"/>
          <p:cNvSpPr txBox="1"/>
          <p:nvPr/>
        </p:nvSpPr>
        <p:spPr>
          <a:xfrm>
            <a:off x="421216" y="343393"/>
            <a:ext cx="8869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spc="300" dirty="0" err="1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Mais</a:t>
            </a:r>
            <a:r>
              <a:rPr lang="en-US" sz="2800" b="1" u="sng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 </a:t>
            </a:r>
            <a:r>
              <a:rPr lang="en-US" sz="2800" b="1" u="sng" spc="300" dirty="0" err="1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reformas</a:t>
            </a:r>
            <a:r>
              <a:rPr lang="en-US" sz="2800" b="1" u="sng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 à </a:t>
            </a:r>
            <a:r>
              <a:rPr lang="en-US" sz="2800" b="1" u="sng" spc="300" dirty="0" err="1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frente</a:t>
            </a:r>
            <a:r>
              <a:rPr lang="en-US" sz="2800" b="1" u="sng" spc="300" dirty="0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?</a:t>
            </a:r>
            <a:endParaRPr lang="en-US" sz="2800" b="1" spc="300" dirty="0" smtClean="0">
              <a:solidFill>
                <a:schemeClr val="bg1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51711" y="370849"/>
            <a:ext cx="2381947" cy="495764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66837" y="1682220"/>
            <a:ext cx="9458325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8959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12192000" cy="1131376"/>
          </a:xfrm>
          <a:prstGeom prst="rect">
            <a:avLst/>
          </a:prstGeom>
          <a:gradFill>
            <a:gsLst>
              <a:gs pos="0">
                <a:srgbClr val="75ACCB">
                  <a:alpha val="75000"/>
                </a:srgbClr>
              </a:gs>
              <a:gs pos="100000">
                <a:srgbClr val="154C6B"/>
              </a:gs>
            </a:gsLst>
            <a:lin ang="4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7"/>
          <p:cNvSpPr txBox="1"/>
          <p:nvPr/>
        </p:nvSpPr>
        <p:spPr>
          <a:xfrm>
            <a:off x="421216" y="343393"/>
            <a:ext cx="8869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spc="300" dirty="0" err="1" smtClean="0">
                <a:solidFill>
                  <a:schemeClr val="bg1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Projeções</a:t>
            </a:r>
            <a:endParaRPr lang="en-US" sz="2800" b="1" spc="300" dirty="0" smtClean="0">
              <a:solidFill>
                <a:schemeClr val="bg1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51711" y="370849"/>
            <a:ext cx="2381947" cy="495764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8137" y="1689981"/>
            <a:ext cx="11515725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1050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FFFFFF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509</Words>
  <Application>Microsoft Office PowerPoint</Application>
  <PresentationFormat>Personalizar</PresentationFormat>
  <Paragraphs>120</Paragraphs>
  <Slides>36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36</vt:i4>
      </vt:variant>
    </vt:vector>
  </HeadingPairs>
  <TitlesOfParts>
    <vt:vector size="3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germano</cp:lastModifiedBy>
  <cp:revision>54</cp:revision>
  <dcterms:created xsi:type="dcterms:W3CDTF">2016-05-10T19:05:21Z</dcterms:created>
  <dcterms:modified xsi:type="dcterms:W3CDTF">2020-02-27T01:12:08Z</dcterms:modified>
</cp:coreProperties>
</file>