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295" r:id="rId13"/>
    <p:sldId id="296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63" r:id="rId22"/>
    <p:sldId id="280" r:id="rId23"/>
    <p:sldId id="281" r:id="rId24"/>
    <p:sldId id="282" r:id="rId25"/>
    <p:sldId id="283" r:id="rId26"/>
    <p:sldId id="284" r:id="rId27"/>
    <p:sldId id="285" r:id="rId28"/>
    <p:sldId id="291" r:id="rId29"/>
    <p:sldId id="293" r:id="rId30"/>
    <p:sldId id="286" r:id="rId31"/>
    <p:sldId id="294" r:id="rId32"/>
    <p:sldId id="287" r:id="rId33"/>
    <p:sldId id="289" r:id="rId34"/>
    <p:sldId id="269" r:id="rId35"/>
    <p:sldId id="290" r:id="rId36"/>
    <p:sldId id="28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4C6B"/>
    <a:srgbClr val="A1D8DB"/>
    <a:srgbClr val="43ABB0"/>
    <a:srgbClr val="CBE6F5"/>
    <a:srgbClr val="639AB9"/>
    <a:srgbClr val="75AC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7"/>
  </p:normalViewPr>
  <p:slideViewPr>
    <p:cSldViewPr snapToGrid="0" snapToObjects="1">
      <p:cViewPr varScale="1">
        <p:scale>
          <a:sx n="86" d="100"/>
          <a:sy n="86" d="100"/>
        </p:scale>
        <p:origin x="-2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77A436A8-93B4-43BE-B9D6-2969495D4F12}" type="CATEGORYNAME">
                      <a:rPr lang="en-US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[NOME DA CATEGORIA]</a:t>
                    </a:fld>
                    <a:r>
                      <a:rPr lang="en-US" baseline="0" dirty="0"/>
                      <a:t>
</a:t>
                    </a:r>
                    <a:fld id="{9D049711-E06C-45B2-8C6C-E503153918C2}" type="PERCENTAGE">
                      <a:rPr lang="en-US" sz="1800" b="1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[PORCENTAGEM]</a:t>
                    </a:fld>
                    <a:endParaRPr lang="en-US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dLblPos val="in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23AF2AD7-D8F6-4AD9-B744-FCA303DFBA69}" type="CATEGORYNAME">
                      <a:rPr lang="en-US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[NOME DA CATEGORIA]</a:t>
                    </a:fld>
                    <a:r>
                      <a:rPr lang="en-US" baseline="0" dirty="0"/>
                      <a:t>
</a:t>
                    </a:r>
                    <a:fld id="{648F889F-9724-440D-8C05-61E50D2BCAE4}" type="PERCENTAGE">
                      <a:rPr lang="en-US" sz="1800" b="1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[PORCENTAGEM]</a:t>
                    </a:fld>
                    <a:endParaRPr lang="en-US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dLblPos val="in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CACFDD35-1209-4E9A-AAC7-23AF35238277}" type="CATEGORYNAME">
                      <a:rPr lang="pt-BR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[NOME DA CATEGORIA]</a:t>
                    </a:fld>
                    <a:r>
                      <a:rPr lang="pt-BR" baseline="0" dirty="0"/>
                      <a:t>
</a:t>
                    </a:r>
                    <a:fld id="{E741FBAD-FE57-4603-A05F-75B47CF75600}" type="PERCENTAGE">
                      <a:rPr lang="pt-BR" sz="1800" b="1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[PORCENTAGEM]</a:t>
                    </a:fld>
                    <a:endParaRPr lang="pt-BR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dLblPos val="in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0164462352362208"/>
                  <c:y val="4.926672925278444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1E4211AC-932D-4594-A0CF-E78F64A980E1}" type="CATEGORYNAME">
                      <a:rPr lang="pt-BR" sz="110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[NOME DA CATEGORIA]</a:t>
                    </a:fld>
                    <a:r>
                      <a:rPr lang="pt-BR" baseline="0" dirty="0"/>
                      <a:t>
</a:t>
                    </a:r>
                    <a:fld id="{7F00B58F-FE37-4B96-8723-893405C6C479}" type="PERCENTAGE">
                      <a:rPr lang="pt-BR" sz="1800" b="1" baseline="0"/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[PORCENTAGEM]</a:t>
                    </a:fld>
                    <a:endParaRPr lang="pt-BR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9472650098425193"/>
                      <c:h val="0.1449493021069573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96AC6075-A840-47D9-A922-1A5F186E7CE5}" type="CATEGORYNAME">
                      <a:rPr lang="en-US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[NOME DA CATEGORIA]</a:t>
                    </a:fld>
                    <a:r>
                      <a:rPr lang="en-US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
</a:t>
                    </a:r>
                    <a:fld id="{A00D14F0-AF87-4FA9-BA7D-5D333CA3FD17}" type="VALUE">
                      <a:rPr lang="en-US" sz="2000" b="1" baseline="0" smtClean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pPr>
                        <a:defRPr sz="133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[VALOR]</a:t>
                    </a:fld>
                    <a:endParaRPr lang="en-US" baseline="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dLblPos val="in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FFFF">
                  <a:alpha val="90000"/>
                </a:srgb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baseline="0">
                    <a:solidFill>
                      <a:schemeClr val="accent1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t-BR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Juros líquidos</c:v>
                </c:pt>
                <c:pt idx="1">
                  <c:v>Benefícios previdenciários</c:v>
                </c:pt>
                <c:pt idx="2">
                  <c:v>Pessoal e encargos sociais</c:v>
                </c:pt>
                <c:pt idx="3">
                  <c:v>Abono + SD + LOAS/RMV (inclui BCP)</c:v>
                </c:pt>
                <c:pt idx="4">
                  <c:v>Outras despesas primárias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0.19000000000000003</c:v>
                </c:pt>
                <c:pt idx="1">
                  <c:v>0.35000000000000003</c:v>
                </c:pt>
                <c:pt idx="2">
                  <c:v>0.18000000000000002</c:v>
                </c:pt>
                <c:pt idx="3">
                  <c:v>7.0000000000000021E-2</c:v>
                </c:pt>
                <c:pt idx="4">
                  <c:v>0.21000000000000002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0F7-E591-0E4C-A172-DCD42595AC0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74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0F7-E591-0E4C-A172-DCD42595AC0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47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0F7-E591-0E4C-A172-DCD42595AC0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57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0F7-E591-0E4C-A172-DCD42595AC0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5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0F7-E591-0E4C-A172-DCD42595AC0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95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0F7-E591-0E4C-A172-DCD42595AC0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21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0F7-E591-0E4C-A172-DCD42595AC0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23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0F7-E591-0E4C-A172-DCD42595AC0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97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0F7-E591-0E4C-A172-DCD42595AC0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10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0F7-E591-0E4C-A172-DCD42595AC0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24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30F7-E591-0E4C-A172-DCD42595AC0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3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430F7-E591-0E4C-A172-DCD42595AC0E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C8962-9016-0842-98D1-121AC9E687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69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5ACCB">
                  <a:lumMod val="90000"/>
                  <a:lumOff val="10000"/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3924638" y="3487668"/>
            <a:ext cx="4494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Open Sans Extrabold" charset="0"/>
                <a:ea typeface="Open Sans Extrabold" charset="0"/>
                <a:cs typeface="Open Sans Extrabold" charset="0"/>
              </a:rPr>
              <a:t>DE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1157" y="2302238"/>
            <a:ext cx="44412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16913" y="4652595"/>
            <a:ext cx="5309784" cy="936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spc="3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Germano</a:t>
            </a:r>
            <a:r>
              <a:rPr lang="en-US" sz="32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spc="3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Rigotto</a:t>
            </a:r>
            <a:endParaRPr lang="en-US" sz="3200" spc="3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720720" y="2454919"/>
            <a:ext cx="8902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OS DESAFIOS </a:t>
            </a:r>
          </a:p>
          <a:p>
            <a:pPr algn="ctr"/>
            <a:r>
              <a:rPr lang="en-US" sz="36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POLÍTICOS E ECONÔMICOS</a:t>
            </a:r>
            <a:endParaRPr lang="en-US" sz="54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1080" y="906296"/>
            <a:ext cx="3981450" cy="828675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3516913" y="5324981"/>
            <a:ext cx="530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Ex-</a:t>
            </a:r>
            <a:r>
              <a:rPr lang="en-US" sz="1600" spc="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</a:t>
            </a:r>
            <a:r>
              <a:rPr lang="en-US" sz="1600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overnador do Rio Grande do </a:t>
            </a:r>
            <a:r>
              <a:rPr lang="en-US" sz="1600" spc="3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Sul</a:t>
            </a:r>
            <a:endParaRPr lang="en-US" sz="1600" spc="300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516913" y="5593638"/>
            <a:ext cx="530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 </a:t>
            </a:r>
            <a:r>
              <a:rPr lang="en-US" sz="1600" spc="3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</a:t>
            </a:r>
            <a:r>
              <a:rPr lang="en-US" sz="1600" spc="3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residente</a:t>
            </a:r>
            <a:r>
              <a:rPr lang="en-US" sz="1600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 </a:t>
            </a:r>
            <a:r>
              <a:rPr lang="en-US" sz="1600" spc="3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Instituto</a:t>
            </a:r>
            <a:r>
              <a:rPr lang="en-US" sz="1600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spc="3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Reformar</a:t>
            </a:r>
            <a:endParaRPr lang="en-US" sz="1600" spc="300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44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43393"/>
            <a:ext cx="886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Endividamento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avançando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2144" y="1298140"/>
            <a:ext cx="5610225" cy="51911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159" y="1260040"/>
            <a:ext cx="56197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59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43393"/>
            <a:ext cx="886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Vendas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no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varejo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83"/>
          <a:stretch/>
        </p:blipFill>
        <p:spPr>
          <a:xfrm>
            <a:off x="295275" y="1772354"/>
            <a:ext cx="11601450" cy="44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18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254" y="618731"/>
            <a:ext cx="5379492" cy="575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2008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70849"/>
            <a:ext cx="817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Carga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tributária</a:t>
            </a:r>
            <a:r>
              <a:rPr lang="en-US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(% do PIB)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68531" y="6209287"/>
            <a:ext cx="2865127" cy="3810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Fonte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: IFI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220" t="32780" r="26170" b="10271"/>
          <a:stretch/>
        </p:blipFill>
        <p:spPr>
          <a:xfrm>
            <a:off x="1328203" y="1729803"/>
            <a:ext cx="9314481" cy="44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4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211745"/>
            <a:ext cx="6305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Número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de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horas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gastas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para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pagar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impostos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68531" y="6209287"/>
            <a:ext cx="2865127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Fonte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: Doing Business 2019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1568"/>
          <a:stretch/>
        </p:blipFill>
        <p:spPr>
          <a:xfrm>
            <a:off x="1832479" y="1343121"/>
            <a:ext cx="8261006" cy="4980187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 rot="16200000">
            <a:off x="1956658" y="5676251"/>
            <a:ext cx="1077135" cy="247971"/>
          </a:xfrm>
          <a:prstGeom prst="rightArrow">
            <a:avLst/>
          </a:prstGeom>
          <a:gradFill>
            <a:gsLst>
              <a:gs pos="0">
                <a:srgbClr val="75ACCB">
                  <a:lumMod val="90000"/>
                  <a:lumOff val="10000"/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42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70849"/>
            <a:ext cx="817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Crescimento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do PIB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68531" y="6209287"/>
            <a:ext cx="2865127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Fonte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: IBGE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7424" t="32418" r="26373" b="9364"/>
          <a:stretch/>
        </p:blipFill>
        <p:spPr>
          <a:xfrm>
            <a:off x="666427" y="1317356"/>
            <a:ext cx="10089397" cy="49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969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70849"/>
            <a:ext cx="8174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Superávit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primário</a:t>
            </a:r>
            <a:r>
              <a:rPr lang="en-US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(% do PIB)</a:t>
            </a:r>
            <a:endParaRPr lang="en-US" sz="2800" b="1" spc="300" dirty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  <a:p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68531" y="6209287"/>
            <a:ext cx="2865127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Fonte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: BCB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7563" t="33108" r="27187" b="8666"/>
          <a:stretch/>
        </p:blipFill>
        <p:spPr>
          <a:xfrm>
            <a:off x="1577975" y="1695805"/>
            <a:ext cx="8899609" cy="44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27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70849"/>
            <a:ext cx="8174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Déficit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nominal</a:t>
            </a:r>
            <a:r>
              <a:rPr lang="en-US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(% do PIB)</a:t>
            </a:r>
            <a:endParaRPr lang="en-US" sz="2800" b="1" spc="300" dirty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  <a:p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68531" y="6209287"/>
            <a:ext cx="2865127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Fonte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: BCB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7751" t="33331" r="26249" b="8335"/>
          <a:stretch/>
        </p:blipFill>
        <p:spPr>
          <a:xfrm>
            <a:off x="1460500" y="1600125"/>
            <a:ext cx="9271000" cy="46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624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211745"/>
            <a:ext cx="6305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spc="300" dirty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Taxa de poupança e </a:t>
            </a:r>
            <a:r>
              <a:rPr lang="pt-BR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investimento</a:t>
            </a:r>
            <a:r>
              <a:rPr lang="pt-BR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(% do PIB)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68531" y="6209287"/>
            <a:ext cx="2865127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Fonte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: SPE/ME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7751" t="34740" r="26833" b="10741"/>
          <a:stretch/>
        </p:blipFill>
        <p:spPr>
          <a:xfrm>
            <a:off x="952500" y="1453797"/>
            <a:ext cx="99695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75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211745"/>
            <a:ext cx="6305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Investimento consolidado do setor público</a:t>
            </a:r>
            <a:r>
              <a:rPr lang="pt-BR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(% do PIB)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68531" y="6209287"/>
            <a:ext cx="2865127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Fonte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: IFI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7624" t="33165" r="26125" b="10445"/>
          <a:stretch/>
        </p:blipFill>
        <p:spPr>
          <a:xfrm>
            <a:off x="1047750" y="1409701"/>
            <a:ext cx="10096500" cy="48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3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70849"/>
            <a:ext cx="817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Crescimento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do PIB global</a:t>
            </a:r>
            <a:r>
              <a:rPr lang="en-US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(%)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95"/>
          <a:stretch/>
        </p:blipFill>
        <p:spPr>
          <a:xfrm>
            <a:off x="623887" y="1659467"/>
            <a:ext cx="10944225" cy="465315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8815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5" y="304078"/>
            <a:ext cx="8547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Dívida bruta do governo</a:t>
            </a:r>
            <a:r>
              <a:rPr lang="pt-BR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(% do PIB)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68531" y="6209287"/>
            <a:ext cx="2865127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Fonte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: BCB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7625" t="33111" r="26250" b="9111"/>
          <a:stretch/>
        </p:blipFill>
        <p:spPr>
          <a:xfrm>
            <a:off x="971550" y="1237462"/>
            <a:ext cx="100774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94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3463782" cy="6858000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233510" y="1106236"/>
            <a:ext cx="2996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300" dirty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Composição da despesa primária do governo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4232" y="3072218"/>
            <a:ext cx="1215319" cy="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1"/>
          <p:cNvSpPr txBox="1"/>
          <p:nvPr/>
        </p:nvSpPr>
        <p:spPr>
          <a:xfrm>
            <a:off x="8968531" y="6209287"/>
            <a:ext cx="2865127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Fonte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: OCDE, ONU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16" y="5703372"/>
            <a:ext cx="2381947" cy="495764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xmlns="" val="1127177378"/>
              </p:ext>
            </p:extLst>
          </p:nvPr>
        </p:nvGraphicFramePr>
        <p:xfrm>
          <a:off x="3771187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4837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186681"/>
            <a:ext cx="544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Total de servidores federais civis na ativa</a:t>
            </a:r>
            <a:endParaRPr lang="en-US" sz="24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68531" y="6209287"/>
            <a:ext cx="2865127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Fonte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: IPEA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7238" t="32181" r="26667" b="9237"/>
          <a:stretch/>
        </p:blipFill>
        <p:spPr>
          <a:xfrm>
            <a:off x="1117600" y="1494971"/>
            <a:ext cx="9681030" cy="48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051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3463782" cy="6858000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233510" y="1466691"/>
            <a:ext cx="2996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Rombo nos fundos de pensão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4232" y="3072218"/>
            <a:ext cx="1215319" cy="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1"/>
          <p:cNvSpPr txBox="1"/>
          <p:nvPr/>
        </p:nvSpPr>
        <p:spPr>
          <a:xfrm>
            <a:off x="8968531" y="6209287"/>
            <a:ext cx="2865127" cy="3810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1º tri/2019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16" y="5703372"/>
            <a:ext cx="2381947" cy="495764"/>
          </a:xfrm>
          <a:prstGeom prst="rect">
            <a:avLst/>
          </a:prstGeom>
        </p:spPr>
      </p:pic>
      <p:sp>
        <p:nvSpPr>
          <p:cNvPr id="9" name="TextBox 15"/>
          <p:cNvSpPr txBox="1"/>
          <p:nvPr/>
        </p:nvSpPr>
        <p:spPr>
          <a:xfrm>
            <a:off x="4300155" y="1348782"/>
            <a:ext cx="7533503" cy="14534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spc="100" dirty="0" smtClean="0">
                <a:solidFill>
                  <a:srgbClr val="C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R$ 100 </a:t>
            </a:r>
            <a:r>
              <a:rPr lang="en-US" sz="6600" b="1" spc="100" dirty="0" err="1" smtClean="0">
                <a:solidFill>
                  <a:srgbClr val="C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bilhões</a:t>
            </a:r>
            <a:endParaRPr lang="en-US" sz="6600" b="1" spc="100" dirty="0">
              <a:solidFill>
                <a:srgbClr val="C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4300155" y="2545548"/>
            <a:ext cx="7533503" cy="9172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Petros</a:t>
            </a:r>
            <a:r>
              <a:rPr lang="en-US" sz="4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4000" b="1" spc="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R$ 38,3 bi</a:t>
            </a:r>
            <a:r>
              <a:rPr lang="en-US" sz="40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4000" b="1" spc="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4300155" y="3136391"/>
            <a:ext cx="7533503" cy="9172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Funcef</a:t>
            </a:r>
            <a:r>
              <a:rPr lang="en-US" sz="40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4000" b="1" spc="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US" sz="4000" b="1" spc="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 </a:t>
            </a:r>
            <a:r>
              <a:rPr lang="en-US" sz="4000" b="1" spc="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26,5 </a:t>
            </a:r>
            <a:r>
              <a:rPr lang="en-US" sz="4000" b="1" spc="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</a:t>
            </a:r>
            <a:r>
              <a:rPr lang="en-US" sz="40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4000" b="1" spc="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00155" y="3764519"/>
            <a:ext cx="7533503" cy="9172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</a:t>
            </a:r>
            <a:r>
              <a:rPr lang="en-US" sz="40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4000" b="1" spc="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US" sz="4000" b="1" spc="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 </a:t>
            </a:r>
            <a:r>
              <a:rPr lang="en-US" sz="4000" b="1" spc="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14,3 </a:t>
            </a:r>
            <a:r>
              <a:rPr lang="en-US" sz="4000" b="1" spc="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</a:t>
            </a:r>
            <a:r>
              <a:rPr lang="en-US" sz="40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4000" b="1" spc="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0155" y="4374348"/>
            <a:ext cx="7533503" cy="9172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Postalis</a:t>
            </a:r>
            <a:r>
              <a:rPr lang="en-US" sz="40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4000" b="1" spc="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R$ </a:t>
            </a:r>
            <a:r>
              <a:rPr lang="en-US" sz="4000" b="1" spc="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11,5 </a:t>
            </a:r>
            <a:r>
              <a:rPr lang="en-US" sz="4000" b="1" spc="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</a:t>
            </a:r>
            <a:r>
              <a:rPr lang="en-US" sz="40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4000" b="1" spc="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28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01042"/>
            <a:ext cx="630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Taxa de desemprego</a:t>
            </a:r>
            <a:endParaRPr lang="en-US" sz="36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68531" y="6209287"/>
            <a:ext cx="2865127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Fonte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: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Banco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 Mundial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7375" t="32222" r="27750" b="9556"/>
          <a:stretch/>
        </p:blipFill>
        <p:spPr>
          <a:xfrm>
            <a:off x="1400175" y="1432418"/>
            <a:ext cx="9401175" cy="47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89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5" y="343393"/>
            <a:ext cx="903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Investimento histórico</a:t>
            </a:r>
            <a:r>
              <a:rPr lang="pt-BR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(% do PIB)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68531" y="6209287"/>
            <a:ext cx="2865127" cy="4154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Fonte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: SDI/ME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5477" t="31825" r="21692" b="8605"/>
          <a:stretch/>
        </p:blipFill>
        <p:spPr>
          <a:xfrm>
            <a:off x="886264" y="1316672"/>
            <a:ext cx="10634361" cy="489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409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3463782" cy="6858000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233510" y="1466691"/>
            <a:ext cx="2996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Número de empresas estatais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4232" y="3072218"/>
            <a:ext cx="1215319" cy="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16" y="5703372"/>
            <a:ext cx="2381947" cy="495764"/>
          </a:xfrm>
          <a:prstGeom prst="rect">
            <a:avLst/>
          </a:prstGeom>
        </p:spPr>
      </p:pic>
      <p:sp>
        <p:nvSpPr>
          <p:cNvPr id="11" name="TextBox 15"/>
          <p:cNvSpPr txBox="1"/>
          <p:nvPr/>
        </p:nvSpPr>
        <p:spPr>
          <a:xfrm>
            <a:off x="4300155" y="1975525"/>
            <a:ext cx="7533503" cy="14534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  <a:r>
              <a:rPr lang="en-US" sz="6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6600" b="1" spc="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440</a:t>
            </a:r>
            <a:endParaRPr lang="en-US" sz="6600" b="1" spc="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4300155" y="3157211"/>
            <a:ext cx="7533503" cy="14534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União</a:t>
            </a:r>
            <a:r>
              <a:rPr lang="en-US" sz="6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6600" b="1" spc="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134</a:t>
            </a:r>
            <a:endParaRPr lang="en-US" sz="6600" b="1" spc="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64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ta para a direita 22"/>
          <p:cNvSpPr/>
          <p:nvPr/>
        </p:nvSpPr>
        <p:spPr>
          <a:xfrm rot="10800000">
            <a:off x="10156874" y="3873865"/>
            <a:ext cx="1006058" cy="435137"/>
          </a:xfrm>
          <a:prstGeom prst="rightArrow">
            <a:avLst>
              <a:gd name="adj1" fmla="val 78930"/>
              <a:gd name="adj2" fmla="val 24465"/>
            </a:avLst>
          </a:prstGeom>
          <a:gradFill>
            <a:gsLst>
              <a:gs pos="0">
                <a:srgbClr val="75ACCB">
                  <a:lumMod val="90000"/>
                  <a:lumOff val="10000"/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 rot="10800000">
            <a:off x="10156874" y="3311158"/>
            <a:ext cx="1006058" cy="435137"/>
          </a:xfrm>
          <a:prstGeom prst="rightArrow">
            <a:avLst>
              <a:gd name="adj1" fmla="val 78930"/>
              <a:gd name="adj2" fmla="val 24465"/>
            </a:avLst>
          </a:prstGeom>
          <a:gradFill>
            <a:gsLst>
              <a:gs pos="0">
                <a:srgbClr val="75ACCB">
                  <a:lumMod val="90000"/>
                  <a:lumOff val="10000"/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3463782" cy="6858000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233510" y="1466691"/>
            <a:ext cx="2996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Número de empresas estatais</a:t>
            </a:r>
          </a:p>
          <a:p>
            <a:pPr algn="ctr"/>
            <a:r>
              <a:rPr lang="pt-BR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federais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4232" y="3429000"/>
            <a:ext cx="1215319" cy="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16" y="5703372"/>
            <a:ext cx="2381947" cy="495764"/>
          </a:xfrm>
          <a:prstGeom prst="rect">
            <a:avLst/>
          </a:prstGeom>
        </p:spPr>
      </p:pic>
      <p:sp>
        <p:nvSpPr>
          <p:cNvPr id="11" name="TextBox 15"/>
          <p:cNvSpPr txBox="1"/>
          <p:nvPr/>
        </p:nvSpPr>
        <p:spPr>
          <a:xfrm>
            <a:off x="4046937" y="1928600"/>
            <a:ext cx="7533503" cy="7522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Governo</a:t>
            </a:r>
            <a:r>
              <a:rPr 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Itamar</a:t>
            </a:r>
            <a:r>
              <a:rPr 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</a:t>
            </a:r>
            <a:r>
              <a:rPr 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/1994): </a:t>
            </a:r>
            <a:r>
              <a:rPr lang="en-US" sz="2800" b="1" spc="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145</a:t>
            </a:r>
            <a:endParaRPr lang="en-US" sz="2800" b="1" spc="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4046937" y="2530316"/>
            <a:ext cx="7533503" cy="7522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Governos</a:t>
            </a:r>
            <a:r>
              <a:rPr 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PSDB (</a:t>
            </a:r>
            <a:r>
              <a:rPr 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</a:t>
            </a:r>
            <a:r>
              <a:rPr 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/2002): </a:t>
            </a:r>
            <a:r>
              <a:rPr lang="en-US" sz="2800" b="1" spc="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106</a:t>
            </a:r>
            <a:endParaRPr lang="en-US" sz="2800" b="1" spc="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4046937" y="3132032"/>
            <a:ext cx="7533503" cy="7522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Governos</a:t>
            </a:r>
            <a:r>
              <a:rPr 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PT (ago/2016): </a:t>
            </a:r>
            <a:r>
              <a:rPr lang="en-US" sz="2800" b="1" spc="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154</a:t>
            </a:r>
            <a:endParaRPr lang="en-US" sz="2800" b="1" spc="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4046937" y="3711661"/>
            <a:ext cx="7533503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Governo</a:t>
            </a:r>
            <a:r>
              <a:rPr 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Temer</a:t>
            </a:r>
            <a:r>
              <a:rPr 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</a:t>
            </a:r>
            <a:r>
              <a:rPr 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/2018): </a:t>
            </a:r>
            <a:r>
              <a:rPr lang="en-US" sz="2800" b="1" spc="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134</a:t>
            </a:r>
            <a:endParaRPr lang="en-US" sz="2800" b="1" spc="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4046937" y="4313377"/>
            <a:ext cx="7533503" cy="6697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Governo</a:t>
            </a:r>
            <a:r>
              <a:rPr 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Bolsonaro</a:t>
            </a:r>
            <a:r>
              <a:rPr 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</a:t>
            </a:r>
            <a:r>
              <a:rPr 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/2019): </a:t>
            </a:r>
            <a:r>
              <a:rPr lang="en-US" sz="2800" b="1" spc="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134</a:t>
            </a:r>
            <a:endParaRPr lang="en-US" sz="2800" b="1" spc="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 rot="10800000">
            <a:off x="10156874" y="2692180"/>
            <a:ext cx="1006058" cy="435137"/>
          </a:xfrm>
          <a:prstGeom prst="rightArrow">
            <a:avLst>
              <a:gd name="adj1" fmla="val 78930"/>
              <a:gd name="adj2" fmla="val 24465"/>
            </a:avLst>
          </a:prstGeom>
          <a:gradFill>
            <a:gsLst>
              <a:gs pos="0">
                <a:srgbClr val="75ACCB">
                  <a:lumMod val="90000"/>
                  <a:lumOff val="10000"/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10339752" y="2633263"/>
            <a:ext cx="942975" cy="5048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pc="1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-39</a:t>
            </a:r>
            <a:endParaRPr lang="en-US" sz="2000" b="1" spc="1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10339752" y="3252696"/>
            <a:ext cx="942975" cy="5539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pc="1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+48</a:t>
            </a:r>
            <a:endParaRPr lang="en-US" sz="2000" b="1" spc="1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10339752" y="3814950"/>
            <a:ext cx="942975" cy="5539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pc="1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-20</a:t>
            </a:r>
            <a:endParaRPr lang="en-US" sz="2000" b="1" spc="1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74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desempre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11" r="25624"/>
          <a:stretch/>
        </p:blipFill>
        <p:spPr bwMode="auto">
          <a:xfrm>
            <a:off x="8403772" y="-4739"/>
            <a:ext cx="3759200" cy="688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8403772" y="0"/>
            <a:ext cx="3788228" cy="6858000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8784991" y="2400968"/>
            <a:ext cx="2996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Problemas do país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75713" y="3429000"/>
            <a:ext cx="1215319" cy="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2397" y="5703372"/>
            <a:ext cx="2381947" cy="495764"/>
          </a:xfrm>
          <a:prstGeom prst="rect">
            <a:avLst/>
          </a:prstGeom>
        </p:spPr>
      </p:pic>
      <p:sp>
        <p:nvSpPr>
          <p:cNvPr id="11" name="TextBox 15"/>
          <p:cNvSpPr txBox="1"/>
          <p:nvPr/>
        </p:nvSpPr>
        <p:spPr>
          <a:xfrm>
            <a:off x="632600" y="1264727"/>
            <a:ext cx="7771172" cy="6697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1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Fragmentação</a:t>
            </a:r>
            <a:r>
              <a:rPr lang="en-US" sz="2800" spc="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en-US" sz="2800" b="1" spc="1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polarização</a:t>
            </a:r>
            <a:r>
              <a:rPr lang="en-US" sz="2800" b="1" spc="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spc="1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política</a:t>
            </a:r>
            <a:endParaRPr lang="en-US" sz="2800" b="1" spc="1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632599" y="2173789"/>
            <a:ext cx="7533503" cy="6697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Enorme</a:t>
            </a:r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spc="1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desequilíbrio</a:t>
            </a:r>
            <a:r>
              <a:rPr lang="en-US" sz="2800" b="1" spc="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fiscal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632599" y="3059668"/>
            <a:ext cx="7533503" cy="6697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100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Desemprego</a:t>
            </a:r>
            <a:endParaRPr lang="en-US" sz="2800" b="1" spc="1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632599" y="3945547"/>
            <a:ext cx="7533503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1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Desigualdade</a:t>
            </a:r>
            <a:r>
              <a:rPr lang="en-US" sz="2800" spc="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crescente</a:t>
            </a:r>
            <a:endParaRPr lang="en-US" sz="2800" b="1" spc="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32599" y="4848143"/>
            <a:ext cx="7533503" cy="6697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1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Produtividade</a:t>
            </a:r>
            <a:r>
              <a:rPr lang="en-US" sz="2800" b="1" spc="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spc="10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estagnada</a:t>
            </a:r>
            <a:endParaRPr lang="en-US" sz="2800" b="1" spc="1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41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71" r="46137"/>
          <a:stretch/>
        </p:blipFill>
        <p:spPr bwMode="auto">
          <a:xfrm>
            <a:off x="9046250" y="-1"/>
            <a:ext cx="3144285" cy="68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9046249" y="0"/>
            <a:ext cx="3166055" cy="6858000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9085604" y="2400968"/>
            <a:ext cx="2996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Bons indicadores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76326" y="3429000"/>
            <a:ext cx="1215319" cy="5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3010" y="5703372"/>
            <a:ext cx="2381947" cy="495764"/>
          </a:xfrm>
          <a:prstGeom prst="rect">
            <a:avLst/>
          </a:prstGeom>
        </p:spPr>
      </p:pic>
      <p:sp>
        <p:nvSpPr>
          <p:cNvPr id="11" name="TextBox 15"/>
          <p:cNvSpPr txBox="1"/>
          <p:nvPr/>
        </p:nvSpPr>
        <p:spPr>
          <a:xfrm>
            <a:off x="873577" y="1306038"/>
            <a:ext cx="7771172" cy="5048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R$ 42 bilhões </a:t>
            </a:r>
            <a:r>
              <a:rPr lang="pt-BR" sz="2000" b="1" spc="100" dirty="0" smtClean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injetados </a:t>
            </a:r>
            <a:r>
              <a:rPr lang="pt-BR" sz="2000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lang="pt-BR" sz="2000" spc="100" dirty="0" smtClean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mercado com o </a:t>
            </a:r>
            <a:r>
              <a:rPr lang="pt-BR" sz="2000" b="1" spc="100" dirty="0" smtClean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FGTS</a:t>
            </a:r>
            <a:endParaRPr lang="en-US" sz="2000" b="1" spc="100" dirty="0">
              <a:solidFill>
                <a:srgbClr val="154C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873577" y="2161014"/>
            <a:ext cx="9976436" cy="5048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Venda de veículos </a:t>
            </a:r>
            <a:r>
              <a:rPr lang="pt-BR" sz="2000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aumentou </a:t>
            </a:r>
            <a:r>
              <a:rPr lang="pt-BR" sz="2000" b="1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12,2%</a:t>
            </a:r>
            <a:r>
              <a:rPr lang="pt-BR" sz="2000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janeiro a julho</a:t>
            </a:r>
            <a:endParaRPr lang="en-US" sz="2000" b="1" spc="100" dirty="0">
              <a:solidFill>
                <a:srgbClr val="154C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873576" y="4124758"/>
            <a:ext cx="8784773" cy="5048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Superávit </a:t>
            </a:r>
            <a:r>
              <a:rPr lang="pt-BR" sz="2000" b="1" spc="100" dirty="0" smtClean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comercial </a:t>
            </a:r>
            <a:r>
              <a:rPr lang="pt-BR" sz="2000" b="1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pt-BR" sz="2000" b="1" spc="100" dirty="0" smtClean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US$ 28,3 </a:t>
            </a:r>
            <a:r>
              <a:rPr lang="pt-BR" sz="2000" b="1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bilhões </a:t>
            </a:r>
            <a:r>
              <a:rPr lang="pt-BR" sz="2000" spc="100" dirty="0" smtClean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até </a:t>
            </a:r>
            <a:r>
              <a:rPr lang="pt-BR" sz="2000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julho</a:t>
            </a:r>
            <a:endParaRPr lang="en-US" sz="2000" spc="100" dirty="0">
              <a:solidFill>
                <a:srgbClr val="154C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873576" y="4986428"/>
            <a:ext cx="8632373" cy="5048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Concessões e privatizações </a:t>
            </a:r>
            <a:r>
              <a:rPr lang="pt-BR" sz="2000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avançam</a:t>
            </a:r>
            <a:endParaRPr lang="en-US" sz="2000" spc="100" dirty="0">
              <a:solidFill>
                <a:srgbClr val="154C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873577" y="3113514"/>
            <a:ext cx="9976436" cy="5048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Vendas dos </a:t>
            </a:r>
            <a:r>
              <a:rPr lang="pt-BR" sz="2000" b="1" spc="100" dirty="0" smtClean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shoppings </a:t>
            </a:r>
            <a:r>
              <a:rPr lang="pt-BR" sz="2000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cresceram</a:t>
            </a:r>
            <a:r>
              <a:rPr lang="pt-BR" sz="2000" b="1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8,4% </a:t>
            </a:r>
            <a:r>
              <a:rPr lang="pt-BR" sz="2000" spc="100" dirty="0">
                <a:solidFill>
                  <a:srgbClr val="154C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1º semestre</a:t>
            </a:r>
            <a:endParaRPr lang="en-US" sz="2000" spc="100" dirty="0">
              <a:solidFill>
                <a:srgbClr val="154C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77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203232"/>
            <a:ext cx="817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Preço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de commodities</a:t>
            </a:r>
            <a:r>
              <a:rPr lang="en-US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</a:t>
            </a:r>
          </a:p>
          <a:p>
            <a:r>
              <a:rPr lang="en-US" sz="20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(CRB </a:t>
            </a:r>
            <a:r>
              <a:rPr lang="en-US" sz="2000" b="1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deflacionado</a:t>
            </a:r>
            <a:r>
              <a:rPr lang="en-US" sz="20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</a:t>
            </a:r>
            <a:r>
              <a:rPr lang="en-US" sz="2000" b="1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pelo</a:t>
            </a:r>
            <a:r>
              <a:rPr lang="en-US" sz="20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PPI)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87"/>
          <a:stretch/>
        </p:blipFill>
        <p:spPr>
          <a:xfrm>
            <a:off x="585787" y="1761067"/>
            <a:ext cx="11020425" cy="44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75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braz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78000"/>
                </a:schemeClr>
              </a:gs>
              <a:gs pos="100000">
                <a:schemeClr val="accent6">
                  <a:lumMod val="80000"/>
                </a:schemeClr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3"/>
          <p:cNvSpPr txBox="1"/>
          <p:nvPr/>
        </p:nvSpPr>
        <p:spPr>
          <a:xfrm>
            <a:off x="1005644" y="375462"/>
            <a:ext cx="1018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Vantagens do Brasil</a:t>
            </a:r>
            <a:endParaRPr lang="pt-BR" sz="5400" b="1" spc="3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921872" y="1317127"/>
            <a:ext cx="4247088" cy="5048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spc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Democracia estável</a:t>
            </a:r>
            <a:endParaRPr lang="en-US" sz="2000" b="1" spc="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1872" y="1957536"/>
            <a:ext cx="4528833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spc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Não </a:t>
            </a:r>
            <a:r>
              <a:rPr lang="pt-BR" sz="2000" b="1" spc="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há conflitos </a:t>
            </a:r>
            <a:r>
              <a:rPr lang="pt-BR" sz="2000" b="1" spc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religiosos, raciais e de </a:t>
            </a:r>
            <a:r>
              <a:rPr lang="pt-BR" sz="2000" b="1" spc="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fronteira</a:t>
            </a:r>
            <a:endParaRPr lang="en-US" sz="2000" b="1" spc="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871" y="3874617"/>
            <a:ext cx="4801039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spc="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Grande </a:t>
            </a:r>
            <a:r>
              <a:rPr lang="pt-BR" sz="2000" b="1" spc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produtor de alimentos </a:t>
            </a:r>
            <a:r>
              <a:rPr lang="pt-BR" sz="2000" b="1" spc="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(grãos </a:t>
            </a:r>
            <a:r>
              <a:rPr lang="pt-BR" sz="2000" b="1" spc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proteína </a:t>
            </a:r>
            <a:r>
              <a:rPr lang="pt-BR" sz="2000" b="1" spc="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animal) </a:t>
            </a:r>
            <a:endParaRPr lang="en-US" sz="2000" spc="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921872" y="4997517"/>
            <a:ext cx="4528833" cy="96648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spc="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Potencial </a:t>
            </a:r>
            <a:r>
              <a:rPr lang="pt-BR" sz="2000" b="1" spc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aumento de </a:t>
            </a:r>
            <a:r>
              <a:rPr lang="pt-BR" sz="2000" b="1" spc="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área </a:t>
            </a:r>
            <a:r>
              <a:rPr lang="pt-BR" sz="2000" b="1" spc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agricultável</a:t>
            </a:r>
            <a:endParaRPr lang="en-US" sz="2000" spc="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921872" y="3124603"/>
            <a:ext cx="5147505" cy="5539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spc="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Matriz </a:t>
            </a:r>
            <a:r>
              <a:rPr lang="pt-BR" sz="2000" b="1" spc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energética </a:t>
            </a:r>
            <a:r>
              <a:rPr lang="pt-BR" sz="2000" b="1" spc="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diversificada </a:t>
            </a:r>
            <a:endParaRPr lang="en-US" sz="2000" spc="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6157105" y="1317127"/>
            <a:ext cx="5252733" cy="5539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spc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Grandes reservas minerais HB </a:t>
            </a:r>
            <a:endParaRPr lang="en-US" sz="2000" b="1" spc="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6157105" y="1998272"/>
            <a:ext cx="4126327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spc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financeiro regulado e capitalizado</a:t>
            </a:r>
            <a:endParaRPr lang="en-US" sz="2000" b="1" spc="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6157104" y="4135847"/>
            <a:ext cx="5252734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spc="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Tudo </a:t>
            </a:r>
            <a:r>
              <a:rPr lang="pt-BR" sz="2000" b="1" spc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fazer na infraestrutura </a:t>
            </a:r>
            <a:r>
              <a:rPr lang="pt-BR" sz="2000" b="1" spc="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(concessões </a:t>
            </a:r>
            <a:r>
              <a:rPr lang="pt-BR" sz="2000" b="1" spc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pt-BR" sz="2000" b="1" spc="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privatizações)</a:t>
            </a:r>
            <a:endParaRPr lang="en-US" sz="2000" spc="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6157106" y="3124603"/>
            <a:ext cx="480103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spc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Colchão de reservas próximo a </a:t>
            </a:r>
            <a:r>
              <a:rPr lang="pt-BR" sz="2000" b="1" spc="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US$ 400 bilhões</a:t>
            </a:r>
            <a:endParaRPr lang="en-US" sz="2000" spc="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026" y="6040306"/>
            <a:ext cx="2381947" cy="4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8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1673"/>
            <a:ext cx="12192000" cy="6858000"/>
          </a:xfrm>
          <a:prstGeom prst="rect">
            <a:avLst/>
          </a:prstGeom>
          <a:gradFill>
            <a:gsLst>
              <a:gs pos="0">
                <a:srgbClr val="75ACCB">
                  <a:lumMod val="90000"/>
                  <a:lumOff val="10000"/>
                  <a:alpha val="77000"/>
                </a:srgbClr>
              </a:gs>
              <a:gs pos="100000">
                <a:schemeClr val="accent6">
                  <a:lumMod val="80000"/>
                </a:schemeClr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1005644" y="1718424"/>
            <a:ext cx="1018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país precisa de uma fotografia</a:t>
            </a:r>
            <a:endParaRPr lang="pt-BR" sz="4000" spc="3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005644" y="2248382"/>
            <a:ext cx="1018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 retoques dos problemas</a:t>
            </a:r>
            <a:endParaRPr lang="pt-BR" sz="4000" b="1" spc="3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005644" y="2785224"/>
            <a:ext cx="1018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que seja possível construir</a:t>
            </a:r>
            <a:endParaRPr lang="pt-BR" sz="4000" spc="3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005644" y="3315182"/>
            <a:ext cx="1018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 nova plataforma </a:t>
            </a:r>
            <a:r>
              <a:rPr lang="pt-BR" sz="36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o</a:t>
            </a:r>
            <a:endParaRPr lang="pt-BR" sz="4000" spc="3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005644" y="3805132"/>
            <a:ext cx="1018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pt-BR" sz="4800" b="1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rescimento futuro</a:t>
            </a:r>
            <a:endParaRPr lang="pt-BR" sz="5400" b="1" spc="3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91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49" r="24702" b="21293"/>
          <a:stretch/>
        </p:blipFill>
        <p:spPr>
          <a:xfrm>
            <a:off x="-485775" y="-85725"/>
            <a:ext cx="12744450" cy="702945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 rot="10800000">
            <a:off x="-937065" y="-373674"/>
            <a:ext cx="13395766" cy="7631724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65000"/>
                </a:schemeClr>
              </a:gs>
              <a:gs pos="51000">
                <a:srgbClr val="75ACCB">
                  <a:alpha val="82000"/>
                </a:srgbClr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-1158671" y="1626833"/>
            <a:ext cx="1450933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pt-BR" sz="4000" b="1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Confiança</a:t>
            </a:r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 a forma</a:t>
            </a:r>
          </a:p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barata de</a:t>
            </a:r>
            <a:r>
              <a:rPr lang="pt-BR" sz="4000" spc="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estímulo econômico</a:t>
            </a:r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  <a:endParaRPr lang="pt-BR" sz="4000" spc="3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pt-BR" sz="4000" spc="3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pt-BR" sz="2800" spc="3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Larry Summers</a:t>
            </a:r>
            <a:endParaRPr lang="pt-BR" sz="3200" spc="3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12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1674"/>
            <a:ext cx="12192000" cy="6858000"/>
          </a:xfrm>
          <a:prstGeom prst="rect">
            <a:avLst/>
          </a:prstGeom>
          <a:gradFill>
            <a:gsLst>
              <a:gs pos="0">
                <a:srgbClr val="75ACCB">
                  <a:lumMod val="90000"/>
                  <a:lumOff val="10000"/>
                  <a:alpha val="77000"/>
                </a:srgbClr>
              </a:gs>
              <a:gs pos="100000">
                <a:schemeClr val="accent6">
                  <a:lumMod val="80000"/>
                </a:schemeClr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-1083605" y="1868213"/>
            <a:ext cx="1435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O Brasil precisa voltar ao jogo</a:t>
            </a:r>
            <a:endParaRPr lang="pt-BR" sz="40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5352" y="3649081"/>
            <a:ext cx="44412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"/>
          <p:cNvSpPr txBox="1"/>
          <p:nvPr/>
        </p:nvSpPr>
        <p:spPr>
          <a:xfrm>
            <a:off x="1746682" y="3877968"/>
            <a:ext cx="8698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Medidas unilaterais:</a:t>
            </a:r>
          </a:p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“fuga para a frente”.</a:t>
            </a:r>
            <a:endParaRPr lang="pt-BR" sz="4400" spc="3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-1083605" y="2380620"/>
            <a:ext cx="14359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através de reformas</a:t>
            </a:r>
            <a:endParaRPr lang="pt-BR" sz="66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00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1674"/>
            <a:ext cx="12192000" cy="6858000"/>
          </a:xfrm>
          <a:prstGeom prst="rect">
            <a:avLst/>
          </a:prstGeom>
          <a:gradFill>
            <a:gsLst>
              <a:gs pos="0">
                <a:srgbClr val="75ACCB">
                  <a:lumMod val="90000"/>
                  <a:lumOff val="10000"/>
                  <a:alpha val="77000"/>
                </a:srgbClr>
              </a:gs>
              <a:gs pos="100000">
                <a:schemeClr val="accent6">
                  <a:lumMod val="80000"/>
                </a:schemeClr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-1158671" y="957265"/>
            <a:ext cx="145093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Brasil precisa correr</a:t>
            </a:r>
          </a:p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as reformas </a:t>
            </a:r>
          </a:p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(algumas unilaterais)</a:t>
            </a:r>
          </a:p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tornem o país</a:t>
            </a:r>
          </a:p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mais previsível.</a:t>
            </a:r>
          </a:p>
          <a:p>
            <a:pPr algn="ctr"/>
            <a:endParaRPr lang="pt-BR" sz="4000" spc="3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Não podemos </a:t>
            </a:r>
          </a:p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perder mais tempo!</a:t>
            </a:r>
            <a:endParaRPr lang="pt-BR" sz="4400" spc="3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20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924"/>
            <a:ext cx="12191999" cy="703384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-87924"/>
            <a:ext cx="12191999" cy="6945924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65000"/>
                </a:schemeClr>
              </a:gs>
              <a:gs pos="51000">
                <a:srgbClr val="75ACCB">
                  <a:alpha val="82000"/>
                </a:srgbClr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-1158671" y="1626833"/>
            <a:ext cx="145093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“O otimista é um tolo.</a:t>
            </a:r>
          </a:p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pessimista, um chato.</a:t>
            </a:r>
          </a:p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Bom mesmo é ser um</a:t>
            </a:r>
          </a:p>
          <a:p>
            <a:pPr algn="ctr"/>
            <a:r>
              <a:rPr lang="pt-BR" sz="4000" spc="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realista esperançoso</a:t>
            </a:r>
            <a:r>
              <a:rPr lang="pt-BR" sz="40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  <a:endParaRPr lang="pt-BR" sz="4000" spc="3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pt-BR" sz="4000" spc="3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pt-BR" sz="2800" spc="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Ariano Suassuna</a:t>
            </a:r>
            <a:endParaRPr lang="pt-BR" sz="3200" spc="3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24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5ACCB">
                  <a:lumMod val="90000"/>
                  <a:lumOff val="10000"/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3951157" y="6381742"/>
            <a:ext cx="44412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3516913" y="4944811"/>
            <a:ext cx="5309784" cy="83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spc="3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Germano</a:t>
            </a:r>
            <a:r>
              <a:rPr lang="en-US" sz="28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spc="3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Rigotto</a:t>
            </a:r>
            <a:endParaRPr lang="en-US" sz="2800" spc="3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1080" y="530967"/>
            <a:ext cx="3981450" cy="828675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3516913" y="5617197"/>
            <a:ext cx="5309784" cy="409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Ex-</a:t>
            </a:r>
            <a:r>
              <a:rPr lang="en-US" sz="1200" spc="3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governador</a:t>
            </a:r>
            <a:r>
              <a:rPr lang="en-US" sz="1200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 Rio Grande do </a:t>
            </a:r>
            <a:r>
              <a:rPr lang="en-US" sz="1200" spc="3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Sul</a:t>
            </a:r>
            <a:endParaRPr lang="en-US" sz="1200" spc="300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516913" y="5885854"/>
            <a:ext cx="5309784" cy="409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 </a:t>
            </a:r>
            <a:r>
              <a:rPr lang="en-US" sz="1200" spc="3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presidente</a:t>
            </a:r>
            <a:r>
              <a:rPr lang="en-US" sz="1200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 </a:t>
            </a:r>
            <a:r>
              <a:rPr lang="en-US" sz="1200" spc="3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Instituto</a:t>
            </a:r>
            <a:r>
              <a:rPr lang="en-US" sz="1200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spc="3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Reformar</a:t>
            </a:r>
            <a:endParaRPr lang="en-US" sz="1200" spc="300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3516913" y="2448233"/>
            <a:ext cx="5309784" cy="135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spc="3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Muito</a:t>
            </a:r>
            <a:r>
              <a:rPr lang="en-US" sz="4800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obrigado!</a:t>
            </a:r>
          </a:p>
        </p:txBody>
      </p:sp>
    </p:spTree>
    <p:extLst>
      <p:ext uri="{BB962C8B-B14F-4D97-AF65-F5344CB8AC3E}">
        <p14:creationId xmlns:p14="http://schemas.microsoft.com/office/powerpoint/2010/main" xmlns="" val="43485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43393"/>
            <a:ext cx="817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Taxa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Selic</a:t>
            </a:r>
            <a:r>
              <a:rPr lang="en-US" sz="28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(% p.a.)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85"/>
          <a:stretch/>
        </p:blipFill>
        <p:spPr>
          <a:xfrm>
            <a:off x="481012" y="1808762"/>
            <a:ext cx="11229975" cy="44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88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43393"/>
            <a:ext cx="817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Ociosidade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continua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grande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216" y="1474769"/>
            <a:ext cx="5800725" cy="50196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941" y="1465244"/>
            <a:ext cx="53816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07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43393"/>
            <a:ext cx="817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Crescimento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do PIB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94"/>
          <a:stretch/>
        </p:blipFill>
        <p:spPr>
          <a:xfrm>
            <a:off x="747712" y="1738489"/>
            <a:ext cx="10696575" cy="46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7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43393"/>
            <a:ext cx="886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Concessões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de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crédito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estão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crescendo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0558" y="1368953"/>
            <a:ext cx="5753100" cy="50196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991" y="1368953"/>
            <a:ext cx="55340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3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43393"/>
            <a:ext cx="886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Mais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reformas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à </a:t>
            </a:r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frente</a:t>
            </a:r>
            <a:r>
              <a:rPr lang="en-US" sz="2800" b="1" u="sng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?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837" y="1682220"/>
            <a:ext cx="94583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5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131376"/>
          </a:xfrm>
          <a:prstGeom prst="rect">
            <a:avLst/>
          </a:prstGeom>
          <a:gradFill>
            <a:gsLst>
              <a:gs pos="0">
                <a:srgbClr val="75ACCB">
                  <a:alpha val="75000"/>
                </a:srgbClr>
              </a:gs>
              <a:gs pos="100000">
                <a:srgbClr val="154C6B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21216" y="343393"/>
            <a:ext cx="886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300" dirty="0" err="1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Projeções</a:t>
            </a:r>
            <a:endParaRPr lang="en-US" sz="2800" b="1" spc="300" dirty="0" smtClean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1711" y="370849"/>
            <a:ext cx="2381947" cy="49576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137" y="1689981"/>
            <a:ext cx="115157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5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509</Words>
  <Application>Microsoft Office PowerPoint</Application>
  <PresentationFormat>Personalizar</PresentationFormat>
  <Paragraphs>120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germano</cp:lastModifiedBy>
  <cp:revision>54</cp:revision>
  <dcterms:created xsi:type="dcterms:W3CDTF">2016-05-10T19:05:21Z</dcterms:created>
  <dcterms:modified xsi:type="dcterms:W3CDTF">2020-02-27T01:12:08Z</dcterms:modified>
</cp:coreProperties>
</file>