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72" r:id="rId4"/>
    <p:sldId id="287" r:id="rId5"/>
    <p:sldId id="271" r:id="rId6"/>
    <p:sldId id="261" r:id="rId7"/>
    <p:sldId id="282" r:id="rId8"/>
    <p:sldId id="284" r:id="rId9"/>
    <p:sldId id="285" r:id="rId10"/>
    <p:sldId id="286" r:id="rId11"/>
    <p:sldId id="269" r:id="rId12"/>
    <p:sldId id="283" r:id="rId13"/>
    <p:sldId id="280" r:id="rId14"/>
    <p:sldId id="279" r:id="rId1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6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A159ED-4E77-2136-974D-6896836336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9F9D432-6424-667A-ED01-0BD8B885E7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0B3CBD9-6D1F-0A7A-7688-6B8BB7D9C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33133-699F-46A2-AC17-D82988AAF3BE}" type="datetimeFigureOut">
              <a:rPr lang="pt-BR" smtClean="0"/>
              <a:t>27/11/2023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CF1334D-9166-F99B-E65D-9D27CC937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5E23FE6-A5CB-00C6-C9FE-558BFFE91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AF787-93A7-4E2E-A816-EE988E313A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2737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9FC7D9-4E78-E6C6-2425-8B9553C674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8872F51-1C6A-57AA-119F-E9A17C8057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2C21A10-D874-32AA-85C7-DAD9F6CA0D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33133-699F-46A2-AC17-D82988AAF3BE}" type="datetimeFigureOut">
              <a:rPr lang="pt-BR" smtClean="0"/>
              <a:t>27/11/2023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DA3AE21-DFB5-7852-E893-CC7BF3CFC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430488E-A296-A27E-F15A-7DFAA0F73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AF787-93A7-4E2E-A816-EE988E313A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0438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7A60A59-F11B-FDDE-BDB6-A5980B70FF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AB7F43B-4B6B-BC81-D5F9-5170D8A0C4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EAFBD51-D57D-B7AC-DF10-B6C97E2BD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33133-699F-46A2-AC17-D82988AAF3BE}" type="datetimeFigureOut">
              <a:rPr lang="pt-BR" smtClean="0"/>
              <a:t>27/11/2023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90E6FEF-462E-B375-EDD5-323258CBE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0E801DA-2191-3678-8131-AF4EBF8A1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AF787-93A7-4E2E-A816-EE988E313A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7094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2E59D2-2FF7-1419-6402-8B2FB155E5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B163EA0-BEDC-F330-75A9-7886E3DB88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2A7C93C-994D-38BB-755B-32F57472B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33133-699F-46A2-AC17-D82988AAF3BE}" type="datetimeFigureOut">
              <a:rPr lang="pt-BR" smtClean="0"/>
              <a:t>27/11/2023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7FF8867-822B-A510-37A0-C79297694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B6539F3-3BC8-AE26-E31B-6EB7C93F0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AF787-93A7-4E2E-A816-EE988E313A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7190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202D7B-5FA0-0AF0-CFE4-8210A98C7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720EBAE-EF2C-ABE7-933B-14A72E6846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16C96DF-744A-2180-C668-9868D8BE9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33133-699F-46A2-AC17-D82988AAF3BE}" type="datetimeFigureOut">
              <a:rPr lang="pt-BR" smtClean="0"/>
              <a:t>27/11/2023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0F17975-FDCE-FC90-C7BD-DD5CE9C1F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617748E-C2E6-66B6-1C77-F51AD60FA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AF787-93A7-4E2E-A816-EE988E313A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2334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DA610C-3CB6-4179-C549-3E4AAEB1C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D58A70C-36D8-2C01-88B5-CD2F26A0F1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1D4B6B4-D22A-AF93-EA99-B3AA1CA0E5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9322AB7-212C-A8FB-7A34-1E4E4F5D0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33133-699F-46A2-AC17-D82988AAF3BE}" type="datetimeFigureOut">
              <a:rPr lang="pt-BR" smtClean="0"/>
              <a:t>27/11/2023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7602825-6F63-A8E4-CC83-84C68719E3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339A599-4198-F7E2-70CE-4CB02E42B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AF787-93A7-4E2E-A816-EE988E313A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6714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A51B00-AA55-E5E0-CBF4-E2E00CD092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CA63C70-4F3E-0E60-5E92-CD79600211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DA95480-161B-4341-C3A7-A64C92EB19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35E4EC5-9C83-7D92-7714-BD7BC6557D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D6779FA7-4A46-F1E1-F6C4-387A74C0B8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0BD6C042-2354-94AA-677C-0A5D3A263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33133-699F-46A2-AC17-D82988AAF3BE}" type="datetimeFigureOut">
              <a:rPr lang="pt-BR" smtClean="0"/>
              <a:t>27/11/2023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4EE43CA1-B9F6-9695-42B9-1B855B17C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77DF8D42-D787-D6F9-F71E-DBFA85CBC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AF787-93A7-4E2E-A816-EE988E313A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6809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2A65EF-E5B4-E164-287F-1A55501B3F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24323E0-82B5-2327-F2A6-B5834E10E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33133-699F-46A2-AC17-D82988AAF3BE}" type="datetimeFigureOut">
              <a:rPr lang="pt-BR" smtClean="0"/>
              <a:t>27/11/2023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55FCE4CC-1867-5DD1-B692-7CA72CB8D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31B605B2-BCE8-3AAB-6379-FAE141373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AF787-93A7-4E2E-A816-EE988E313A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9813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3D9374F2-AD7C-BD54-102D-95BDBEA3F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33133-699F-46A2-AC17-D82988AAF3BE}" type="datetimeFigureOut">
              <a:rPr lang="pt-BR" smtClean="0"/>
              <a:t>27/11/2023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1A801228-6E06-82A4-786A-376C4ACC7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75DA988-038A-4E5B-3E06-AA45823CF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AF787-93A7-4E2E-A816-EE988E313A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6348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BA5FDD-F23C-FBB2-2977-5BC826B40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C092E13-A27C-DA30-A289-8BFE9EDDB5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072A837-A5AF-A132-28F5-C54599D0BE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E550CAA-7F72-EC0F-B178-58EAC4972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33133-699F-46A2-AC17-D82988AAF3BE}" type="datetimeFigureOut">
              <a:rPr lang="pt-BR" smtClean="0"/>
              <a:t>27/11/2023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362899F-8ED1-A943-D7D4-CDC2BC1EE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39FA0BC-8772-5A87-B06D-4F6262B32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AF787-93A7-4E2E-A816-EE988E313A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1357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43CD9D-2105-4F95-0B3F-FD4768ED85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873251B6-A03D-A0A7-6324-305F6BDE85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8A4F705-8255-9638-2CFD-44E838659A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188735E-2924-6CAA-D621-AB8553137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33133-699F-46A2-AC17-D82988AAF3BE}" type="datetimeFigureOut">
              <a:rPr lang="pt-BR" smtClean="0"/>
              <a:t>27/11/2023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A3863C8-D038-B3D6-59E6-82A08DC82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457FE4C-5C07-3F89-0C3F-3DD260088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AF787-93A7-4E2E-A816-EE988E313A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419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599868C8-469D-6FE4-1AB4-8CF77786E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D564E7A-E871-FD72-C2B1-9FEC884F03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3AAF77D-CF12-7BB6-D636-54A2C425F7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633133-699F-46A2-AC17-D82988AAF3BE}" type="datetimeFigureOut">
              <a:rPr lang="pt-BR" smtClean="0"/>
              <a:t>27/11/2023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5658BE9-83D3-1F02-30C8-B9A8F1B4B2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5B35BFA-44E1-E09C-1D28-B9C7922371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6AF787-93A7-4E2E-A816-EE988E313A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0311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FE0D12-1861-8145-B11C-098EC0AB813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Visão estratégica e econômica do Brasil e do Mercosul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390312D-C7AB-7E8B-119A-1E5EB13F6F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61019"/>
            <a:ext cx="9144000" cy="1655762"/>
          </a:xfrm>
        </p:spPr>
        <p:txBody>
          <a:bodyPr>
            <a:normAutofit fontScale="92500" lnSpcReduction="10000"/>
          </a:bodyPr>
          <a:lstStyle/>
          <a:p>
            <a:r>
              <a:rPr lang="pt-BR" sz="3600" dirty="0">
                <a:latin typeface="+mj-lt"/>
              </a:rPr>
              <a:t>Gustavo Segré </a:t>
            </a:r>
          </a:p>
          <a:p>
            <a:r>
              <a:rPr lang="pt-BR" sz="3600" dirty="0">
                <a:latin typeface="+mj-lt"/>
              </a:rPr>
              <a:t>27 Novembro</a:t>
            </a:r>
          </a:p>
          <a:p>
            <a:r>
              <a:rPr lang="pt-BR" sz="3600" dirty="0">
                <a:latin typeface="+mj-lt"/>
              </a:rPr>
              <a:t>Caxias do Sul - RS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1291E3DD-4BC8-1AB7-4A2B-5584E4ABE0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0" y="413530"/>
            <a:ext cx="952583" cy="655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2780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09BF790B-C8ED-24BA-18C0-970EB1E182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7746" y="1302328"/>
            <a:ext cx="9919854" cy="5449454"/>
          </a:xfrm>
        </p:spPr>
        <p:txBody>
          <a:bodyPr rtlCol="0">
            <a:normAutofit fontScale="92500" lnSpcReduction="2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5000" b="1" dirty="0"/>
              <a:t>Brasil Político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endParaRPr lang="pt-BR" sz="3900" dirty="0"/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3600" dirty="0"/>
              <a:t>Para prestar atenção: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endParaRPr lang="pt-BR" sz="3600" dirty="0"/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3600" dirty="0"/>
              <a:t>	Direita e esquerda mais ao centro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3600" dirty="0"/>
              <a:t>	Disputa entre os três poderes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3600" dirty="0"/>
              <a:t>	PT em 2026 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3600" dirty="0"/>
              <a:t>	Oposição 2026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3600" dirty="0"/>
              <a:t>	Composição do STF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3600" dirty="0"/>
              <a:t>	PL da Censura (é coisa do passado mesmo?)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3600" dirty="0"/>
              <a:t> 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s-AR" dirty="0"/>
          </a:p>
        </p:txBody>
      </p:sp>
      <p:sp>
        <p:nvSpPr>
          <p:cNvPr id="8195" name="Imagem 4">
            <a:extLst>
              <a:ext uri="{FF2B5EF4-FFF2-40B4-BE49-F238E27FC236}">
                <a16:creationId xmlns:a16="http://schemas.microsoft.com/office/drawing/2014/main" id="{0CBA2955-C288-3EF0-3522-A623D99CF14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98475" y="331788"/>
            <a:ext cx="1025525" cy="785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t-BR" altLang="pt-BR" sz="1800"/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8B6A1C16-3395-9D3C-9277-4FD9A2A62C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2467" y="398529"/>
            <a:ext cx="951058" cy="652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40478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FE0D12-1861-8145-B11C-098EC0AB81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6629" y="1344978"/>
            <a:ext cx="9892145" cy="5149128"/>
          </a:xfrm>
        </p:spPr>
        <p:txBody>
          <a:bodyPr>
            <a:normAutofit fontScale="90000"/>
          </a:bodyPr>
          <a:lstStyle/>
          <a:p>
            <a:pPr algn="l"/>
            <a:r>
              <a:rPr lang="pt-BR" sz="4400" b="1" dirty="0">
                <a:latin typeface="+mn-lt"/>
              </a:rPr>
              <a:t>Brasil, Mercosul e relações internacionais</a:t>
            </a:r>
            <a:br>
              <a:rPr lang="pt-BR" sz="4000" dirty="0">
                <a:latin typeface="+mn-lt"/>
              </a:rPr>
            </a:br>
            <a:br>
              <a:rPr lang="pt-BR" sz="4000" dirty="0">
                <a:latin typeface="+mn-lt"/>
              </a:rPr>
            </a:br>
            <a:r>
              <a:rPr lang="pt-BR" sz="4000" dirty="0">
                <a:latin typeface="+mn-lt"/>
              </a:rPr>
              <a:t>O que está em jogo do ponto de vista político e regional ?</a:t>
            </a:r>
            <a:br>
              <a:rPr lang="pt-BR" sz="4000" dirty="0">
                <a:latin typeface="+mn-lt"/>
              </a:rPr>
            </a:br>
            <a:br>
              <a:rPr lang="pt-BR" sz="2700" dirty="0">
                <a:latin typeface="+mn-lt"/>
              </a:rPr>
            </a:br>
            <a:r>
              <a:rPr lang="pt-BR" sz="2700" dirty="0">
                <a:latin typeface="+mn-lt"/>
              </a:rPr>
              <a:t>2023	Eleições Argentina mudam a geopolítica da região</a:t>
            </a:r>
            <a:br>
              <a:rPr lang="pt-BR" sz="2700" dirty="0">
                <a:latin typeface="+mn-lt"/>
              </a:rPr>
            </a:br>
            <a:r>
              <a:rPr lang="pt-BR" sz="2700" dirty="0">
                <a:latin typeface="+mn-lt"/>
              </a:rPr>
              <a:t> </a:t>
            </a:r>
            <a:br>
              <a:rPr lang="pt-BR" sz="2700" dirty="0">
                <a:latin typeface="+mn-lt"/>
              </a:rPr>
            </a:br>
            <a:r>
              <a:rPr lang="pt-BR" sz="2700" dirty="0">
                <a:latin typeface="+mn-lt"/>
              </a:rPr>
              <a:t>2024 	El Salvador, Panamá, México, Dominicana, Uruguai, Venezuela</a:t>
            </a:r>
            <a:br>
              <a:rPr lang="pt-BR" sz="2000" dirty="0">
                <a:latin typeface="+mn-lt"/>
              </a:rPr>
            </a:br>
            <a:r>
              <a:rPr lang="pt-BR" sz="2000" dirty="0">
                <a:latin typeface="+mn-lt"/>
              </a:rPr>
              <a:t>	</a:t>
            </a:r>
            <a:br>
              <a:rPr lang="pt-BR" sz="2000" dirty="0">
                <a:latin typeface="+mn-lt"/>
              </a:rPr>
            </a:br>
            <a:br>
              <a:rPr lang="pt-BR" sz="2000" dirty="0">
                <a:latin typeface="+mn-lt"/>
              </a:rPr>
            </a:br>
            <a:r>
              <a:rPr lang="pt-BR" sz="4000" dirty="0">
                <a:latin typeface="+mn-lt"/>
              </a:rPr>
              <a:t>Acordo União Europeia x Mercosul               ...</a:t>
            </a:r>
            <a:br>
              <a:rPr lang="pt-BR" sz="4000" dirty="0">
                <a:latin typeface="+mn-lt"/>
              </a:rPr>
            </a:br>
            <a:endParaRPr lang="pt-BR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FACC23BF-354F-329C-AD30-4702A22923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67116" y="592900"/>
            <a:ext cx="951058" cy="652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62743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ubtítulo 2">
            <a:extLst>
              <a:ext uri="{FF2B5EF4-FFF2-40B4-BE49-F238E27FC236}">
                <a16:creationId xmlns:a16="http://schemas.microsoft.com/office/drawing/2014/main" id="{126054CA-885B-2B6B-7087-0D84BE9972B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903413" y="906463"/>
            <a:ext cx="10731500" cy="5448300"/>
          </a:xfrm>
        </p:spPr>
        <p:txBody>
          <a:bodyPr/>
          <a:lstStyle/>
          <a:p>
            <a:pPr algn="l" eaLnBrk="1" hangingPunct="1"/>
            <a:r>
              <a:rPr lang="pt-BR" altLang="es-AR" sz="3600" b="1" dirty="0"/>
              <a:t>Conclusões </a:t>
            </a:r>
          </a:p>
          <a:p>
            <a:pPr algn="l" eaLnBrk="1" hangingPunct="1"/>
            <a:endParaRPr lang="pt-BR" altLang="es-AR" sz="3900" dirty="0"/>
          </a:p>
          <a:p>
            <a:pPr algn="l" eaLnBrk="1" hangingPunct="1"/>
            <a:r>
              <a:rPr lang="pt-BR" altLang="es-AR" sz="3000" dirty="0"/>
              <a:t>Os presidentes são inquilinos temporários do Planalto</a:t>
            </a:r>
          </a:p>
          <a:p>
            <a:pPr algn="l" eaLnBrk="1" hangingPunct="1"/>
            <a:r>
              <a:rPr lang="pt-BR" altLang="es-AR" sz="3000" dirty="0"/>
              <a:t>O importante é observar o ambiente econômico e político sem deixar de instrumentar um outro tripe (do setor privado)</a:t>
            </a:r>
          </a:p>
          <a:p>
            <a:pPr algn="l" eaLnBrk="1" hangingPunct="1"/>
            <a:endParaRPr lang="pt-BR" altLang="es-AR" sz="3000" dirty="0"/>
          </a:p>
          <a:p>
            <a:pPr algn="l" eaLnBrk="1" hangingPunct="1"/>
            <a:r>
              <a:rPr lang="pt-BR" altLang="es-AR" sz="3000" dirty="0"/>
              <a:t>		Ser melhor</a:t>
            </a:r>
          </a:p>
          <a:p>
            <a:pPr algn="l" eaLnBrk="1" hangingPunct="1"/>
            <a:r>
              <a:rPr lang="pt-BR" altLang="es-AR" sz="3000" dirty="0"/>
              <a:t>		Ser diferente</a:t>
            </a:r>
          </a:p>
          <a:p>
            <a:pPr algn="l" eaLnBrk="1" hangingPunct="1"/>
            <a:r>
              <a:rPr lang="pt-BR" altLang="es-AR" sz="3000" dirty="0"/>
              <a:t>		Ser produtivo	                                               ...</a:t>
            </a:r>
            <a:endParaRPr lang="pt-BR" altLang="es-AR" dirty="0"/>
          </a:p>
        </p:txBody>
      </p:sp>
      <p:sp>
        <p:nvSpPr>
          <p:cNvPr id="19459" name="Imagem 4">
            <a:extLst>
              <a:ext uri="{FF2B5EF4-FFF2-40B4-BE49-F238E27FC236}">
                <a16:creationId xmlns:a16="http://schemas.microsoft.com/office/drawing/2014/main" id="{E3616271-986B-1750-6507-E337460CE4A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98475" y="331788"/>
            <a:ext cx="1025525" cy="785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t-BR" altLang="pt-BR" sz="180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301A746B-E161-3F85-1FDE-8E9DA5A42D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00381" y="489241"/>
            <a:ext cx="951058" cy="652329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ubtítulo 2">
            <a:extLst>
              <a:ext uri="{FF2B5EF4-FFF2-40B4-BE49-F238E27FC236}">
                <a16:creationId xmlns:a16="http://schemas.microsoft.com/office/drawing/2014/main" id="{03E84F5B-C91F-FFDA-65AF-8149D4525EB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27125" y="2160588"/>
            <a:ext cx="10733088" cy="5449887"/>
          </a:xfrm>
        </p:spPr>
        <p:txBody>
          <a:bodyPr>
            <a:normAutofit/>
          </a:bodyPr>
          <a:lstStyle/>
          <a:p>
            <a:pPr algn="l" eaLnBrk="1" hangingPunct="1"/>
            <a:r>
              <a:rPr lang="pt-BR" altLang="es-AR" sz="3600" b="1" dirty="0"/>
              <a:t>Tomar o exemplo de </a:t>
            </a:r>
            <a:r>
              <a:rPr lang="pt-BR" altLang="es-AR" sz="3600" b="1" dirty="0" err="1"/>
              <a:t>Nicolo</a:t>
            </a:r>
            <a:r>
              <a:rPr lang="pt-BR" altLang="es-AR" sz="3600" b="1" dirty="0"/>
              <a:t> Paganini</a:t>
            </a:r>
          </a:p>
          <a:p>
            <a:pPr algn="l" eaLnBrk="1" hangingPunct="1"/>
            <a:endParaRPr lang="pt-BR" altLang="es-AR" sz="3600" b="1" dirty="0"/>
          </a:p>
          <a:p>
            <a:pPr algn="l" eaLnBrk="1" hangingPunct="1"/>
            <a:endParaRPr lang="pt-BR" altLang="es-AR" sz="3600" b="1" dirty="0"/>
          </a:p>
          <a:p>
            <a:pPr algn="l" eaLnBrk="1" hangingPunct="1"/>
            <a:endParaRPr lang="pt-BR" altLang="es-AR" sz="3200" dirty="0"/>
          </a:p>
          <a:p>
            <a:pPr algn="l" eaLnBrk="1" hangingPunct="1"/>
            <a:endParaRPr lang="pt-BR" altLang="es-AR" sz="3200" dirty="0"/>
          </a:p>
          <a:p>
            <a:pPr algn="l" eaLnBrk="1" hangingPunct="1"/>
            <a:r>
              <a:rPr lang="pt-BR" altLang="es-AR" dirty="0"/>
              <a:t>                                                                                                                                           ////</a:t>
            </a:r>
          </a:p>
        </p:txBody>
      </p:sp>
      <p:sp>
        <p:nvSpPr>
          <p:cNvPr id="20483" name="Imagem 4">
            <a:extLst>
              <a:ext uri="{FF2B5EF4-FFF2-40B4-BE49-F238E27FC236}">
                <a16:creationId xmlns:a16="http://schemas.microsoft.com/office/drawing/2014/main" id="{02AD9E89-B9EF-AA4D-8D16-59B39E3845D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98475" y="331788"/>
            <a:ext cx="1025525" cy="785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t-BR" altLang="pt-BR" sz="1800"/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8D9E1337-DBB1-C568-5C6C-D8535053BB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9753" y="660601"/>
            <a:ext cx="951058" cy="652329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FE0D12-1861-8145-B11C-098EC0AB81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3940" y="2128750"/>
            <a:ext cx="9892145" cy="5149128"/>
          </a:xfrm>
        </p:spPr>
        <p:txBody>
          <a:bodyPr>
            <a:normAutofit fontScale="90000"/>
          </a:bodyPr>
          <a:lstStyle/>
          <a:p>
            <a:pPr algn="l"/>
            <a:br>
              <a:rPr lang="pt-BR" sz="3200" dirty="0"/>
            </a:br>
            <a:br>
              <a:rPr lang="pt-BR" sz="3200" dirty="0"/>
            </a:br>
            <a:br>
              <a:rPr lang="pt-BR" sz="3200" dirty="0"/>
            </a:br>
            <a:br>
              <a:rPr lang="pt-BR" sz="3200" dirty="0"/>
            </a:br>
            <a:br>
              <a:rPr lang="pt-BR" sz="3200" dirty="0"/>
            </a:br>
            <a:br>
              <a:rPr lang="pt-BR" sz="3200" dirty="0"/>
            </a:br>
            <a:br>
              <a:rPr lang="pt-BR" sz="3200" dirty="0"/>
            </a:br>
            <a:br>
              <a:rPr lang="pt-BR" sz="3200" dirty="0"/>
            </a:br>
            <a:br>
              <a:rPr lang="pt-BR" sz="3200" dirty="0"/>
            </a:br>
            <a:r>
              <a:rPr lang="pt-BR" sz="4000" b="1" dirty="0">
                <a:latin typeface="+mn-lt"/>
              </a:rPr>
              <a:t>Se começamos a trabalhar no Brasil que desejamos, poderemos viver no Brasil que merecemos</a:t>
            </a:r>
            <a:br>
              <a:rPr lang="pt-BR" sz="4000" b="1" dirty="0"/>
            </a:br>
            <a:br>
              <a:rPr lang="pt-BR" sz="4000" b="1" dirty="0"/>
            </a:br>
            <a:br>
              <a:rPr lang="pt-BR" sz="3200" dirty="0"/>
            </a:br>
            <a:r>
              <a:rPr lang="pt-BR" sz="4000" b="1" dirty="0">
                <a:latin typeface="+mn-lt"/>
              </a:rPr>
              <a:t>Muito obrigado</a:t>
            </a:r>
            <a:br>
              <a:rPr lang="pt-BR" sz="6700" b="1" dirty="0"/>
            </a:br>
            <a:br>
              <a:rPr lang="pt-BR" sz="4000" b="1" dirty="0"/>
            </a:br>
            <a:r>
              <a:rPr lang="pt-BR" sz="4000" b="1" dirty="0"/>
              <a:t>Gustavo Segré</a:t>
            </a:r>
            <a:br>
              <a:rPr lang="pt-BR" sz="4000" b="1" dirty="0"/>
            </a:br>
            <a:r>
              <a:rPr lang="pt-BR" sz="4000" b="1" dirty="0"/>
              <a:t>IG: @segre.gustavo</a:t>
            </a:r>
            <a:br>
              <a:rPr lang="pt-BR" sz="4000" b="1" dirty="0"/>
            </a:br>
            <a:r>
              <a:rPr lang="pt-BR" sz="4000" b="1" dirty="0" err="1"/>
              <a:t>Tw</a:t>
            </a:r>
            <a:r>
              <a:rPr lang="pt-BR" sz="4000" b="1" dirty="0"/>
              <a:t>: @segregustavo</a:t>
            </a:r>
            <a:r>
              <a:rPr lang="pt-BR" sz="3200" dirty="0"/>
              <a:t>		</a:t>
            </a:r>
            <a:br>
              <a:rPr lang="pt-BR" sz="3200" dirty="0"/>
            </a:br>
            <a:endParaRPr lang="pt-BR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423E7F4B-2848-694C-D87A-001325341F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12349" y="508924"/>
            <a:ext cx="951058" cy="652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355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ubtítulo 2">
            <a:extLst>
              <a:ext uri="{FF2B5EF4-FFF2-40B4-BE49-F238E27FC236}">
                <a16:creationId xmlns:a16="http://schemas.microsoft.com/office/drawing/2014/main" id="{59C2C264-FEF3-3C16-FD60-A4DBA1107F2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812800" y="1504950"/>
            <a:ext cx="10520363" cy="4951413"/>
          </a:xfrm>
        </p:spPr>
        <p:txBody>
          <a:bodyPr/>
          <a:lstStyle/>
          <a:p>
            <a:pPr algn="l" eaLnBrk="1" hangingPunct="1"/>
            <a:r>
              <a:rPr lang="pt-BR" altLang="es-AR" sz="3600" b="1" dirty="0">
                <a:latin typeface="+mj-lt"/>
              </a:rPr>
              <a:t>Visão regional</a:t>
            </a:r>
          </a:p>
          <a:p>
            <a:pPr algn="l" eaLnBrk="1" hangingPunct="1"/>
            <a:endParaRPr lang="pt-BR" altLang="es-AR" sz="3600" dirty="0"/>
          </a:p>
        </p:txBody>
      </p:sp>
      <p:sp>
        <p:nvSpPr>
          <p:cNvPr id="4099" name="Imagem 4">
            <a:extLst>
              <a:ext uri="{FF2B5EF4-FFF2-40B4-BE49-F238E27FC236}">
                <a16:creationId xmlns:a16="http://schemas.microsoft.com/office/drawing/2014/main" id="{97724098-8FB8-9B11-AA43-1F7FF877118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98475" y="331788"/>
            <a:ext cx="1025525" cy="785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t-BR" altLang="pt-BR" sz="1800"/>
          </a:p>
        </p:txBody>
      </p:sp>
      <p:pic>
        <p:nvPicPr>
          <p:cNvPr id="4100" name="Imagem 3">
            <a:extLst>
              <a:ext uri="{FF2B5EF4-FFF2-40B4-BE49-F238E27FC236}">
                <a16:creationId xmlns:a16="http://schemas.microsoft.com/office/drawing/2014/main" id="{7B5892BB-CBD4-8146-77D1-DD0809ECB5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8325" y="1571625"/>
            <a:ext cx="7397750" cy="502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Imagem 1">
            <a:extLst>
              <a:ext uri="{FF2B5EF4-FFF2-40B4-BE49-F238E27FC236}">
                <a16:creationId xmlns:a16="http://schemas.microsoft.com/office/drawing/2014/main" id="{AA3AF057-CD6E-911B-E78E-4EE6F74DC2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49671" y="465271"/>
            <a:ext cx="951058" cy="65232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ubtítulo 2">
            <a:extLst>
              <a:ext uri="{FF2B5EF4-FFF2-40B4-BE49-F238E27FC236}">
                <a16:creationId xmlns:a16="http://schemas.microsoft.com/office/drawing/2014/main" id="{59C2C264-FEF3-3C16-FD60-A4DBA1107F2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812800" y="1504950"/>
            <a:ext cx="10520363" cy="4951413"/>
          </a:xfrm>
        </p:spPr>
        <p:txBody>
          <a:bodyPr/>
          <a:lstStyle/>
          <a:p>
            <a:pPr algn="l" eaLnBrk="1" hangingPunct="1"/>
            <a:r>
              <a:rPr lang="pt-BR" altLang="es-AR" sz="3600" b="1" dirty="0">
                <a:latin typeface="+mj-lt"/>
              </a:rPr>
              <a:t>Visão regional</a:t>
            </a:r>
          </a:p>
          <a:p>
            <a:pPr algn="l" eaLnBrk="1" hangingPunct="1"/>
            <a:r>
              <a:rPr lang="pt-BR" altLang="es-AR" sz="2800" b="1" dirty="0">
                <a:latin typeface="+mj-lt"/>
              </a:rPr>
              <a:t>2022</a:t>
            </a:r>
          </a:p>
          <a:p>
            <a:pPr algn="l" eaLnBrk="1" hangingPunct="1"/>
            <a:endParaRPr lang="pt-BR" altLang="es-AR" sz="3600" dirty="0"/>
          </a:p>
        </p:txBody>
      </p:sp>
      <p:sp>
        <p:nvSpPr>
          <p:cNvPr id="4099" name="Imagem 4">
            <a:extLst>
              <a:ext uri="{FF2B5EF4-FFF2-40B4-BE49-F238E27FC236}">
                <a16:creationId xmlns:a16="http://schemas.microsoft.com/office/drawing/2014/main" id="{97724098-8FB8-9B11-AA43-1F7FF877118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98475" y="331788"/>
            <a:ext cx="1025525" cy="785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t-BR" altLang="pt-BR" sz="180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6F060CD0-CC8D-F9F2-DD84-8235EE01FD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1574" y="474711"/>
            <a:ext cx="5302811" cy="6383289"/>
          </a:xfrm>
          <a:prstGeom prst="rect">
            <a:avLst/>
          </a:prstGeom>
        </p:spPr>
      </p:pic>
      <p:pic>
        <p:nvPicPr>
          <p:cNvPr id="2" name="Imagem 1">
            <a:extLst>
              <a:ext uri="{FF2B5EF4-FFF2-40B4-BE49-F238E27FC236}">
                <a16:creationId xmlns:a16="http://schemas.microsoft.com/office/drawing/2014/main" id="{CC673EC8-C4AE-39A0-BBF1-B84BF82A73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42467" y="574239"/>
            <a:ext cx="951058" cy="652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94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ubtítulo 2">
            <a:extLst>
              <a:ext uri="{FF2B5EF4-FFF2-40B4-BE49-F238E27FC236}">
                <a16:creationId xmlns:a16="http://schemas.microsoft.com/office/drawing/2014/main" id="{59C2C264-FEF3-3C16-FD60-A4DBA1107F2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700832" y="1117600"/>
            <a:ext cx="10520363" cy="5665755"/>
          </a:xfrm>
        </p:spPr>
        <p:txBody>
          <a:bodyPr>
            <a:normAutofit/>
          </a:bodyPr>
          <a:lstStyle/>
          <a:p>
            <a:pPr algn="l" eaLnBrk="1" hangingPunct="1"/>
            <a:r>
              <a:rPr lang="pt-BR" altLang="es-AR" sz="3600" b="1" dirty="0">
                <a:latin typeface="+mj-lt"/>
              </a:rPr>
              <a:t>Visão regional</a:t>
            </a:r>
          </a:p>
          <a:p>
            <a:pPr algn="l" eaLnBrk="1" hangingPunct="1"/>
            <a:r>
              <a:rPr lang="pt-BR" altLang="es-AR" sz="2800" b="1" dirty="0">
                <a:latin typeface="+mj-lt"/>
              </a:rPr>
              <a:t>2023 / 2024</a:t>
            </a:r>
          </a:p>
          <a:p>
            <a:pPr algn="l" eaLnBrk="1" hangingPunct="1"/>
            <a:endParaRPr lang="pt-BR" altLang="es-AR" sz="2800" b="1" dirty="0">
              <a:latin typeface="+mj-lt"/>
            </a:endParaRPr>
          </a:p>
          <a:p>
            <a:pPr algn="l" eaLnBrk="1" hangingPunct="1"/>
            <a:r>
              <a:rPr lang="pt-BR" altLang="es-AR" sz="2800" b="1" dirty="0" err="1">
                <a:latin typeface="+mj-lt"/>
              </a:rPr>
              <a:t>Eleiçoes</a:t>
            </a:r>
            <a:r>
              <a:rPr lang="pt-BR" altLang="es-AR" sz="2800" b="1" dirty="0">
                <a:latin typeface="+mj-lt"/>
              </a:rPr>
              <a:t> 2024:  </a:t>
            </a:r>
          </a:p>
          <a:p>
            <a:pPr algn="l" eaLnBrk="1" hangingPunct="1"/>
            <a:r>
              <a:rPr lang="pt-BR" altLang="es-AR" sz="2800" b="1" dirty="0">
                <a:latin typeface="+mj-lt"/>
              </a:rPr>
              <a:t>	</a:t>
            </a:r>
            <a:r>
              <a:rPr lang="pt-BR" altLang="es-AR" b="1" dirty="0">
                <a:latin typeface="+mj-lt"/>
              </a:rPr>
              <a:t>Venezuela</a:t>
            </a:r>
          </a:p>
          <a:p>
            <a:pPr algn="l" eaLnBrk="1" hangingPunct="1"/>
            <a:r>
              <a:rPr lang="pt-BR" altLang="es-AR" b="1" dirty="0">
                <a:latin typeface="+mj-lt"/>
              </a:rPr>
              <a:t>	Uruguai </a:t>
            </a:r>
          </a:p>
          <a:p>
            <a:pPr algn="l" eaLnBrk="1" hangingPunct="1"/>
            <a:r>
              <a:rPr lang="pt-BR" altLang="es-AR" b="1" dirty="0">
                <a:latin typeface="+mj-lt"/>
              </a:rPr>
              <a:t>	Mexico</a:t>
            </a:r>
          </a:p>
          <a:p>
            <a:pPr algn="l" eaLnBrk="1" hangingPunct="1"/>
            <a:r>
              <a:rPr lang="pt-BR" altLang="es-AR" b="1" dirty="0">
                <a:latin typeface="+mj-lt"/>
              </a:rPr>
              <a:t>	USA</a:t>
            </a:r>
          </a:p>
          <a:p>
            <a:pPr algn="l" eaLnBrk="1" hangingPunct="1"/>
            <a:r>
              <a:rPr lang="pt-BR" altLang="es-AR" b="1" dirty="0">
                <a:latin typeface="+mj-lt"/>
              </a:rPr>
              <a:t>	El Salvador</a:t>
            </a:r>
          </a:p>
          <a:p>
            <a:pPr algn="l" eaLnBrk="1" hangingPunct="1"/>
            <a:r>
              <a:rPr lang="pt-BR" altLang="es-AR" b="1" dirty="0">
                <a:latin typeface="+mj-lt"/>
              </a:rPr>
              <a:t>	Panamá</a:t>
            </a:r>
          </a:p>
          <a:p>
            <a:pPr algn="l" eaLnBrk="1" hangingPunct="1"/>
            <a:r>
              <a:rPr lang="pt-BR" altLang="es-AR" b="1" dirty="0">
                <a:latin typeface="+mj-lt"/>
              </a:rPr>
              <a:t>	Rep. Dominicana</a:t>
            </a:r>
          </a:p>
          <a:p>
            <a:pPr algn="l" eaLnBrk="1" hangingPunct="1"/>
            <a:endParaRPr lang="pt-BR" altLang="es-AR" sz="2800" b="1" dirty="0">
              <a:latin typeface="+mj-lt"/>
            </a:endParaRPr>
          </a:p>
          <a:p>
            <a:pPr algn="l" eaLnBrk="1" hangingPunct="1"/>
            <a:endParaRPr lang="pt-BR" altLang="es-AR" sz="3600" dirty="0"/>
          </a:p>
        </p:txBody>
      </p:sp>
      <p:sp>
        <p:nvSpPr>
          <p:cNvPr id="4099" name="Imagem 4">
            <a:extLst>
              <a:ext uri="{FF2B5EF4-FFF2-40B4-BE49-F238E27FC236}">
                <a16:creationId xmlns:a16="http://schemas.microsoft.com/office/drawing/2014/main" id="{97724098-8FB8-9B11-AA43-1F7FF877118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98475" y="331788"/>
            <a:ext cx="1025525" cy="785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t-BR" altLang="pt-BR" sz="1800"/>
          </a:p>
        </p:txBody>
      </p:sp>
      <p:pic>
        <p:nvPicPr>
          <p:cNvPr id="4" name="Imagem 3" descr="Mapa&#10;&#10;Descrição gerada automaticamente">
            <a:extLst>
              <a:ext uri="{FF2B5EF4-FFF2-40B4-BE49-F238E27FC236}">
                <a16:creationId xmlns:a16="http://schemas.microsoft.com/office/drawing/2014/main" id="{417DFF30-7675-3D76-EC48-58BA8AB4A0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409" y="975313"/>
            <a:ext cx="4664461" cy="6227919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24B2C0F0-C08E-8A08-7178-4BD0D41761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72494" y="465271"/>
            <a:ext cx="951058" cy="652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3350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D0FD9C60-F496-8E53-7DF0-2CA84F3148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7313" y="1301750"/>
            <a:ext cx="9144000" cy="5449888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3900" b="1" dirty="0">
                <a:latin typeface="+mj-lt"/>
              </a:rPr>
              <a:t>A história da política econômica brasileira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endParaRPr lang="pt-BR" sz="3500" dirty="0">
              <a:latin typeface="+mj-lt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3200" dirty="0">
                <a:latin typeface="+mj-lt"/>
              </a:rPr>
              <a:t>O Tripé econômico e projeto de pais como política de Estado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endParaRPr lang="pt-BR" sz="3200" dirty="0">
              <a:latin typeface="+mj-lt"/>
            </a:endParaRPr>
          </a:p>
          <a:p>
            <a:pPr algn="l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s-AR" sz="3200" dirty="0">
                <a:latin typeface="+mj-lt"/>
              </a:rPr>
              <a:t>	Superávit Fiscal</a:t>
            </a:r>
          </a:p>
          <a:p>
            <a:pPr algn="l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s-AR" sz="3200" dirty="0">
                <a:latin typeface="+mj-lt"/>
              </a:rPr>
              <a:t>	Meta por </a:t>
            </a:r>
            <a:r>
              <a:rPr lang="es-AR" sz="3200" dirty="0" err="1">
                <a:latin typeface="+mj-lt"/>
              </a:rPr>
              <a:t>inflação</a:t>
            </a:r>
            <a:endParaRPr lang="es-AR" sz="3200" dirty="0">
              <a:latin typeface="+mj-lt"/>
            </a:endParaRPr>
          </a:p>
          <a:p>
            <a:pPr algn="l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s-AR" sz="3200" dirty="0">
                <a:latin typeface="+mj-lt"/>
              </a:rPr>
              <a:t>	</a:t>
            </a:r>
            <a:r>
              <a:rPr lang="es-AR" sz="3200" dirty="0" err="1">
                <a:latin typeface="+mj-lt"/>
              </a:rPr>
              <a:t>Liberdade</a:t>
            </a:r>
            <a:r>
              <a:rPr lang="es-AR" sz="3200" dirty="0">
                <a:latin typeface="+mj-lt"/>
              </a:rPr>
              <a:t> cambial</a:t>
            </a:r>
          </a:p>
        </p:txBody>
      </p:sp>
      <p:sp>
        <p:nvSpPr>
          <p:cNvPr id="6147" name="Imagem 4">
            <a:extLst>
              <a:ext uri="{FF2B5EF4-FFF2-40B4-BE49-F238E27FC236}">
                <a16:creationId xmlns:a16="http://schemas.microsoft.com/office/drawing/2014/main" id="{9F3854F6-2EA0-F44B-46C3-EDB6752CE5D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98475" y="331788"/>
            <a:ext cx="1025525" cy="785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t-BR" altLang="pt-BR" sz="1800"/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F316E3A2-79BF-BCF2-F8D3-BD8BE96E2D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12348" y="557346"/>
            <a:ext cx="951058" cy="65232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A19A16E9-915F-E4FE-3CE2-A5AC1FCE12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1615" y="1117600"/>
            <a:ext cx="11371910" cy="5449888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3800" b="1" dirty="0"/>
              <a:t>Brasil econômico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3900" dirty="0"/>
              <a:t>								</a:t>
            </a:r>
            <a:r>
              <a:rPr lang="pt-BR" sz="2000" dirty="0"/>
              <a:t>      um mês	 20/11/2023</a:t>
            </a:r>
            <a:endParaRPr lang="pt-BR" sz="3900" dirty="0"/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2800" dirty="0"/>
              <a:t>Inflação projetada informe FOCUS 2023 		4,65% AA	4,55% AA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2800" dirty="0"/>
              <a:t>Taxa de juros de referência (SELIC) 2023 		11,75% AA	11,75% AA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2800" dirty="0"/>
              <a:t>Taxa de jutos de referência (SELIC) 2024 		9,00% AA	  9,25%AA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2800" dirty="0"/>
              <a:t>Taxa de desemprego atual 					7,7%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2800" dirty="0"/>
              <a:t>Crescimento do PIB 2023. 				2,90%		  2,85%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2800" dirty="0"/>
              <a:t>Previsão de crescimento do PIB 2024 				1,50%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endParaRPr lang="pt-BR" sz="2800" dirty="0"/>
          </a:p>
          <a:p>
            <a:pPr eaLnBrk="1" fontAlgn="auto" hangingPunct="1">
              <a:spcAft>
                <a:spcPts val="0"/>
              </a:spcAft>
              <a:defRPr/>
            </a:pPr>
            <a:endParaRPr lang="es-AR" dirty="0"/>
          </a:p>
        </p:txBody>
      </p:sp>
      <p:sp>
        <p:nvSpPr>
          <p:cNvPr id="7171" name="Imagem 4">
            <a:extLst>
              <a:ext uri="{FF2B5EF4-FFF2-40B4-BE49-F238E27FC236}">
                <a16:creationId xmlns:a16="http://schemas.microsoft.com/office/drawing/2014/main" id="{B60D69A0-55F4-A5D5-BA90-B13643D4918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98475" y="331788"/>
            <a:ext cx="1025525" cy="785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t-BR" altLang="pt-BR" sz="180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C81D2AFE-B862-AA21-4C97-4420C0F84E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2467" y="465271"/>
            <a:ext cx="951058" cy="65232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09BF790B-C8ED-24BA-18C0-970EB1E182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7746" y="1302328"/>
            <a:ext cx="9919854" cy="5449454"/>
          </a:xfrm>
        </p:spPr>
        <p:txBody>
          <a:bodyPr rtlCol="0">
            <a:normAutofit fontScale="77500" lnSpcReduction="2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6500" b="1" dirty="0"/>
              <a:t>Brasil econômico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endParaRPr lang="pt-BR" sz="3900" dirty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pt-BR" sz="3900" dirty="0"/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3900" dirty="0"/>
              <a:t>Preço atual do dólar 					R$ 4,90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3900" dirty="0"/>
              <a:t>Risco país EMBI   (Fitch)					211 pontos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3900" dirty="0"/>
              <a:t>Superávit comercial 2023 (estimado)		USD 77.000 M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3900" dirty="0"/>
              <a:t>IDE 2023 							US$ 64.000 M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3900" dirty="0"/>
              <a:t>Reservas internacionais 				US$ 340.000 M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endParaRPr lang="pt-BR" sz="3900" dirty="0"/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3500" b="1" u="sng" dirty="0">
                <a:highlight>
                  <a:srgbClr val="FFFF00"/>
                </a:highlight>
              </a:rPr>
              <a:t>Atenção ao tripe econômico  (cuidado com o déficit fiscal)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s-AR" dirty="0"/>
          </a:p>
        </p:txBody>
      </p:sp>
      <p:sp>
        <p:nvSpPr>
          <p:cNvPr id="8195" name="Imagem 4">
            <a:extLst>
              <a:ext uri="{FF2B5EF4-FFF2-40B4-BE49-F238E27FC236}">
                <a16:creationId xmlns:a16="http://schemas.microsoft.com/office/drawing/2014/main" id="{0CBA2955-C288-3EF0-3522-A623D99CF14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98475" y="331788"/>
            <a:ext cx="1025525" cy="785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t-BR" altLang="pt-BR" sz="1800"/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DD1313BF-F8D8-42B4-6A56-D184C61A19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02071" y="525920"/>
            <a:ext cx="951058" cy="652329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09BF790B-C8ED-24BA-18C0-970EB1E182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1236" y="957096"/>
            <a:ext cx="10266363" cy="5449454"/>
          </a:xfrm>
        </p:spPr>
        <p:txBody>
          <a:bodyPr rtlCol="0">
            <a:normAutofit fontScale="77500" lnSpcReduction="2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5000" b="1" dirty="0"/>
              <a:t>Brasil Político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endParaRPr lang="pt-BR" sz="3900" dirty="0"/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3600" dirty="0"/>
              <a:t>De Presidencialismo de alianças a Parlamentarismo de extorsão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endParaRPr lang="pt-BR" sz="3600" dirty="0"/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3600" dirty="0"/>
              <a:t>A divisão de poderes de Montesquieu  </a:t>
            </a:r>
            <a:r>
              <a:rPr lang="pt-BR" sz="3600" dirty="0" err="1"/>
              <a:t>Vs</a:t>
            </a:r>
            <a:r>
              <a:rPr lang="pt-BR" sz="3600" dirty="0"/>
              <a:t> a Teoria da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3600" dirty="0"/>
              <a:t>Dominação de Max Weber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endParaRPr lang="pt-BR" sz="3600" dirty="0"/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3600" dirty="0"/>
              <a:t>	Dominação tradicional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3600" dirty="0"/>
              <a:t>	Dominação Carismática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3600" dirty="0"/>
              <a:t>	Dominação Racional (legal ou burocrática)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3900" dirty="0"/>
              <a:t> 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s-AR" dirty="0"/>
          </a:p>
        </p:txBody>
      </p:sp>
      <p:sp>
        <p:nvSpPr>
          <p:cNvPr id="8195" name="Imagem 4">
            <a:extLst>
              <a:ext uri="{FF2B5EF4-FFF2-40B4-BE49-F238E27FC236}">
                <a16:creationId xmlns:a16="http://schemas.microsoft.com/office/drawing/2014/main" id="{0CBA2955-C288-3EF0-3522-A623D99CF14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98475" y="331788"/>
            <a:ext cx="1025525" cy="785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t-BR" altLang="pt-BR" sz="1800"/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C0324B4D-CE51-2E06-6E2B-4C07E2994F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05235" y="465271"/>
            <a:ext cx="951058" cy="652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45429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09BF790B-C8ED-24BA-18C0-970EB1E182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7746" y="1302328"/>
            <a:ext cx="9919854" cy="5449454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5000" b="1" dirty="0"/>
              <a:t>Brasil Político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endParaRPr lang="pt-BR" sz="3900" dirty="0"/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3600" dirty="0"/>
              <a:t>Reformas no Congresso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3600" dirty="0"/>
              <a:t>	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3600" dirty="0"/>
              <a:t>	Arcabouço fiscal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3600" dirty="0"/>
              <a:t>	Reforma tributaria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3600" dirty="0"/>
              <a:t>	Custo da aliança de governabilidade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3600" dirty="0"/>
              <a:t> 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s-AR" dirty="0"/>
          </a:p>
        </p:txBody>
      </p:sp>
      <p:sp>
        <p:nvSpPr>
          <p:cNvPr id="8195" name="Imagem 4">
            <a:extLst>
              <a:ext uri="{FF2B5EF4-FFF2-40B4-BE49-F238E27FC236}">
                <a16:creationId xmlns:a16="http://schemas.microsoft.com/office/drawing/2014/main" id="{0CBA2955-C288-3EF0-3522-A623D99CF14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98475" y="331788"/>
            <a:ext cx="1025525" cy="785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t-BR" altLang="pt-BR" sz="1800"/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4CE0B8E6-6FE8-B865-71CC-35B7574692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00381" y="465271"/>
            <a:ext cx="951058" cy="652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84108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</TotalTime>
  <Words>134</Words>
  <Application>Microsoft Office PowerPoint</Application>
  <PresentationFormat>Widescreen</PresentationFormat>
  <Paragraphs>89</Paragraphs>
  <Slides>14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Tema do Office</vt:lpstr>
      <vt:lpstr>Visão estratégica e econômica do Brasil e do Mercosul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Brasil, Mercosul e relações internacionais  O que está em jogo do ponto de vista político e regional ?  2023 Eleições Argentina mudam a geopolítica da região   2024  El Salvador, Panamá, México, Dominicana, Uruguai, Venezuela    Acordo União Europeia x Mercosul               ... </vt:lpstr>
      <vt:lpstr>Apresentação do PowerPoint</vt:lpstr>
      <vt:lpstr>Apresentação do PowerPoint</vt:lpstr>
      <vt:lpstr>         Se começamos a trabalhar no Brasil que desejamos, poderemos viver no Brasil que merecemos   Muito obrigado  Gustavo Segré IG: @segre.gustavo Tw: @segregustavo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Elecciones en Brasil (y la relación con Argentina)</dc:title>
  <dc:creator>Gustavo Segré</dc:creator>
  <cp:lastModifiedBy>Marta Guerra Sfreddo</cp:lastModifiedBy>
  <cp:revision>12</cp:revision>
  <dcterms:created xsi:type="dcterms:W3CDTF">2022-10-19T22:03:38Z</dcterms:created>
  <dcterms:modified xsi:type="dcterms:W3CDTF">2023-11-27T19:01:58Z</dcterms:modified>
</cp:coreProperties>
</file>