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78" r:id="rId2"/>
    <p:sldId id="259" r:id="rId3"/>
    <p:sldId id="261" r:id="rId4"/>
    <p:sldId id="262" r:id="rId5"/>
    <p:sldId id="257" r:id="rId6"/>
    <p:sldId id="275" r:id="rId7"/>
    <p:sldId id="267" r:id="rId8"/>
    <p:sldId id="268" r:id="rId9"/>
    <p:sldId id="269" r:id="rId10"/>
    <p:sldId id="270" r:id="rId11"/>
    <p:sldId id="271" r:id="rId12"/>
    <p:sldId id="274" r:id="rId13"/>
    <p:sldId id="272" r:id="rId14"/>
    <p:sldId id="264" r:id="rId15"/>
    <p:sldId id="273" r:id="rId16"/>
    <p:sldId id="265" r:id="rId17"/>
    <p:sldId id="266" r:id="rId18"/>
    <p:sldId id="277" r:id="rId19"/>
    <p:sldId id="279" r:id="rId20"/>
    <p:sldId id="280" r:id="rId21"/>
    <p:sldId id="281" r:id="rId2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79217F-D822-4FBE-98E7-5EEC43CD5FDD}" v="100" dt="2019-04-21T18:54:20.5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145" autoAdjust="0"/>
  </p:normalViewPr>
  <p:slideViewPr>
    <p:cSldViewPr snapToGrid="0">
      <p:cViewPr varScale="1">
        <p:scale>
          <a:sx n="62" d="100"/>
          <a:sy n="62" d="100"/>
        </p:scale>
        <p:origin x="82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is Ponte" userId="b483d45aaeb7fd5a" providerId="LiveId" clId="{4F79217F-D822-4FBE-98E7-5EEC43CD5FDD}"/>
    <pc:docChg chg="undo custSel addSld delSld modSld">
      <pc:chgData name="Luis Ponte" userId="b483d45aaeb7fd5a" providerId="LiveId" clId="{4F79217F-D822-4FBE-98E7-5EEC43CD5FDD}" dt="2019-04-21T19:01:05.213" v="8433" actId="20577"/>
      <pc:docMkLst>
        <pc:docMk/>
      </pc:docMkLst>
      <pc:sldChg chg="modSp del">
        <pc:chgData name="Luis Ponte" userId="b483d45aaeb7fd5a" providerId="LiveId" clId="{4F79217F-D822-4FBE-98E7-5EEC43CD5FDD}" dt="2019-04-20T13:58:30.816" v="5773" actId="2696"/>
        <pc:sldMkLst>
          <pc:docMk/>
          <pc:sldMk cId="2941658748" sldId="256"/>
        </pc:sldMkLst>
        <pc:spChg chg="mod">
          <ac:chgData name="Luis Ponte" userId="b483d45aaeb7fd5a" providerId="LiveId" clId="{4F79217F-D822-4FBE-98E7-5EEC43CD5FDD}" dt="2019-04-18T15:09:50.594" v="502" actId="6549"/>
          <ac:spMkLst>
            <pc:docMk/>
            <pc:sldMk cId="2941658748" sldId="256"/>
            <ac:spMk id="4" creationId="{9AED8A9A-939B-489F-84D0-B729550E6EEE}"/>
          </ac:spMkLst>
        </pc:spChg>
      </pc:sldChg>
      <pc:sldChg chg="modSp">
        <pc:chgData name="Luis Ponte" userId="b483d45aaeb7fd5a" providerId="LiveId" clId="{4F79217F-D822-4FBE-98E7-5EEC43CD5FDD}" dt="2019-04-20T20:47:56.251" v="7191" actId="948"/>
        <pc:sldMkLst>
          <pc:docMk/>
          <pc:sldMk cId="1499512597" sldId="257"/>
        </pc:sldMkLst>
        <pc:spChg chg="mod">
          <ac:chgData name="Luis Ponte" userId="b483d45aaeb7fd5a" providerId="LiveId" clId="{4F79217F-D822-4FBE-98E7-5EEC43CD5FDD}" dt="2019-04-20T14:07:00.415" v="5911" actId="1035"/>
          <ac:spMkLst>
            <pc:docMk/>
            <pc:sldMk cId="1499512597" sldId="257"/>
            <ac:spMk id="2" creationId="{C722DF06-D053-462D-A9BE-80089CF541A1}"/>
          </ac:spMkLst>
        </pc:spChg>
        <pc:spChg chg="mod">
          <ac:chgData name="Luis Ponte" userId="b483d45aaeb7fd5a" providerId="LiveId" clId="{4F79217F-D822-4FBE-98E7-5EEC43CD5FDD}" dt="2019-04-20T20:47:56.251" v="7191" actId="948"/>
          <ac:spMkLst>
            <pc:docMk/>
            <pc:sldMk cId="1499512597" sldId="257"/>
            <ac:spMk id="3" creationId="{BF661C99-B8D8-40BD-AFBB-641D38200193}"/>
          </ac:spMkLst>
        </pc:spChg>
      </pc:sldChg>
      <pc:sldChg chg="modSp">
        <pc:chgData name="Luis Ponte" userId="b483d45aaeb7fd5a" providerId="LiveId" clId="{4F79217F-D822-4FBE-98E7-5EEC43CD5FDD}" dt="2019-04-21T13:08:02.390" v="7768" actId="20577"/>
        <pc:sldMkLst>
          <pc:docMk/>
          <pc:sldMk cId="583629514" sldId="259"/>
        </pc:sldMkLst>
        <pc:spChg chg="mod">
          <ac:chgData name="Luis Ponte" userId="b483d45aaeb7fd5a" providerId="LiveId" clId="{4F79217F-D822-4FBE-98E7-5EEC43CD5FDD}" dt="2019-04-21T12:48:49.249" v="7729" actId="20577"/>
          <ac:spMkLst>
            <pc:docMk/>
            <pc:sldMk cId="583629514" sldId="259"/>
            <ac:spMk id="2" creationId="{FAA1CFBC-42CA-4F39-B12A-6F381D02C819}"/>
          </ac:spMkLst>
        </pc:spChg>
        <pc:spChg chg="mod">
          <ac:chgData name="Luis Ponte" userId="b483d45aaeb7fd5a" providerId="LiveId" clId="{4F79217F-D822-4FBE-98E7-5EEC43CD5FDD}" dt="2019-04-21T13:08:02.390" v="7768" actId="20577"/>
          <ac:spMkLst>
            <pc:docMk/>
            <pc:sldMk cId="583629514" sldId="259"/>
            <ac:spMk id="3" creationId="{A8C129B3-F3B6-481E-B2A7-FBE31C97D481}"/>
          </ac:spMkLst>
        </pc:spChg>
      </pc:sldChg>
      <pc:sldChg chg="modSp add">
        <pc:chgData name="Luis Ponte" userId="b483d45aaeb7fd5a" providerId="LiveId" clId="{4F79217F-D822-4FBE-98E7-5EEC43CD5FDD}" dt="2019-04-21T16:18:58.207" v="8167" actId="1036"/>
        <pc:sldMkLst>
          <pc:docMk/>
          <pc:sldMk cId="2225398395" sldId="261"/>
        </pc:sldMkLst>
        <pc:spChg chg="mod">
          <ac:chgData name="Luis Ponte" userId="b483d45aaeb7fd5a" providerId="LiveId" clId="{4F79217F-D822-4FBE-98E7-5EEC43CD5FDD}" dt="2019-04-21T16:18:58.207" v="8167" actId="1036"/>
          <ac:spMkLst>
            <pc:docMk/>
            <pc:sldMk cId="2225398395" sldId="261"/>
            <ac:spMk id="2" creationId="{1D2BD640-2D28-49AA-BB0F-8CD1654556B2}"/>
          </ac:spMkLst>
        </pc:spChg>
        <pc:spChg chg="mod">
          <ac:chgData name="Luis Ponte" userId="b483d45aaeb7fd5a" providerId="LiveId" clId="{4F79217F-D822-4FBE-98E7-5EEC43CD5FDD}" dt="2019-04-21T16:11:18.315" v="8027" actId="27636"/>
          <ac:spMkLst>
            <pc:docMk/>
            <pc:sldMk cId="2225398395" sldId="261"/>
            <ac:spMk id="3" creationId="{C42AC8BA-012E-45A1-9134-261F88CC4CE7}"/>
          </ac:spMkLst>
        </pc:spChg>
      </pc:sldChg>
      <pc:sldChg chg="modSp add">
        <pc:chgData name="Luis Ponte" userId="b483d45aaeb7fd5a" providerId="LiveId" clId="{4F79217F-D822-4FBE-98E7-5EEC43CD5FDD}" dt="2019-04-21T16:21:52.167" v="8186" actId="20577"/>
        <pc:sldMkLst>
          <pc:docMk/>
          <pc:sldMk cId="3645158676" sldId="262"/>
        </pc:sldMkLst>
        <pc:spChg chg="mod">
          <ac:chgData name="Luis Ponte" userId="b483d45aaeb7fd5a" providerId="LiveId" clId="{4F79217F-D822-4FBE-98E7-5EEC43CD5FDD}" dt="2019-04-19T22:21:41.795" v="3108" actId="113"/>
          <ac:spMkLst>
            <pc:docMk/>
            <pc:sldMk cId="3645158676" sldId="262"/>
            <ac:spMk id="2" creationId="{3E785D24-5B42-4121-84CF-60B2B3B3F6C9}"/>
          </ac:spMkLst>
        </pc:spChg>
        <pc:spChg chg="mod">
          <ac:chgData name="Luis Ponte" userId="b483d45aaeb7fd5a" providerId="LiveId" clId="{4F79217F-D822-4FBE-98E7-5EEC43CD5FDD}" dt="2019-04-21T16:21:52.167" v="8186" actId="20577"/>
          <ac:spMkLst>
            <pc:docMk/>
            <pc:sldMk cId="3645158676" sldId="262"/>
            <ac:spMk id="3" creationId="{89379885-87D3-4739-8D10-A328E4E98DF9}"/>
          </ac:spMkLst>
        </pc:spChg>
      </pc:sldChg>
      <pc:sldChg chg="modSp add">
        <pc:chgData name="Luis Ponte" userId="b483d45aaeb7fd5a" providerId="LiveId" clId="{4F79217F-D822-4FBE-98E7-5EEC43CD5FDD}" dt="2019-04-21T19:01:05.213" v="8433" actId="20577"/>
        <pc:sldMkLst>
          <pc:docMk/>
          <pc:sldMk cId="614057062" sldId="264"/>
        </pc:sldMkLst>
        <pc:spChg chg="mod">
          <ac:chgData name="Luis Ponte" userId="b483d45aaeb7fd5a" providerId="LiveId" clId="{4F79217F-D822-4FBE-98E7-5EEC43CD5FDD}" dt="2019-04-20T14:10:43.742" v="5961" actId="113"/>
          <ac:spMkLst>
            <pc:docMk/>
            <pc:sldMk cId="614057062" sldId="264"/>
            <ac:spMk id="2" creationId="{F9FE6784-DE00-4C2C-A348-C67E324BC2A2}"/>
          </ac:spMkLst>
        </pc:spChg>
        <pc:spChg chg="mod">
          <ac:chgData name="Luis Ponte" userId="b483d45aaeb7fd5a" providerId="LiveId" clId="{4F79217F-D822-4FBE-98E7-5EEC43CD5FDD}" dt="2019-04-21T19:01:05.213" v="8433" actId="20577"/>
          <ac:spMkLst>
            <pc:docMk/>
            <pc:sldMk cId="614057062" sldId="264"/>
            <ac:spMk id="3" creationId="{C6AE5108-42BF-4A07-B29F-91A390A71550}"/>
          </ac:spMkLst>
        </pc:spChg>
      </pc:sldChg>
      <pc:sldChg chg="modSp add">
        <pc:chgData name="Luis Ponte" userId="b483d45aaeb7fd5a" providerId="LiveId" clId="{4F79217F-D822-4FBE-98E7-5EEC43CD5FDD}" dt="2019-04-20T12:32:31.495" v="5607" actId="6549"/>
        <pc:sldMkLst>
          <pc:docMk/>
          <pc:sldMk cId="3580577675" sldId="265"/>
        </pc:sldMkLst>
        <pc:spChg chg="mod">
          <ac:chgData name="Luis Ponte" userId="b483d45aaeb7fd5a" providerId="LiveId" clId="{4F79217F-D822-4FBE-98E7-5EEC43CD5FDD}" dt="2019-04-20T12:32:31.495" v="5607" actId="6549"/>
          <ac:spMkLst>
            <pc:docMk/>
            <pc:sldMk cId="3580577675" sldId="265"/>
            <ac:spMk id="2" creationId="{DE9B00CE-9205-4B1C-846A-B2888D5E4C0D}"/>
          </ac:spMkLst>
        </pc:spChg>
        <pc:spChg chg="mod">
          <ac:chgData name="Luis Ponte" userId="b483d45aaeb7fd5a" providerId="LiveId" clId="{4F79217F-D822-4FBE-98E7-5EEC43CD5FDD}" dt="2019-04-20T03:59:17.486" v="4812" actId="1036"/>
          <ac:spMkLst>
            <pc:docMk/>
            <pc:sldMk cId="3580577675" sldId="265"/>
            <ac:spMk id="3" creationId="{C9E7710C-DD53-4D1C-B721-D17FE6B31A05}"/>
          </ac:spMkLst>
        </pc:spChg>
      </pc:sldChg>
      <pc:sldChg chg="modSp add">
        <pc:chgData name="Luis Ponte" userId="b483d45aaeb7fd5a" providerId="LiveId" clId="{4F79217F-D822-4FBE-98E7-5EEC43CD5FDD}" dt="2019-04-21T15:55:23.050" v="7906" actId="20577"/>
        <pc:sldMkLst>
          <pc:docMk/>
          <pc:sldMk cId="827787512" sldId="266"/>
        </pc:sldMkLst>
        <pc:spChg chg="mod">
          <ac:chgData name="Luis Ponte" userId="b483d45aaeb7fd5a" providerId="LiveId" clId="{4F79217F-D822-4FBE-98E7-5EEC43CD5FDD}" dt="2019-04-20T12:41:57.246" v="5703" actId="20577"/>
          <ac:spMkLst>
            <pc:docMk/>
            <pc:sldMk cId="827787512" sldId="266"/>
            <ac:spMk id="2" creationId="{7C80039B-078E-4954-B2E6-C5A5CECB6421}"/>
          </ac:spMkLst>
        </pc:spChg>
        <pc:spChg chg="mod">
          <ac:chgData name="Luis Ponte" userId="b483d45aaeb7fd5a" providerId="LiveId" clId="{4F79217F-D822-4FBE-98E7-5EEC43CD5FDD}" dt="2019-04-21T15:55:23.050" v="7906" actId="20577"/>
          <ac:spMkLst>
            <pc:docMk/>
            <pc:sldMk cId="827787512" sldId="266"/>
            <ac:spMk id="3" creationId="{2F833FE3-6EF8-4BA4-9C9F-7BD9E70A402D}"/>
          </ac:spMkLst>
        </pc:spChg>
      </pc:sldChg>
      <pc:sldChg chg="modSp add">
        <pc:chgData name="Luis Ponte" userId="b483d45aaeb7fd5a" providerId="LiveId" clId="{4F79217F-D822-4FBE-98E7-5EEC43CD5FDD}" dt="2019-04-21T16:25:06.275" v="8214" actId="6549"/>
        <pc:sldMkLst>
          <pc:docMk/>
          <pc:sldMk cId="641250983" sldId="267"/>
        </pc:sldMkLst>
        <pc:spChg chg="mod">
          <ac:chgData name="Luis Ponte" userId="b483d45aaeb7fd5a" providerId="LiveId" clId="{4F79217F-D822-4FBE-98E7-5EEC43CD5FDD}" dt="2019-04-19T22:22:23.176" v="3110" actId="27636"/>
          <ac:spMkLst>
            <pc:docMk/>
            <pc:sldMk cId="641250983" sldId="267"/>
            <ac:spMk id="2" creationId="{AEF58F04-1D4F-4909-A86C-4FF1F2A63EF4}"/>
          </ac:spMkLst>
        </pc:spChg>
        <pc:spChg chg="mod">
          <ac:chgData name="Luis Ponte" userId="b483d45aaeb7fd5a" providerId="LiveId" clId="{4F79217F-D822-4FBE-98E7-5EEC43CD5FDD}" dt="2019-04-21T16:25:06.275" v="8214" actId="6549"/>
          <ac:spMkLst>
            <pc:docMk/>
            <pc:sldMk cId="641250983" sldId="267"/>
            <ac:spMk id="3" creationId="{C073AD7D-F969-431A-BB59-DEE4C577F45B}"/>
          </ac:spMkLst>
        </pc:spChg>
      </pc:sldChg>
      <pc:sldChg chg="modSp add">
        <pc:chgData name="Luis Ponte" userId="b483d45aaeb7fd5a" providerId="LiveId" clId="{4F79217F-D822-4FBE-98E7-5EEC43CD5FDD}" dt="2019-04-21T16:27:44.477" v="8224" actId="20577"/>
        <pc:sldMkLst>
          <pc:docMk/>
          <pc:sldMk cId="1865174323" sldId="268"/>
        </pc:sldMkLst>
        <pc:spChg chg="mod">
          <ac:chgData name="Luis Ponte" userId="b483d45aaeb7fd5a" providerId="LiveId" clId="{4F79217F-D822-4FBE-98E7-5EEC43CD5FDD}" dt="2019-04-20T14:08:10.043" v="5914" actId="20577"/>
          <ac:spMkLst>
            <pc:docMk/>
            <pc:sldMk cId="1865174323" sldId="268"/>
            <ac:spMk id="2" creationId="{5F1CA242-9D9C-452D-92EA-058A2EC02BF4}"/>
          </ac:spMkLst>
        </pc:spChg>
        <pc:spChg chg="mod">
          <ac:chgData name="Luis Ponte" userId="b483d45aaeb7fd5a" providerId="LiveId" clId="{4F79217F-D822-4FBE-98E7-5EEC43CD5FDD}" dt="2019-04-21T16:27:44.477" v="8224" actId="20577"/>
          <ac:spMkLst>
            <pc:docMk/>
            <pc:sldMk cId="1865174323" sldId="268"/>
            <ac:spMk id="3" creationId="{1CA73F53-5873-4137-B2C1-36E4F55D11AE}"/>
          </ac:spMkLst>
        </pc:spChg>
      </pc:sldChg>
      <pc:sldChg chg="modSp add">
        <pc:chgData name="Luis Ponte" userId="b483d45aaeb7fd5a" providerId="LiveId" clId="{4F79217F-D822-4FBE-98E7-5EEC43CD5FDD}" dt="2019-04-20T15:27:20.444" v="6046" actId="20577"/>
        <pc:sldMkLst>
          <pc:docMk/>
          <pc:sldMk cId="3627073516" sldId="269"/>
        </pc:sldMkLst>
        <pc:spChg chg="mod">
          <ac:chgData name="Luis Ponte" userId="b483d45aaeb7fd5a" providerId="LiveId" clId="{4F79217F-D822-4FBE-98E7-5EEC43CD5FDD}" dt="2019-04-20T14:08:28.817" v="5919" actId="27636"/>
          <ac:spMkLst>
            <pc:docMk/>
            <pc:sldMk cId="3627073516" sldId="269"/>
            <ac:spMk id="2" creationId="{AAD16A3D-C7A5-4CF8-8116-FD4BEBA3073F}"/>
          </ac:spMkLst>
        </pc:spChg>
        <pc:spChg chg="mod">
          <ac:chgData name="Luis Ponte" userId="b483d45aaeb7fd5a" providerId="LiveId" clId="{4F79217F-D822-4FBE-98E7-5EEC43CD5FDD}" dt="2019-04-20T15:27:20.444" v="6046" actId="20577"/>
          <ac:spMkLst>
            <pc:docMk/>
            <pc:sldMk cId="3627073516" sldId="269"/>
            <ac:spMk id="3" creationId="{7668AE7B-AB97-4E25-9D76-9CD61085D2EE}"/>
          </ac:spMkLst>
        </pc:spChg>
      </pc:sldChg>
      <pc:sldChg chg="modSp add">
        <pc:chgData name="Luis Ponte" userId="b483d45aaeb7fd5a" providerId="LiveId" clId="{4F79217F-D822-4FBE-98E7-5EEC43CD5FDD}" dt="2019-04-20T14:08:41.905" v="5922" actId="20577"/>
        <pc:sldMkLst>
          <pc:docMk/>
          <pc:sldMk cId="450340954" sldId="270"/>
        </pc:sldMkLst>
        <pc:spChg chg="mod">
          <ac:chgData name="Luis Ponte" userId="b483d45aaeb7fd5a" providerId="LiveId" clId="{4F79217F-D822-4FBE-98E7-5EEC43CD5FDD}" dt="2019-04-20T14:08:41.905" v="5922" actId="20577"/>
          <ac:spMkLst>
            <pc:docMk/>
            <pc:sldMk cId="450340954" sldId="270"/>
            <ac:spMk id="2" creationId="{AA8152F2-CDA4-49E1-94C8-FF1A8F363755}"/>
          </ac:spMkLst>
        </pc:spChg>
        <pc:spChg chg="mod">
          <ac:chgData name="Luis Ponte" userId="b483d45aaeb7fd5a" providerId="LiveId" clId="{4F79217F-D822-4FBE-98E7-5EEC43CD5FDD}" dt="2019-04-19T21:41:15.381" v="2854" actId="20577"/>
          <ac:spMkLst>
            <pc:docMk/>
            <pc:sldMk cId="450340954" sldId="270"/>
            <ac:spMk id="3" creationId="{DEA59A95-E616-4EBB-A1B4-834C73216934}"/>
          </ac:spMkLst>
        </pc:spChg>
      </pc:sldChg>
      <pc:sldChg chg="modSp add">
        <pc:chgData name="Luis Ponte" userId="b483d45aaeb7fd5a" providerId="LiveId" clId="{4F79217F-D822-4FBE-98E7-5EEC43CD5FDD}" dt="2019-04-20T14:09:22.780" v="5942" actId="20577"/>
        <pc:sldMkLst>
          <pc:docMk/>
          <pc:sldMk cId="314292139" sldId="271"/>
        </pc:sldMkLst>
        <pc:spChg chg="mod">
          <ac:chgData name="Luis Ponte" userId="b483d45aaeb7fd5a" providerId="LiveId" clId="{4F79217F-D822-4FBE-98E7-5EEC43CD5FDD}" dt="2019-04-20T14:09:22.780" v="5942" actId="20577"/>
          <ac:spMkLst>
            <pc:docMk/>
            <pc:sldMk cId="314292139" sldId="271"/>
            <ac:spMk id="2" creationId="{6F51B08E-BC15-43D7-89AD-45F101CCD3AD}"/>
          </ac:spMkLst>
        </pc:spChg>
        <pc:spChg chg="mod">
          <ac:chgData name="Luis Ponte" userId="b483d45aaeb7fd5a" providerId="LiveId" clId="{4F79217F-D822-4FBE-98E7-5EEC43CD5FDD}" dt="2019-04-20T01:49:59.144" v="3805" actId="27636"/>
          <ac:spMkLst>
            <pc:docMk/>
            <pc:sldMk cId="314292139" sldId="271"/>
            <ac:spMk id="3" creationId="{8D04FD64-38C6-4F7C-B687-C1707CAFDF89}"/>
          </ac:spMkLst>
        </pc:spChg>
      </pc:sldChg>
      <pc:sldChg chg="modSp add">
        <pc:chgData name="Luis Ponte" userId="b483d45aaeb7fd5a" providerId="LiveId" clId="{4F79217F-D822-4FBE-98E7-5EEC43CD5FDD}" dt="2019-04-20T14:11:09.033" v="5962" actId="2711"/>
        <pc:sldMkLst>
          <pc:docMk/>
          <pc:sldMk cId="3701164112" sldId="272"/>
        </pc:sldMkLst>
        <pc:spChg chg="mod">
          <ac:chgData name="Luis Ponte" userId="b483d45aaeb7fd5a" providerId="LiveId" clId="{4F79217F-D822-4FBE-98E7-5EEC43CD5FDD}" dt="2019-04-20T14:11:09.033" v="5962" actId="2711"/>
          <ac:spMkLst>
            <pc:docMk/>
            <pc:sldMk cId="3701164112" sldId="272"/>
            <ac:spMk id="2" creationId="{C2BC2046-AF92-4A34-B226-E502FFC1FB5A}"/>
          </ac:spMkLst>
        </pc:spChg>
        <pc:spChg chg="mod">
          <ac:chgData name="Luis Ponte" userId="b483d45aaeb7fd5a" providerId="LiveId" clId="{4F79217F-D822-4FBE-98E7-5EEC43CD5FDD}" dt="2019-04-20T13:30:36.059" v="5772" actId="20577"/>
          <ac:spMkLst>
            <pc:docMk/>
            <pc:sldMk cId="3701164112" sldId="272"/>
            <ac:spMk id="3" creationId="{0A016541-1E76-4DC5-9FCD-B044E6D8B5E7}"/>
          </ac:spMkLst>
        </pc:spChg>
      </pc:sldChg>
      <pc:sldChg chg="modSp add">
        <pc:chgData name="Luis Ponte" userId="b483d45aaeb7fd5a" providerId="LiveId" clId="{4F79217F-D822-4FBE-98E7-5EEC43CD5FDD}" dt="2019-04-21T18:56:11.330" v="8358" actId="5793"/>
        <pc:sldMkLst>
          <pc:docMk/>
          <pc:sldMk cId="1145046963" sldId="273"/>
        </pc:sldMkLst>
        <pc:spChg chg="mod">
          <ac:chgData name="Luis Ponte" userId="b483d45aaeb7fd5a" providerId="LiveId" clId="{4F79217F-D822-4FBE-98E7-5EEC43CD5FDD}" dt="2019-04-20T14:10:20.371" v="5958" actId="113"/>
          <ac:spMkLst>
            <pc:docMk/>
            <pc:sldMk cId="1145046963" sldId="273"/>
            <ac:spMk id="2" creationId="{18E20C65-92A4-44D4-BAB8-B5136AE99A7F}"/>
          </ac:spMkLst>
        </pc:spChg>
        <pc:spChg chg="mod">
          <ac:chgData name="Luis Ponte" userId="b483d45aaeb7fd5a" providerId="LiveId" clId="{4F79217F-D822-4FBE-98E7-5EEC43CD5FDD}" dt="2019-04-21T18:56:11.330" v="8358" actId="5793"/>
          <ac:spMkLst>
            <pc:docMk/>
            <pc:sldMk cId="1145046963" sldId="273"/>
            <ac:spMk id="3" creationId="{7FA1CBED-A211-4642-9918-A391B6704BC0}"/>
          </ac:spMkLst>
        </pc:spChg>
      </pc:sldChg>
      <pc:sldChg chg="modSp add">
        <pc:chgData name="Luis Ponte" userId="b483d45aaeb7fd5a" providerId="LiveId" clId="{4F79217F-D822-4FBE-98E7-5EEC43CD5FDD}" dt="2019-04-20T14:09:47.986" v="5956" actId="20577"/>
        <pc:sldMkLst>
          <pc:docMk/>
          <pc:sldMk cId="2629574432" sldId="274"/>
        </pc:sldMkLst>
        <pc:spChg chg="mod">
          <ac:chgData name="Luis Ponte" userId="b483d45aaeb7fd5a" providerId="LiveId" clId="{4F79217F-D822-4FBE-98E7-5EEC43CD5FDD}" dt="2019-04-20T14:09:47.986" v="5956" actId="20577"/>
          <ac:spMkLst>
            <pc:docMk/>
            <pc:sldMk cId="2629574432" sldId="274"/>
            <ac:spMk id="2" creationId="{3D5495D2-2BCF-472B-85C8-EA73B977028F}"/>
          </ac:spMkLst>
        </pc:spChg>
        <pc:spChg chg="mod">
          <ac:chgData name="Luis Ponte" userId="b483d45aaeb7fd5a" providerId="LiveId" clId="{4F79217F-D822-4FBE-98E7-5EEC43CD5FDD}" dt="2019-04-20T03:47:48.749" v="4683" actId="6549"/>
          <ac:spMkLst>
            <pc:docMk/>
            <pc:sldMk cId="2629574432" sldId="274"/>
            <ac:spMk id="3" creationId="{72F1B74C-91E8-447A-9706-8050679905C5}"/>
          </ac:spMkLst>
        </pc:spChg>
      </pc:sldChg>
      <pc:sldChg chg="modSp add">
        <pc:chgData name="Luis Ponte" userId="b483d45aaeb7fd5a" providerId="LiveId" clId="{4F79217F-D822-4FBE-98E7-5EEC43CD5FDD}" dt="2019-04-21T16:23:54.444" v="8207" actId="20577"/>
        <pc:sldMkLst>
          <pc:docMk/>
          <pc:sldMk cId="3833064814" sldId="275"/>
        </pc:sldMkLst>
        <pc:spChg chg="mod">
          <ac:chgData name="Luis Ponte" userId="b483d45aaeb7fd5a" providerId="LiveId" clId="{4F79217F-D822-4FBE-98E7-5EEC43CD5FDD}" dt="2019-04-20T11:04:02.517" v="5033" actId="255"/>
          <ac:spMkLst>
            <pc:docMk/>
            <pc:sldMk cId="3833064814" sldId="275"/>
            <ac:spMk id="2" creationId="{5CA7935D-D07E-4B11-A7CA-35E2F29F2A08}"/>
          </ac:spMkLst>
        </pc:spChg>
        <pc:spChg chg="mod">
          <ac:chgData name="Luis Ponte" userId="b483d45aaeb7fd5a" providerId="LiveId" clId="{4F79217F-D822-4FBE-98E7-5EEC43CD5FDD}" dt="2019-04-21T16:23:54.444" v="8207" actId="20577"/>
          <ac:spMkLst>
            <pc:docMk/>
            <pc:sldMk cId="3833064814" sldId="275"/>
            <ac:spMk id="3" creationId="{492EE251-369E-4FAA-B6A9-A609DCFA6234}"/>
          </ac:spMkLst>
        </pc:spChg>
      </pc:sldChg>
      <pc:sldChg chg="modSp add del">
        <pc:chgData name="Luis Ponte" userId="b483d45aaeb7fd5a" providerId="LiveId" clId="{4F79217F-D822-4FBE-98E7-5EEC43CD5FDD}" dt="2019-04-20T03:28:02.346" v="4490" actId="2696"/>
        <pc:sldMkLst>
          <pc:docMk/>
          <pc:sldMk cId="1337104715" sldId="276"/>
        </pc:sldMkLst>
        <pc:spChg chg="mod">
          <ac:chgData name="Luis Ponte" userId="b483d45aaeb7fd5a" providerId="LiveId" clId="{4F79217F-D822-4FBE-98E7-5EEC43CD5FDD}" dt="2019-04-20T02:55:34.504" v="4248" actId="122"/>
          <ac:spMkLst>
            <pc:docMk/>
            <pc:sldMk cId="1337104715" sldId="276"/>
            <ac:spMk id="2" creationId="{4E2F1C8F-7EDD-40AF-92D2-C70AA9823257}"/>
          </ac:spMkLst>
        </pc:spChg>
        <pc:spChg chg="mod">
          <ac:chgData name="Luis Ponte" userId="b483d45aaeb7fd5a" providerId="LiveId" clId="{4F79217F-D822-4FBE-98E7-5EEC43CD5FDD}" dt="2019-04-20T03:05:12.287" v="4407" actId="255"/>
          <ac:spMkLst>
            <pc:docMk/>
            <pc:sldMk cId="1337104715" sldId="276"/>
            <ac:spMk id="3" creationId="{6BD70419-4147-47C1-88F8-C4B02C82EE93}"/>
          </ac:spMkLst>
        </pc:spChg>
      </pc:sldChg>
      <pc:sldChg chg="modSp add">
        <pc:chgData name="Luis Ponte" userId="b483d45aaeb7fd5a" providerId="LiveId" clId="{4F79217F-D822-4FBE-98E7-5EEC43CD5FDD}" dt="2019-04-21T15:49:41.267" v="7889" actId="1036"/>
        <pc:sldMkLst>
          <pc:docMk/>
          <pc:sldMk cId="1350620344" sldId="277"/>
        </pc:sldMkLst>
        <pc:spChg chg="mod">
          <ac:chgData name="Luis Ponte" userId="b483d45aaeb7fd5a" providerId="LiveId" clId="{4F79217F-D822-4FBE-98E7-5EEC43CD5FDD}" dt="2019-04-21T15:39:26.208" v="7785" actId="1035"/>
          <ac:spMkLst>
            <pc:docMk/>
            <pc:sldMk cId="1350620344" sldId="277"/>
            <ac:spMk id="2" creationId="{4E2F1C8F-7EDD-40AF-92D2-C70AA9823257}"/>
          </ac:spMkLst>
        </pc:spChg>
        <pc:spChg chg="mod">
          <ac:chgData name="Luis Ponte" userId="b483d45aaeb7fd5a" providerId="LiveId" clId="{4F79217F-D822-4FBE-98E7-5EEC43CD5FDD}" dt="2019-04-21T15:49:41.267" v="7889" actId="1036"/>
          <ac:spMkLst>
            <pc:docMk/>
            <pc:sldMk cId="1350620344" sldId="277"/>
            <ac:spMk id="3" creationId="{6BD70419-4147-47C1-88F8-C4B02C82EE93}"/>
          </ac:spMkLst>
        </pc:spChg>
      </pc:sldChg>
      <pc:sldChg chg="modSp add">
        <pc:chgData name="Luis Ponte" userId="b483d45aaeb7fd5a" providerId="LiveId" clId="{4F79217F-D822-4FBE-98E7-5EEC43CD5FDD}" dt="2019-04-21T12:48:02.888" v="7716" actId="20577"/>
        <pc:sldMkLst>
          <pc:docMk/>
          <pc:sldMk cId="3189236745" sldId="278"/>
        </pc:sldMkLst>
        <pc:spChg chg="mod">
          <ac:chgData name="Luis Ponte" userId="b483d45aaeb7fd5a" providerId="LiveId" clId="{4F79217F-D822-4FBE-98E7-5EEC43CD5FDD}" dt="2019-04-20T10:47:18.133" v="4890" actId="14100"/>
          <ac:spMkLst>
            <pc:docMk/>
            <pc:sldMk cId="3189236745" sldId="278"/>
            <ac:spMk id="2" creationId="{DB7320FE-253B-411A-A2A5-78B691909BDD}"/>
          </ac:spMkLst>
        </pc:spChg>
        <pc:spChg chg="mod">
          <ac:chgData name="Luis Ponte" userId="b483d45aaeb7fd5a" providerId="LiveId" clId="{4F79217F-D822-4FBE-98E7-5EEC43CD5FDD}" dt="2019-04-21T12:48:02.888" v="7716" actId="20577"/>
          <ac:spMkLst>
            <pc:docMk/>
            <pc:sldMk cId="3189236745" sldId="278"/>
            <ac:spMk id="3" creationId="{FE36A072-5F11-41A8-B883-7C2CCEC6AB06}"/>
          </ac:spMkLst>
        </pc:spChg>
      </pc:sldChg>
      <pc:sldChg chg="modSp add">
        <pc:chgData name="Luis Ponte" userId="b483d45aaeb7fd5a" providerId="LiveId" clId="{4F79217F-D822-4FBE-98E7-5EEC43CD5FDD}" dt="2019-04-20T21:14:29.751" v="7507" actId="20577"/>
        <pc:sldMkLst>
          <pc:docMk/>
          <pc:sldMk cId="2538684034" sldId="279"/>
        </pc:sldMkLst>
        <pc:spChg chg="mod">
          <ac:chgData name="Luis Ponte" userId="b483d45aaeb7fd5a" providerId="LiveId" clId="{4F79217F-D822-4FBE-98E7-5EEC43CD5FDD}" dt="2019-04-20T20:18:27.451" v="7077" actId="1036"/>
          <ac:spMkLst>
            <pc:docMk/>
            <pc:sldMk cId="2538684034" sldId="279"/>
            <ac:spMk id="2" creationId="{F13C14D1-3569-4C97-80CE-F467862B3F1B}"/>
          </ac:spMkLst>
        </pc:spChg>
        <pc:spChg chg="mod">
          <ac:chgData name="Luis Ponte" userId="b483d45aaeb7fd5a" providerId="LiveId" clId="{4F79217F-D822-4FBE-98E7-5EEC43CD5FDD}" dt="2019-04-20T21:14:29.751" v="7507" actId="20577"/>
          <ac:spMkLst>
            <pc:docMk/>
            <pc:sldMk cId="2538684034" sldId="279"/>
            <ac:spMk id="3" creationId="{D995E2F6-0563-4C18-B47A-BBA5892CA08F}"/>
          </ac:spMkLst>
        </pc:spChg>
      </pc:sldChg>
      <pc:sldChg chg="modSp add">
        <pc:chgData name="Luis Ponte" userId="b483d45aaeb7fd5a" providerId="LiveId" clId="{4F79217F-D822-4FBE-98E7-5EEC43CD5FDD}" dt="2019-04-20T21:29:15.356" v="7714" actId="1035"/>
        <pc:sldMkLst>
          <pc:docMk/>
          <pc:sldMk cId="1122478193" sldId="280"/>
        </pc:sldMkLst>
        <pc:spChg chg="mod">
          <ac:chgData name="Luis Ponte" userId="b483d45aaeb7fd5a" providerId="LiveId" clId="{4F79217F-D822-4FBE-98E7-5EEC43CD5FDD}" dt="2019-04-20T21:29:15.356" v="7714" actId="1035"/>
          <ac:spMkLst>
            <pc:docMk/>
            <pc:sldMk cId="1122478193" sldId="280"/>
            <ac:spMk id="2" creationId="{AFD80515-9460-4741-8531-D667C90118E2}"/>
          </ac:spMkLst>
        </pc:spChg>
        <pc:spChg chg="mod">
          <ac:chgData name="Luis Ponte" userId="b483d45aaeb7fd5a" providerId="LiveId" clId="{4F79217F-D822-4FBE-98E7-5EEC43CD5FDD}" dt="2019-04-20T21:20:56.638" v="7558" actId="255"/>
          <ac:spMkLst>
            <pc:docMk/>
            <pc:sldMk cId="1122478193" sldId="280"/>
            <ac:spMk id="3" creationId="{C0BD8114-E81D-47C7-9EB7-A811EA6CCFD1}"/>
          </ac:spMkLst>
        </pc:spChg>
      </pc:sldChg>
      <pc:sldChg chg="modSp add">
        <pc:chgData name="Luis Ponte" userId="b483d45aaeb7fd5a" providerId="LiveId" clId="{4F79217F-D822-4FBE-98E7-5EEC43CD5FDD}" dt="2019-04-20T21:26:25.856" v="7705" actId="1036"/>
        <pc:sldMkLst>
          <pc:docMk/>
          <pc:sldMk cId="359283846" sldId="281"/>
        </pc:sldMkLst>
        <pc:spChg chg="mod">
          <ac:chgData name="Luis Ponte" userId="b483d45aaeb7fd5a" providerId="LiveId" clId="{4F79217F-D822-4FBE-98E7-5EEC43CD5FDD}" dt="2019-04-20T21:26:25.856" v="7705" actId="1036"/>
          <ac:spMkLst>
            <pc:docMk/>
            <pc:sldMk cId="359283846" sldId="281"/>
            <ac:spMk id="2" creationId="{B8AFBE66-A42A-4BCC-B126-DB975EEE8ACF}"/>
          </ac:spMkLst>
        </pc:spChg>
        <pc:spChg chg="mod">
          <ac:chgData name="Luis Ponte" userId="b483d45aaeb7fd5a" providerId="LiveId" clId="{4F79217F-D822-4FBE-98E7-5EEC43CD5FDD}" dt="2019-04-20T21:26:13.950" v="7698" actId="1036"/>
          <ac:spMkLst>
            <pc:docMk/>
            <pc:sldMk cId="359283846" sldId="281"/>
            <ac:spMk id="3" creationId="{F16EE98A-45E0-4F5B-A7B9-B87CAF57D6C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401CF7-4766-40B0-BBAD-59444FD60CDB}" type="datetimeFigureOut">
              <a:rPr lang="pt-BR" smtClean="0"/>
              <a:t>20/04/2019</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81167F-C03D-4663-B300-DD0D0AC2B805}" type="slidenum">
              <a:rPr lang="pt-BR" smtClean="0"/>
              <a:t>‹nº›</a:t>
            </a:fld>
            <a:endParaRPr lang="pt-BR"/>
          </a:p>
        </p:txBody>
      </p:sp>
    </p:spTree>
    <p:extLst>
      <p:ext uri="{BB962C8B-B14F-4D97-AF65-F5344CB8AC3E}">
        <p14:creationId xmlns:p14="http://schemas.microsoft.com/office/powerpoint/2010/main" val="1459575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581167F-C03D-4663-B300-DD0D0AC2B805}" type="slidenum">
              <a:rPr lang="pt-BR" smtClean="0"/>
              <a:t>18</a:t>
            </a:fld>
            <a:endParaRPr lang="pt-BR"/>
          </a:p>
        </p:txBody>
      </p:sp>
    </p:spTree>
    <p:extLst>
      <p:ext uri="{BB962C8B-B14F-4D97-AF65-F5344CB8AC3E}">
        <p14:creationId xmlns:p14="http://schemas.microsoft.com/office/powerpoint/2010/main" val="210940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5581167F-C03D-4663-B300-DD0D0AC2B805}" type="slidenum">
              <a:rPr lang="pt-BR" smtClean="0"/>
              <a:t>19</a:t>
            </a:fld>
            <a:endParaRPr lang="pt-BR"/>
          </a:p>
        </p:txBody>
      </p:sp>
    </p:spTree>
    <p:extLst>
      <p:ext uri="{BB962C8B-B14F-4D97-AF65-F5344CB8AC3E}">
        <p14:creationId xmlns:p14="http://schemas.microsoft.com/office/powerpoint/2010/main" val="3409527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EA2AD8-B96A-46F5-B2FB-112080FDBD3A}"/>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5D5E3635-E9E0-44E4-82FF-5CA5E4DE2E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949FC26-4688-4EBF-8B43-57BBCC5002CE}"/>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1A4D7B56-3234-416E-BB6E-345F1699483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B8E6127-DE0E-4AD9-BFC6-274C645EB27F}"/>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96709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C13823-FC4A-43F2-8841-015EF29EB64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D658B9F8-DA39-4041-AF58-89122F4FF99D}"/>
              </a:ext>
            </a:extLst>
          </p:cNvPr>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DE06313-E315-42F5-8590-8B96E065A4AB}"/>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85C00588-A811-4D95-A9C5-94A70ABF6E3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72BCE19-2AA8-4307-A90B-9B4BCB04CA35}"/>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4190708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72CA29D-EEF6-4734-ACFD-6FCDD682D781}"/>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CFE42F4B-5C1C-4868-98BE-9718CAA1BC74}"/>
              </a:ext>
            </a:extLst>
          </p:cNvPr>
          <p:cNvSpPr>
            <a:spLocks noGrp="1"/>
          </p:cNvSpPr>
          <p:nvPr>
            <p:ph type="body" orient="vert" idx="1"/>
          </p:nvPr>
        </p:nvSpPr>
        <p:spPr>
          <a:xfrm>
            <a:off x="838200" y="365125"/>
            <a:ext cx="7734300" cy="5811838"/>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08B358A-F3DA-4AD1-9EE6-0B0C71C46329}"/>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9ADB75F3-BEF8-4308-8FE6-50928164AD9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2E196A5-6C79-4BD2-9E4E-599E7DFFE3B3}"/>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166742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5DBAC9-7A4D-4975-A823-F161FD0B1432}"/>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1D6943A-44D5-410B-B184-AB4446EC42F1}"/>
              </a:ext>
            </a:extLst>
          </p:cNvPr>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31A2558-0D28-4FBA-B420-72E5CF6CE3D8}"/>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EB4F06B5-DF1F-49D5-A98C-F0037E5FB35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B0F60C6E-70E5-4A0D-958E-EAC4D76B270B}"/>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2381595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28F750-A548-44CA-8518-10223E6EF1C9}"/>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D3978AD6-0B16-4343-BC15-C26F4BD6C7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Editar estilos de texto Mestre</a:t>
            </a:r>
          </a:p>
        </p:txBody>
      </p:sp>
      <p:sp>
        <p:nvSpPr>
          <p:cNvPr id="4" name="Espaço Reservado para Data 3">
            <a:extLst>
              <a:ext uri="{FF2B5EF4-FFF2-40B4-BE49-F238E27FC236}">
                <a16:creationId xmlns:a16="http://schemas.microsoft.com/office/drawing/2014/main" id="{5A6B52CD-844C-4B6D-BDB7-E53EFCD7AFFE}"/>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B1EEECE3-C78D-43DE-8891-FC00815932B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3BECD5AB-D92C-42A3-B69A-F94A5D4466B1}"/>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39195011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A5EE722-DA5C-4408-9776-C1F06D11BC1E}"/>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6E862F4-2093-49C4-AE2C-F92F02E76FE8}"/>
              </a:ext>
            </a:extLst>
          </p:cNvPr>
          <p:cNvSpPr>
            <a:spLocks noGrp="1"/>
          </p:cNvSpPr>
          <p:nvPr>
            <p:ph sz="half" idx="1"/>
          </p:nvPr>
        </p:nvSpPr>
        <p:spPr>
          <a:xfrm>
            <a:off x="838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41BCB783-460B-4BF8-9FF7-30C620691A33}"/>
              </a:ext>
            </a:extLst>
          </p:cNvPr>
          <p:cNvSpPr>
            <a:spLocks noGrp="1"/>
          </p:cNvSpPr>
          <p:nvPr>
            <p:ph sz="half" idx="2"/>
          </p:nvPr>
        </p:nvSpPr>
        <p:spPr>
          <a:xfrm>
            <a:off x="6172200" y="1825625"/>
            <a:ext cx="5181600" cy="435133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7A7C22EA-3269-408A-B7E5-4EAE2DB3B9B0}"/>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6" name="Espaço Reservado para Rodapé 5">
            <a:extLst>
              <a:ext uri="{FF2B5EF4-FFF2-40B4-BE49-F238E27FC236}">
                <a16:creationId xmlns:a16="http://schemas.microsoft.com/office/drawing/2014/main" id="{AE9C8AC9-B6E7-4F37-85E2-E1E72F47433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927F7107-E795-440B-9336-4017D33EC404}"/>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1449049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30F128-6E44-4DF4-BAF5-8E376B8151BD}"/>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FDA62248-85A6-4E68-AF97-3A6A4284F6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a:extLst>
              <a:ext uri="{FF2B5EF4-FFF2-40B4-BE49-F238E27FC236}">
                <a16:creationId xmlns:a16="http://schemas.microsoft.com/office/drawing/2014/main" id="{A5937FE0-FD90-43CE-9318-A652D46CFF41}"/>
              </a:ext>
            </a:extLst>
          </p:cNvPr>
          <p:cNvSpPr>
            <a:spLocks noGrp="1"/>
          </p:cNvSpPr>
          <p:nvPr>
            <p:ph sz="half" idx="2"/>
          </p:nvPr>
        </p:nvSpPr>
        <p:spPr>
          <a:xfrm>
            <a:off x="839788" y="2505075"/>
            <a:ext cx="5157787"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5F85D006-8AF2-49BA-AA34-0BA1C28F2B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a:extLst>
              <a:ext uri="{FF2B5EF4-FFF2-40B4-BE49-F238E27FC236}">
                <a16:creationId xmlns:a16="http://schemas.microsoft.com/office/drawing/2014/main" id="{3D352B6B-F258-4427-AD1D-98783A7C746A}"/>
              </a:ext>
            </a:extLst>
          </p:cNvPr>
          <p:cNvSpPr>
            <a:spLocks noGrp="1"/>
          </p:cNvSpPr>
          <p:nvPr>
            <p:ph sz="quarter" idx="4"/>
          </p:nvPr>
        </p:nvSpPr>
        <p:spPr>
          <a:xfrm>
            <a:off x="6172200" y="2505075"/>
            <a:ext cx="5183188" cy="3684588"/>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21A172DE-0305-4CD9-AE08-062FBE914207}"/>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8" name="Espaço Reservado para Rodapé 7">
            <a:extLst>
              <a:ext uri="{FF2B5EF4-FFF2-40B4-BE49-F238E27FC236}">
                <a16:creationId xmlns:a16="http://schemas.microsoft.com/office/drawing/2014/main" id="{BB413237-DC45-4151-9418-579229B99673}"/>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D6A8D931-81DC-4468-A7F0-6DBC42BCDA4F}"/>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21882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B4BA6E-B65A-419F-A5F0-78EF25E888DE}"/>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468281A5-1A5D-4FD4-922D-D7E10A289771}"/>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4" name="Espaço Reservado para Rodapé 3">
            <a:extLst>
              <a:ext uri="{FF2B5EF4-FFF2-40B4-BE49-F238E27FC236}">
                <a16:creationId xmlns:a16="http://schemas.microsoft.com/office/drawing/2014/main" id="{172183A3-C353-45A2-80B8-B58744A06493}"/>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25A178BC-13AB-4198-A98E-0A27CA65C643}"/>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1832226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52F8ADDB-B3A1-4C2F-88F8-121FD816B5CA}"/>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3" name="Espaço Reservado para Rodapé 2">
            <a:extLst>
              <a:ext uri="{FF2B5EF4-FFF2-40B4-BE49-F238E27FC236}">
                <a16:creationId xmlns:a16="http://schemas.microsoft.com/office/drawing/2014/main" id="{5E794C6E-6E1A-4E64-B06C-93E7F5A0A72A}"/>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DF8B25C5-23BB-4279-BBE4-61118B8D7B3D}"/>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60267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619701-4A19-4469-B9F1-9FF3B29C2DA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19B5C25-EFA9-44EE-834F-F31EA2D5A00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9B4EEEF6-42F3-45D2-98DF-473BC2AD09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1CC0600A-E74F-4A18-BFCC-57AB0055E47F}"/>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6" name="Espaço Reservado para Rodapé 5">
            <a:extLst>
              <a:ext uri="{FF2B5EF4-FFF2-40B4-BE49-F238E27FC236}">
                <a16:creationId xmlns:a16="http://schemas.microsoft.com/office/drawing/2014/main" id="{24CF0216-FBAD-4A52-A91C-70276AD94DB0}"/>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E458F5A-6BB4-4C7A-B111-D056CD36764D}"/>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3562425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F6BB52-8E45-4C11-ADF5-0D8823533E3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D755D973-0A87-4A4F-8DEE-E766989B77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B698EDF0-EE94-44AF-B9D2-BEE9A0AD58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Editar estilos de texto Mestre</a:t>
            </a:r>
          </a:p>
        </p:txBody>
      </p:sp>
      <p:sp>
        <p:nvSpPr>
          <p:cNvPr id="5" name="Espaço Reservado para Data 4">
            <a:extLst>
              <a:ext uri="{FF2B5EF4-FFF2-40B4-BE49-F238E27FC236}">
                <a16:creationId xmlns:a16="http://schemas.microsoft.com/office/drawing/2014/main" id="{BF09ECA3-B37C-477F-BD0F-DED4DB358B6D}"/>
              </a:ext>
            </a:extLst>
          </p:cNvPr>
          <p:cNvSpPr>
            <a:spLocks noGrp="1"/>
          </p:cNvSpPr>
          <p:nvPr>
            <p:ph type="dt" sz="half" idx="10"/>
          </p:nvPr>
        </p:nvSpPr>
        <p:spPr/>
        <p:txBody>
          <a:bodyPr/>
          <a:lstStyle/>
          <a:p>
            <a:fld id="{44E1344E-EBB5-4060-85CB-FC8992ABA212}" type="datetimeFigureOut">
              <a:rPr lang="pt-BR" smtClean="0"/>
              <a:t>20/04/2019</a:t>
            </a:fld>
            <a:endParaRPr lang="pt-BR"/>
          </a:p>
        </p:txBody>
      </p:sp>
      <p:sp>
        <p:nvSpPr>
          <p:cNvPr id="6" name="Espaço Reservado para Rodapé 5">
            <a:extLst>
              <a:ext uri="{FF2B5EF4-FFF2-40B4-BE49-F238E27FC236}">
                <a16:creationId xmlns:a16="http://schemas.microsoft.com/office/drawing/2014/main" id="{D84C29E0-E4A1-41E6-8F72-0DAB8E8E8FD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CC10A084-9746-4B77-8A74-A04C741A0FAD}"/>
              </a:ext>
            </a:extLst>
          </p:cNvPr>
          <p:cNvSpPr>
            <a:spLocks noGrp="1"/>
          </p:cNvSpPr>
          <p:nvPr>
            <p:ph type="sldNum" sz="quarter" idx="12"/>
          </p:nvPr>
        </p:nvSpPr>
        <p:spPr/>
        <p:txBody>
          <a:bodyPr/>
          <a:lstStyle/>
          <a:p>
            <a:fld id="{5B63E07E-E522-47FA-9577-8973B6555300}" type="slidenum">
              <a:rPr lang="pt-BR" smtClean="0"/>
              <a:t>‹nº›</a:t>
            </a:fld>
            <a:endParaRPr lang="pt-BR"/>
          </a:p>
        </p:txBody>
      </p:sp>
    </p:spTree>
    <p:extLst>
      <p:ext uri="{BB962C8B-B14F-4D97-AF65-F5344CB8AC3E}">
        <p14:creationId xmlns:p14="http://schemas.microsoft.com/office/powerpoint/2010/main" val="2499682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105DD8AC-B461-4306-9864-F8FF278858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B8B278B4-F53B-4E49-9A04-297CEAE071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B641148-B4E8-4566-8F90-404FABD5F6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1344E-EBB5-4060-85CB-FC8992ABA212}" type="datetimeFigureOut">
              <a:rPr lang="pt-BR" smtClean="0"/>
              <a:t>20/04/2019</a:t>
            </a:fld>
            <a:endParaRPr lang="pt-BR"/>
          </a:p>
        </p:txBody>
      </p:sp>
      <p:sp>
        <p:nvSpPr>
          <p:cNvPr id="5" name="Espaço Reservado para Rodapé 4">
            <a:extLst>
              <a:ext uri="{FF2B5EF4-FFF2-40B4-BE49-F238E27FC236}">
                <a16:creationId xmlns:a16="http://schemas.microsoft.com/office/drawing/2014/main" id="{3285A3CC-EC5A-4FA5-9AF8-983E086E4B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1475EF18-6516-46FC-B748-3821279436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63E07E-E522-47FA-9577-8973B6555300}" type="slidenum">
              <a:rPr lang="pt-BR" smtClean="0"/>
              <a:t>‹nº›</a:t>
            </a:fld>
            <a:endParaRPr lang="pt-BR"/>
          </a:p>
        </p:txBody>
      </p:sp>
    </p:spTree>
    <p:extLst>
      <p:ext uri="{BB962C8B-B14F-4D97-AF65-F5344CB8AC3E}">
        <p14:creationId xmlns:p14="http://schemas.microsoft.com/office/powerpoint/2010/main" val="905976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7320FE-253B-411A-A2A5-78B691909BDD}"/>
              </a:ext>
            </a:extLst>
          </p:cNvPr>
          <p:cNvSpPr>
            <a:spLocks noGrp="1"/>
          </p:cNvSpPr>
          <p:nvPr>
            <p:ph type="title"/>
          </p:nvPr>
        </p:nvSpPr>
        <p:spPr>
          <a:xfrm>
            <a:off x="838200" y="365125"/>
            <a:ext cx="10515600" cy="1460499"/>
          </a:xfrm>
        </p:spPr>
        <p:txBody>
          <a:bodyPr>
            <a:normAutofit/>
          </a:bodyPr>
          <a:lstStyle/>
          <a:p>
            <a:pPr algn="ctr"/>
            <a:r>
              <a:rPr lang="pt-BR" b="1" dirty="0">
                <a:latin typeface="+mn-lt"/>
              </a:rPr>
              <a:t>PALESTRA NA CÂMARA DE INDÚSTRIA, COMÉRCIO E SERVIÇOS DE CAXIAS DO SUL</a:t>
            </a:r>
          </a:p>
        </p:txBody>
      </p:sp>
      <p:sp>
        <p:nvSpPr>
          <p:cNvPr id="3" name="Espaço Reservado para Conteúdo 2">
            <a:extLst>
              <a:ext uri="{FF2B5EF4-FFF2-40B4-BE49-F238E27FC236}">
                <a16:creationId xmlns:a16="http://schemas.microsoft.com/office/drawing/2014/main" id="{FE36A072-5F11-41A8-B883-7C2CCEC6AB06}"/>
              </a:ext>
            </a:extLst>
          </p:cNvPr>
          <p:cNvSpPr>
            <a:spLocks noGrp="1"/>
          </p:cNvSpPr>
          <p:nvPr>
            <p:ph idx="1"/>
          </p:nvPr>
        </p:nvSpPr>
        <p:spPr>
          <a:xfrm>
            <a:off x="838200" y="1825624"/>
            <a:ext cx="10915650" cy="5184775"/>
          </a:xfrm>
        </p:spPr>
        <p:txBody>
          <a:bodyPr>
            <a:normAutofit/>
          </a:bodyPr>
          <a:lstStyle/>
          <a:p>
            <a:pPr marL="0" indent="0" algn="ctr">
              <a:buNone/>
            </a:pPr>
            <a:endParaRPr lang="pt-BR" sz="4000" dirty="0"/>
          </a:p>
          <a:p>
            <a:pPr marL="0" indent="0" algn="ctr">
              <a:buNone/>
            </a:pPr>
            <a:endParaRPr lang="pt-BR" sz="4000" dirty="0"/>
          </a:p>
          <a:p>
            <a:pPr marL="0" indent="0" algn="ctr">
              <a:buNone/>
            </a:pPr>
            <a:r>
              <a:rPr lang="pt-BR" sz="4000" dirty="0"/>
              <a:t>Propostas para o Rio Grande do Sul superar a crise, promover o desenvolvimento e erradicar a miséria</a:t>
            </a:r>
          </a:p>
          <a:p>
            <a:pPr marL="0" indent="0" algn="ctr">
              <a:buNone/>
            </a:pPr>
            <a:endParaRPr lang="pt-BR" sz="4800" dirty="0"/>
          </a:p>
          <a:p>
            <a:pPr marL="0" indent="0" algn="r">
              <a:lnSpc>
                <a:spcPct val="100000"/>
              </a:lnSpc>
              <a:spcBef>
                <a:spcPts val="600"/>
              </a:spcBef>
              <a:buNone/>
            </a:pPr>
            <a:r>
              <a:rPr lang="pt-BR" sz="4800" dirty="0"/>
              <a:t>						</a:t>
            </a:r>
            <a:r>
              <a:rPr lang="pt-BR" sz="2000" dirty="0"/>
              <a:t>Luis Roberto Ponte</a:t>
            </a:r>
          </a:p>
          <a:p>
            <a:pPr marL="0" indent="0" algn="r">
              <a:lnSpc>
                <a:spcPct val="100000"/>
              </a:lnSpc>
              <a:spcBef>
                <a:spcPts val="600"/>
              </a:spcBef>
              <a:buNone/>
            </a:pPr>
            <a:r>
              <a:rPr lang="pt-BR" sz="2000" dirty="0"/>
              <a:t>						22 de abril de 2019</a:t>
            </a:r>
          </a:p>
          <a:p>
            <a:pPr marL="0" indent="0" algn="ctr">
              <a:buNone/>
            </a:pPr>
            <a:endParaRPr lang="pt-BR" sz="4800" dirty="0"/>
          </a:p>
        </p:txBody>
      </p:sp>
    </p:spTree>
    <p:extLst>
      <p:ext uri="{BB962C8B-B14F-4D97-AF65-F5344CB8AC3E}">
        <p14:creationId xmlns:p14="http://schemas.microsoft.com/office/powerpoint/2010/main" val="31892367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8152F2-CDA4-49E1-94C8-FF1A8F363755}"/>
              </a:ext>
            </a:extLst>
          </p:cNvPr>
          <p:cNvSpPr>
            <a:spLocks noGrp="1"/>
          </p:cNvSpPr>
          <p:nvPr>
            <p:ph type="title"/>
          </p:nvPr>
        </p:nvSpPr>
        <p:spPr>
          <a:xfrm>
            <a:off x="838200" y="238125"/>
            <a:ext cx="10515600" cy="619124"/>
          </a:xfrm>
        </p:spPr>
        <p:txBody>
          <a:bodyPr>
            <a:normAutofit fontScale="90000"/>
          </a:bodyPr>
          <a:lstStyle/>
          <a:p>
            <a:pPr algn="ctr"/>
            <a:r>
              <a:rPr lang="pt-BR" sz="4000" b="1" dirty="0">
                <a:latin typeface="+mn-lt"/>
              </a:rPr>
              <a:t>A ELIMINAÇÃO DE GASTOS INJUSTOS OU INÚTEIS</a:t>
            </a:r>
          </a:p>
        </p:txBody>
      </p:sp>
      <p:sp>
        <p:nvSpPr>
          <p:cNvPr id="3" name="Espaço Reservado para Conteúdo 2">
            <a:extLst>
              <a:ext uri="{FF2B5EF4-FFF2-40B4-BE49-F238E27FC236}">
                <a16:creationId xmlns:a16="http://schemas.microsoft.com/office/drawing/2014/main" id="{DEA59A95-E616-4EBB-A1B4-834C73216934}"/>
              </a:ext>
            </a:extLst>
          </p:cNvPr>
          <p:cNvSpPr>
            <a:spLocks noGrp="1"/>
          </p:cNvSpPr>
          <p:nvPr>
            <p:ph idx="1"/>
          </p:nvPr>
        </p:nvSpPr>
        <p:spPr>
          <a:xfrm>
            <a:off x="838200" y="1162050"/>
            <a:ext cx="10820400" cy="5695950"/>
          </a:xfrm>
        </p:spPr>
        <p:txBody>
          <a:bodyPr>
            <a:noAutofit/>
          </a:bodyPr>
          <a:lstStyle/>
          <a:p>
            <a:pPr algn="just">
              <a:spcBef>
                <a:spcPts val="1200"/>
              </a:spcBef>
              <a:spcAft>
                <a:spcPts val="1200"/>
              </a:spcAft>
            </a:pPr>
            <a:r>
              <a:rPr lang="pt-BR" sz="3200" dirty="0"/>
              <a:t>Uma singela análise mostra que o problema de injustiça e insensatez da Previdência é generalizado em todo o País e não se sustenta por muito tempo.</a:t>
            </a:r>
          </a:p>
          <a:p>
            <a:pPr algn="just">
              <a:spcBef>
                <a:spcPts val="1200"/>
              </a:spcBef>
              <a:spcAft>
                <a:spcPts val="1200"/>
              </a:spcAft>
            </a:pPr>
            <a:r>
              <a:rPr lang="pt-BR" sz="3200" dirty="0"/>
              <a:t>A sua solução depende de uma profunda reforma Constitucional, que só a União pode fazer, e que deve ter o apoio integral do governo do RS porque ambos não suportarão a manutenção das deformações atuais.</a:t>
            </a:r>
          </a:p>
          <a:p>
            <a:pPr algn="just">
              <a:spcBef>
                <a:spcPts val="1200"/>
              </a:spcBef>
              <a:spcAft>
                <a:spcPts val="1200"/>
              </a:spcAft>
            </a:pPr>
            <a:r>
              <a:rPr lang="pt-BR" sz="3200" dirty="0"/>
              <a:t>Mas há algumas ações que o governo do RS pode executar para a redução dos gastos, inclusive da folha de pagamento, mesmo antes da Reforma da Previdência nacional:</a:t>
            </a:r>
          </a:p>
          <a:p>
            <a:endParaRPr lang="pt-BR" sz="3600" dirty="0"/>
          </a:p>
        </p:txBody>
      </p:sp>
    </p:spTree>
    <p:extLst>
      <p:ext uri="{BB962C8B-B14F-4D97-AF65-F5344CB8AC3E}">
        <p14:creationId xmlns:p14="http://schemas.microsoft.com/office/powerpoint/2010/main" val="450340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51B08E-BC15-43D7-89AD-45F101CCD3AD}"/>
              </a:ext>
            </a:extLst>
          </p:cNvPr>
          <p:cNvSpPr>
            <a:spLocks noGrp="1"/>
          </p:cNvSpPr>
          <p:nvPr>
            <p:ph type="title"/>
          </p:nvPr>
        </p:nvSpPr>
        <p:spPr>
          <a:xfrm>
            <a:off x="371474" y="0"/>
            <a:ext cx="11039475" cy="659331"/>
          </a:xfrm>
        </p:spPr>
        <p:txBody>
          <a:bodyPr>
            <a:noAutofit/>
          </a:bodyPr>
          <a:lstStyle/>
          <a:p>
            <a:pPr algn="ctr"/>
            <a:r>
              <a:rPr lang="pt-BR" sz="3000" b="1" dirty="0">
                <a:latin typeface="+mn-lt"/>
              </a:rPr>
              <a:t>AÇÕES PARA ELIMINAÇÃO DE GASTOS INJUSTOS OU INÚTEIS</a:t>
            </a:r>
          </a:p>
        </p:txBody>
      </p:sp>
      <p:sp>
        <p:nvSpPr>
          <p:cNvPr id="3" name="Espaço Reservado para Conteúdo 2">
            <a:extLst>
              <a:ext uri="{FF2B5EF4-FFF2-40B4-BE49-F238E27FC236}">
                <a16:creationId xmlns:a16="http://schemas.microsoft.com/office/drawing/2014/main" id="{8D04FD64-38C6-4F7C-B687-C1707CAFDF89}"/>
              </a:ext>
            </a:extLst>
          </p:cNvPr>
          <p:cNvSpPr>
            <a:spLocks noGrp="1"/>
          </p:cNvSpPr>
          <p:nvPr>
            <p:ph idx="1"/>
          </p:nvPr>
        </p:nvSpPr>
        <p:spPr>
          <a:xfrm>
            <a:off x="279133" y="923024"/>
            <a:ext cx="11436617" cy="5811151"/>
          </a:xfrm>
        </p:spPr>
        <p:txBody>
          <a:bodyPr>
            <a:normAutofit fontScale="77500" lnSpcReduction="20000"/>
          </a:bodyPr>
          <a:lstStyle/>
          <a:p>
            <a:pPr algn="just">
              <a:spcBef>
                <a:spcPts val="1200"/>
              </a:spcBef>
              <a:spcAft>
                <a:spcPts val="600"/>
              </a:spcAft>
              <a:buFont typeface="Wingdings" panose="05000000000000000000" pitchFamily="2" charset="2"/>
              <a:buChar char="v"/>
            </a:pPr>
            <a:r>
              <a:rPr lang="pt-BR" sz="3600" dirty="0"/>
              <a:t>Acompanhar ativamente a Reforma da Previdência da União, inclusive arregimentando todas as forças políticas que conseguir para viabilizar a sua aprovação;</a:t>
            </a:r>
          </a:p>
          <a:p>
            <a:pPr algn="just">
              <a:spcBef>
                <a:spcPts val="1200"/>
              </a:spcBef>
              <a:spcAft>
                <a:spcPts val="600"/>
              </a:spcAft>
              <a:buFont typeface="Wingdings" panose="05000000000000000000" pitchFamily="2" charset="2"/>
              <a:buChar char="v"/>
            </a:pPr>
            <a:r>
              <a:rPr lang="pt-BR" sz="3600" dirty="0"/>
              <a:t>corrigir as distorções de aposentadorias especiais de certas categorias, que fizeram, por exemplo, com que haja 494 coronéis da Brigada Militar aposentados para cerca de 30 na ativa;</a:t>
            </a:r>
          </a:p>
          <a:p>
            <a:pPr algn="just">
              <a:spcBef>
                <a:spcPts val="1200"/>
              </a:spcBef>
              <a:spcAft>
                <a:spcPts val="600"/>
              </a:spcAft>
              <a:buFont typeface="Wingdings" panose="05000000000000000000" pitchFamily="2" charset="2"/>
              <a:buChar char="v"/>
            </a:pPr>
            <a:r>
              <a:rPr lang="pt-BR" sz="3600" dirty="0"/>
              <a:t>tornar atrativo, para aqueles que são indispensáveis e já podem se aposentar, continuar trabalhando voluntariamente, incentivando-os por compensações;</a:t>
            </a:r>
          </a:p>
          <a:p>
            <a:pPr algn="just">
              <a:spcBef>
                <a:spcPts val="1200"/>
              </a:spcBef>
              <a:spcAft>
                <a:spcPts val="600"/>
              </a:spcAft>
              <a:buFont typeface="Wingdings" panose="05000000000000000000" pitchFamily="2" charset="2"/>
              <a:buChar char="v"/>
            </a:pPr>
            <a:r>
              <a:rPr lang="pt-BR" sz="3600" dirty="0"/>
              <a:t>revisar os quadros de carreira do funcionalismo, prevendo uma longa transição para a correção das injustiças, inclusive para 	evitar, pela exigência do piso no quadro de professores, a possível geração futura de um precatório gigantesco;</a:t>
            </a:r>
          </a:p>
          <a:p>
            <a:pPr algn="just">
              <a:spcBef>
                <a:spcPts val="1200"/>
              </a:spcBef>
              <a:spcAft>
                <a:spcPts val="600"/>
              </a:spcAft>
              <a:buFont typeface="Wingdings" panose="05000000000000000000" pitchFamily="2" charset="2"/>
              <a:buChar char="v"/>
            </a:pPr>
            <a:r>
              <a:rPr lang="pt-BR" sz="3600" dirty="0"/>
              <a:t>sobrestar, temporariamente, aumentos salariais do funcionalismo, sobretudo dos quadros mais bem remunerados; </a:t>
            </a:r>
          </a:p>
          <a:p>
            <a:endParaRPr lang="pt-BR" dirty="0"/>
          </a:p>
        </p:txBody>
      </p:sp>
    </p:spTree>
    <p:extLst>
      <p:ext uri="{BB962C8B-B14F-4D97-AF65-F5344CB8AC3E}">
        <p14:creationId xmlns:p14="http://schemas.microsoft.com/office/powerpoint/2010/main" val="314292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5495D2-2BCF-472B-85C8-EA73B977028F}"/>
              </a:ext>
            </a:extLst>
          </p:cNvPr>
          <p:cNvSpPr>
            <a:spLocks noGrp="1"/>
          </p:cNvSpPr>
          <p:nvPr>
            <p:ph type="title"/>
          </p:nvPr>
        </p:nvSpPr>
        <p:spPr>
          <a:xfrm>
            <a:off x="919161" y="142875"/>
            <a:ext cx="10806113" cy="692150"/>
          </a:xfrm>
        </p:spPr>
        <p:txBody>
          <a:bodyPr>
            <a:noAutofit/>
          </a:bodyPr>
          <a:lstStyle/>
          <a:p>
            <a:pPr algn="ctr"/>
            <a:r>
              <a:rPr lang="pt-BR" sz="3000" b="1" dirty="0">
                <a:latin typeface="+mn-lt"/>
              </a:rPr>
              <a:t>AÇÕES PARA ELIMINAÇÃO DE GASTOS INJUSTOS OU INÚTEIS</a:t>
            </a:r>
          </a:p>
        </p:txBody>
      </p:sp>
      <p:sp>
        <p:nvSpPr>
          <p:cNvPr id="3" name="Espaço Reservado para Conteúdo 2">
            <a:extLst>
              <a:ext uri="{FF2B5EF4-FFF2-40B4-BE49-F238E27FC236}">
                <a16:creationId xmlns:a16="http://schemas.microsoft.com/office/drawing/2014/main" id="{72F1B74C-91E8-447A-9706-8050679905C5}"/>
              </a:ext>
            </a:extLst>
          </p:cNvPr>
          <p:cNvSpPr>
            <a:spLocks noGrp="1"/>
          </p:cNvSpPr>
          <p:nvPr>
            <p:ph idx="1"/>
          </p:nvPr>
        </p:nvSpPr>
        <p:spPr>
          <a:xfrm>
            <a:off x="514350" y="1123951"/>
            <a:ext cx="11325224" cy="5591174"/>
          </a:xfrm>
        </p:spPr>
        <p:txBody>
          <a:bodyPr>
            <a:noAutofit/>
          </a:bodyPr>
          <a:lstStyle/>
          <a:p>
            <a:pPr algn="just">
              <a:spcBef>
                <a:spcPts val="1200"/>
              </a:spcBef>
              <a:spcAft>
                <a:spcPts val="1200"/>
              </a:spcAft>
              <a:buFont typeface="Wingdings" panose="05000000000000000000" pitchFamily="2" charset="2"/>
              <a:buChar char="v"/>
            </a:pPr>
            <a:r>
              <a:rPr lang="pt-BR" dirty="0"/>
              <a:t>estabelecer que quando faltar recursos para o pagamento da folha os atrasos ocorram de forma idêntica para os funcionários de todos os poderes;</a:t>
            </a:r>
          </a:p>
          <a:p>
            <a:pPr>
              <a:spcBef>
                <a:spcPts val="1200"/>
              </a:spcBef>
              <a:spcAft>
                <a:spcPts val="1200"/>
              </a:spcAft>
              <a:buFont typeface="Wingdings" panose="05000000000000000000" pitchFamily="2" charset="2"/>
              <a:buChar char="v"/>
            </a:pPr>
            <a:r>
              <a:rPr lang="pt-BR" dirty="0"/>
              <a:t>proibir novas contratações de pessoal, a não ser para reposições incontornáveis de setores específicos;</a:t>
            </a:r>
          </a:p>
          <a:p>
            <a:pPr>
              <a:spcBef>
                <a:spcPts val="1200"/>
              </a:spcBef>
              <a:spcAft>
                <a:spcPts val="1200"/>
              </a:spcAft>
              <a:buFont typeface="Wingdings" panose="05000000000000000000" pitchFamily="2" charset="2"/>
              <a:buChar char="v"/>
            </a:pPr>
            <a:r>
              <a:rPr lang="pt-BR" dirty="0"/>
              <a:t>conter o número de secretarias; </a:t>
            </a:r>
          </a:p>
          <a:p>
            <a:pPr>
              <a:spcBef>
                <a:spcPts val="1200"/>
              </a:spcBef>
              <a:spcAft>
                <a:spcPts val="1200"/>
              </a:spcAft>
              <a:buFont typeface="Wingdings" panose="05000000000000000000" pitchFamily="2" charset="2"/>
              <a:buChar char="v"/>
            </a:pPr>
            <a:r>
              <a:rPr lang="pt-BR" dirty="0"/>
              <a:t>eliminar grande parte dos </a:t>
            </a:r>
            <a:r>
              <a:rPr lang="pt-BR" dirty="0" err="1"/>
              <a:t>CC’s</a:t>
            </a:r>
            <a:r>
              <a:rPr lang="pt-BR" dirty="0"/>
              <a:t>; </a:t>
            </a:r>
          </a:p>
          <a:p>
            <a:pPr>
              <a:spcBef>
                <a:spcPts val="1200"/>
              </a:spcBef>
              <a:spcAft>
                <a:spcPts val="1200"/>
              </a:spcAft>
              <a:buFont typeface="Wingdings" panose="05000000000000000000" pitchFamily="2" charset="2"/>
              <a:buChar char="v"/>
            </a:pPr>
            <a:r>
              <a:rPr lang="pt-BR" dirty="0"/>
              <a:t>implementar um projeto eficaz de aprimoramento da gestão pública, e </a:t>
            </a:r>
          </a:p>
          <a:p>
            <a:pPr>
              <a:spcBef>
                <a:spcPts val="1200"/>
              </a:spcBef>
              <a:spcAft>
                <a:spcPts val="1200"/>
              </a:spcAft>
              <a:buFont typeface="Wingdings" panose="05000000000000000000" pitchFamily="2" charset="2"/>
              <a:buChar char="v"/>
            </a:pPr>
            <a:r>
              <a:rPr lang="pt-BR" dirty="0"/>
              <a:t>implantar programa de racionalização e redução das despesas administrativas.</a:t>
            </a:r>
          </a:p>
          <a:p>
            <a:pPr>
              <a:spcBef>
                <a:spcPts val="1200"/>
              </a:spcBef>
              <a:spcAft>
                <a:spcPts val="1200"/>
              </a:spcAft>
            </a:pPr>
            <a:endParaRPr lang="pt-BR" dirty="0"/>
          </a:p>
        </p:txBody>
      </p:sp>
    </p:spTree>
    <p:extLst>
      <p:ext uri="{BB962C8B-B14F-4D97-AF65-F5344CB8AC3E}">
        <p14:creationId xmlns:p14="http://schemas.microsoft.com/office/powerpoint/2010/main" val="2629574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BC2046-AF92-4A34-B226-E502FFC1FB5A}"/>
              </a:ext>
            </a:extLst>
          </p:cNvPr>
          <p:cNvSpPr>
            <a:spLocks noGrp="1"/>
          </p:cNvSpPr>
          <p:nvPr>
            <p:ph type="title"/>
          </p:nvPr>
        </p:nvSpPr>
        <p:spPr/>
        <p:txBody>
          <a:bodyPr>
            <a:normAutofit/>
          </a:bodyPr>
          <a:lstStyle/>
          <a:p>
            <a:pPr algn="ctr"/>
            <a:r>
              <a:rPr lang="pt-BR" sz="4000" b="1" dirty="0">
                <a:latin typeface="+mn-lt"/>
              </a:rPr>
              <a:t>O DESENVOLVIMENTO ECONÔMICO</a:t>
            </a:r>
          </a:p>
        </p:txBody>
      </p:sp>
      <p:sp>
        <p:nvSpPr>
          <p:cNvPr id="3" name="Espaço Reservado para Conteúdo 2">
            <a:extLst>
              <a:ext uri="{FF2B5EF4-FFF2-40B4-BE49-F238E27FC236}">
                <a16:creationId xmlns:a16="http://schemas.microsoft.com/office/drawing/2014/main" id="{0A016541-1E76-4DC5-9FCD-B044E6D8B5E7}"/>
              </a:ext>
            </a:extLst>
          </p:cNvPr>
          <p:cNvSpPr>
            <a:spLocks noGrp="1"/>
          </p:cNvSpPr>
          <p:nvPr>
            <p:ph idx="1"/>
          </p:nvPr>
        </p:nvSpPr>
        <p:spPr>
          <a:xfrm>
            <a:off x="828677" y="1981200"/>
            <a:ext cx="10810874" cy="4362449"/>
          </a:xfrm>
        </p:spPr>
        <p:txBody>
          <a:bodyPr>
            <a:normAutofit/>
          </a:bodyPr>
          <a:lstStyle/>
          <a:p>
            <a:pPr marL="0" indent="0" algn="just">
              <a:buNone/>
            </a:pPr>
            <a:r>
              <a:rPr lang="pt-BR" sz="4400" dirty="0"/>
              <a:t>O desenvolvimento econômico é o único caminho capaz de erradicar a miséria, ao mesmo tempo que é também o único que pode assegurar um aumento sustentável da arrecadação, e é nele que os governantes devem concentrar suas maiores energias.</a:t>
            </a:r>
          </a:p>
        </p:txBody>
      </p:sp>
    </p:spTree>
    <p:extLst>
      <p:ext uri="{BB962C8B-B14F-4D97-AF65-F5344CB8AC3E}">
        <p14:creationId xmlns:p14="http://schemas.microsoft.com/office/powerpoint/2010/main" val="37011641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FE6784-DE00-4C2C-A348-C67E324BC2A2}"/>
              </a:ext>
            </a:extLst>
          </p:cNvPr>
          <p:cNvSpPr>
            <a:spLocks noGrp="1"/>
          </p:cNvSpPr>
          <p:nvPr>
            <p:ph type="title"/>
          </p:nvPr>
        </p:nvSpPr>
        <p:spPr>
          <a:xfrm>
            <a:off x="838200" y="125135"/>
            <a:ext cx="10515600" cy="805167"/>
          </a:xfrm>
        </p:spPr>
        <p:txBody>
          <a:bodyPr>
            <a:normAutofit/>
          </a:bodyPr>
          <a:lstStyle/>
          <a:p>
            <a:pPr algn="ctr"/>
            <a:r>
              <a:rPr lang="pt-BR" sz="4000" b="1" dirty="0">
                <a:latin typeface="+mn-lt"/>
              </a:rPr>
              <a:t>O DESENVOLVIMENTO ECONÔMICO</a:t>
            </a:r>
          </a:p>
        </p:txBody>
      </p:sp>
      <p:sp>
        <p:nvSpPr>
          <p:cNvPr id="3" name="Espaço Reservado para Conteúdo 2">
            <a:extLst>
              <a:ext uri="{FF2B5EF4-FFF2-40B4-BE49-F238E27FC236}">
                <a16:creationId xmlns:a16="http://schemas.microsoft.com/office/drawing/2014/main" id="{C6AE5108-42BF-4A07-B29F-91A390A71550}"/>
              </a:ext>
            </a:extLst>
          </p:cNvPr>
          <p:cNvSpPr>
            <a:spLocks noGrp="1"/>
          </p:cNvSpPr>
          <p:nvPr>
            <p:ph idx="1"/>
          </p:nvPr>
        </p:nvSpPr>
        <p:spPr>
          <a:xfrm>
            <a:off x="548641" y="1005839"/>
            <a:ext cx="11242306" cy="5727026"/>
          </a:xfrm>
        </p:spPr>
        <p:txBody>
          <a:bodyPr>
            <a:noAutofit/>
          </a:bodyPr>
          <a:lstStyle/>
          <a:p>
            <a:pPr algn="just">
              <a:spcBef>
                <a:spcPts val="1200"/>
              </a:spcBef>
              <a:spcAft>
                <a:spcPts val="1200"/>
              </a:spcAft>
            </a:pPr>
            <a:r>
              <a:rPr lang="pt-BR" sz="3200" dirty="0"/>
              <a:t>O elemento básico do desenvolvimento econômico é a empresa, composta do empreendedor e seus outros trabalhadores, utilizando o lucro obtido com o mais absoluto respeito à lei e fruto da sua capacidade e dedicação, que lhe permite aprimorar-se e expandir suas atividades.</a:t>
            </a:r>
          </a:p>
          <a:p>
            <a:pPr algn="just">
              <a:spcBef>
                <a:spcPts val="1200"/>
              </a:spcBef>
              <a:spcAft>
                <a:spcPts val="1200"/>
              </a:spcAft>
            </a:pPr>
            <a:r>
              <a:rPr lang="pt-BR" sz="3200" dirty="0"/>
              <a:t>As empresas são a fonte predominante de geração dos postos de trabalho, esse bem que é o maior fator de dignidade humana. Além do mais, só com a disponibilidade dos bens que elas produzem é que se pode erradicar a miséria e gerar os impostos que permitem ao Governo </a:t>
            </a:r>
            <a:r>
              <a:rPr lang="pt-BR" sz="3200"/>
              <a:t>atuar proficuamente. </a:t>
            </a:r>
            <a:r>
              <a:rPr lang="pt-BR" sz="3200" dirty="0"/>
              <a:t>Incentivá-las é, pois, a forma mais eficaz do governo poder cumprir suas mais nobres funções.</a:t>
            </a:r>
          </a:p>
          <a:p>
            <a:pPr marL="0" indent="0" algn="just">
              <a:spcBef>
                <a:spcPts val="1200"/>
              </a:spcBef>
              <a:spcAft>
                <a:spcPts val="1200"/>
              </a:spcAft>
              <a:buNone/>
            </a:pPr>
            <a:endParaRPr lang="pt-BR" sz="2400" dirty="0"/>
          </a:p>
        </p:txBody>
      </p:sp>
    </p:spTree>
    <p:extLst>
      <p:ext uri="{BB962C8B-B14F-4D97-AF65-F5344CB8AC3E}">
        <p14:creationId xmlns:p14="http://schemas.microsoft.com/office/powerpoint/2010/main" val="6140570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E20C65-92A4-44D4-BAB8-B5136AE99A7F}"/>
              </a:ext>
            </a:extLst>
          </p:cNvPr>
          <p:cNvSpPr>
            <a:spLocks noGrp="1"/>
          </p:cNvSpPr>
          <p:nvPr>
            <p:ph type="title"/>
          </p:nvPr>
        </p:nvSpPr>
        <p:spPr>
          <a:xfrm>
            <a:off x="838200" y="533400"/>
            <a:ext cx="10515600" cy="752476"/>
          </a:xfrm>
        </p:spPr>
        <p:txBody>
          <a:bodyPr>
            <a:normAutofit/>
          </a:bodyPr>
          <a:lstStyle/>
          <a:p>
            <a:pPr algn="ctr"/>
            <a:r>
              <a:rPr lang="pt-BR" sz="4000" b="1" dirty="0">
                <a:latin typeface="+mn-lt"/>
              </a:rPr>
              <a:t>O DESENVOLVIMENTO ECONÔMICO</a:t>
            </a:r>
          </a:p>
        </p:txBody>
      </p:sp>
      <p:sp>
        <p:nvSpPr>
          <p:cNvPr id="3" name="Espaço Reservado para Conteúdo 2">
            <a:extLst>
              <a:ext uri="{FF2B5EF4-FFF2-40B4-BE49-F238E27FC236}">
                <a16:creationId xmlns:a16="http://schemas.microsoft.com/office/drawing/2014/main" id="{7FA1CBED-A211-4642-9918-A391B6704BC0}"/>
              </a:ext>
            </a:extLst>
          </p:cNvPr>
          <p:cNvSpPr>
            <a:spLocks noGrp="1"/>
          </p:cNvSpPr>
          <p:nvPr>
            <p:ph idx="1"/>
          </p:nvPr>
        </p:nvSpPr>
        <p:spPr>
          <a:xfrm>
            <a:off x="708917" y="1714500"/>
            <a:ext cx="10428270" cy="4829175"/>
          </a:xfrm>
        </p:spPr>
        <p:txBody>
          <a:bodyPr>
            <a:normAutofit fontScale="92500" lnSpcReduction="10000"/>
          </a:bodyPr>
          <a:lstStyle/>
          <a:p>
            <a:pPr algn="just">
              <a:spcBef>
                <a:spcPts val="1200"/>
              </a:spcBef>
              <a:spcAft>
                <a:spcPts val="600"/>
              </a:spcAft>
            </a:pPr>
            <a:r>
              <a:rPr lang="pt-BR" sz="3000" dirty="0"/>
              <a:t>Mesmo sendo disparatada, há uma forte corrente de pensamento mundo afora que, ao contrário de toda evidência, considera o gerador de riqueza a causa das injustiças e da miséria. Essa ideia estapafúrdia, que é a origem maior das crises sociais do mundo, é predominante naqueles que se denominam ideologicamente de esquerda, que se julgam o monopólio do bem e defensores dos pobres contra a exploração das empresas, que deveriam ser extintas.</a:t>
            </a:r>
          </a:p>
          <a:p>
            <a:pPr algn="just">
              <a:spcBef>
                <a:spcPts val="1200"/>
              </a:spcBef>
              <a:spcAft>
                <a:spcPts val="600"/>
              </a:spcAft>
            </a:pPr>
            <a:r>
              <a:rPr lang="pt-BR" sz="3000" dirty="0"/>
              <a:t> Como, ao revés, conforme se viu, a atividade empresarial é o caminho único para o crescimento econômico, que permite erradicar a miséria, é indispensável que o governo trabalhe para desmistificar essa absurda narrativa que demoniza os que ajudam a elevar a dignidade do ser humano e a viabilizar o êxito da sua gestão.</a:t>
            </a:r>
            <a:endParaRPr lang="pt-BR" dirty="0"/>
          </a:p>
        </p:txBody>
      </p:sp>
    </p:spTree>
    <p:extLst>
      <p:ext uri="{BB962C8B-B14F-4D97-AF65-F5344CB8AC3E}">
        <p14:creationId xmlns:p14="http://schemas.microsoft.com/office/powerpoint/2010/main" val="1145046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B00CE-9205-4B1C-846A-B2888D5E4C0D}"/>
              </a:ext>
            </a:extLst>
          </p:cNvPr>
          <p:cNvSpPr>
            <a:spLocks noGrp="1"/>
          </p:cNvSpPr>
          <p:nvPr>
            <p:ph type="title"/>
          </p:nvPr>
        </p:nvSpPr>
        <p:spPr>
          <a:xfrm>
            <a:off x="838199" y="77000"/>
            <a:ext cx="11069051" cy="616018"/>
          </a:xfrm>
        </p:spPr>
        <p:txBody>
          <a:bodyPr>
            <a:normAutofit fontScale="90000"/>
          </a:bodyPr>
          <a:lstStyle/>
          <a:p>
            <a:pPr algn="ctr"/>
            <a:r>
              <a:rPr lang="pt-BR" sz="4000" b="1" dirty="0">
                <a:latin typeface="+mn-lt"/>
              </a:rPr>
              <a:t>DELIBERAÇÕES PARA O DESENVOLVIMENTO ECONÔMICO</a:t>
            </a:r>
          </a:p>
        </p:txBody>
      </p:sp>
      <p:sp>
        <p:nvSpPr>
          <p:cNvPr id="3" name="Espaço Reservado para Conteúdo 2">
            <a:extLst>
              <a:ext uri="{FF2B5EF4-FFF2-40B4-BE49-F238E27FC236}">
                <a16:creationId xmlns:a16="http://schemas.microsoft.com/office/drawing/2014/main" id="{C9E7710C-DD53-4D1C-B721-D17FE6B31A05}"/>
              </a:ext>
            </a:extLst>
          </p:cNvPr>
          <p:cNvSpPr>
            <a:spLocks noGrp="1"/>
          </p:cNvSpPr>
          <p:nvPr>
            <p:ph idx="1"/>
          </p:nvPr>
        </p:nvSpPr>
        <p:spPr>
          <a:xfrm>
            <a:off x="838200" y="986790"/>
            <a:ext cx="11069051" cy="5661660"/>
          </a:xfrm>
        </p:spPr>
        <p:txBody>
          <a:bodyPr>
            <a:noAutofit/>
          </a:bodyPr>
          <a:lstStyle/>
          <a:p>
            <a:pPr marL="457200" indent="-457200" algn="just">
              <a:spcAft>
                <a:spcPts val="1200"/>
              </a:spcAft>
              <a:buFont typeface="+mj-lt"/>
              <a:buAutoNum type="arabicPeriod"/>
            </a:pPr>
            <a:r>
              <a:rPr lang="pt-BR" dirty="0"/>
              <a:t>Atrair, incentivar, respeitar e tratar com dignidade as empresas cumpridoras da lei, constituídas por empregados e empregadores que promovem o desenvolvimento, produzem os bens que tiram as pessoas da miséria, e geram a arrecadação e o posto de trabalho essencial à dignidade humana;</a:t>
            </a:r>
          </a:p>
          <a:p>
            <a:pPr marL="457200" indent="-457200" algn="just">
              <a:spcAft>
                <a:spcPts val="1200"/>
              </a:spcAft>
              <a:buFont typeface="+mj-lt"/>
              <a:buAutoNum type="arabicPeriod"/>
            </a:pPr>
            <a:r>
              <a:rPr lang="pt-BR" dirty="0"/>
              <a:t>Eliminar exigências inúteis, burocracia, superposição de normas e fiscalizações contraditórias, insegurança jurídica, presença desnecessária e intervenção ruinosa do governo, que além do desperdício dificultam ou impedem a existência das empresas;</a:t>
            </a:r>
          </a:p>
          <a:p>
            <a:pPr marL="457200" indent="-457200" algn="just">
              <a:spcAft>
                <a:spcPts val="1200"/>
              </a:spcAft>
              <a:buFont typeface="+mj-lt"/>
              <a:buAutoNum type="arabicPeriod"/>
            </a:pPr>
            <a:r>
              <a:rPr lang="pt-BR" dirty="0"/>
              <a:t>Cuidar do equilíbrio fiscal e não gastar as receitas sem obedecer a judiciosas prioridades, nem malbaratá-las com as injustiças e os desperdícios já referidos que, no fundo, são o que gerou a insolvência do RS e a chaga da pobreza absoluta.</a:t>
            </a:r>
          </a:p>
          <a:p>
            <a:endParaRPr lang="pt-BR" sz="2400" dirty="0"/>
          </a:p>
        </p:txBody>
      </p:sp>
    </p:spTree>
    <p:extLst>
      <p:ext uri="{BB962C8B-B14F-4D97-AF65-F5344CB8AC3E}">
        <p14:creationId xmlns:p14="http://schemas.microsoft.com/office/powerpoint/2010/main" val="3580577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80039B-078E-4954-B2E6-C5A5CECB6421}"/>
              </a:ext>
            </a:extLst>
          </p:cNvPr>
          <p:cNvSpPr>
            <a:spLocks noGrp="1"/>
          </p:cNvSpPr>
          <p:nvPr>
            <p:ph type="title"/>
          </p:nvPr>
        </p:nvSpPr>
        <p:spPr>
          <a:xfrm>
            <a:off x="838200" y="365126"/>
            <a:ext cx="10515600" cy="616652"/>
          </a:xfrm>
        </p:spPr>
        <p:txBody>
          <a:bodyPr>
            <a:normAutofit fontScale="90000"/>
          </a:bodyPr>
          <a:lstStyle/>
          <a:p>
            <a:pPr algn="ctr"/>
            <a:r>
              <a:rPr lang="pt-BR" sz="4000" b="1" dirty="0">
                <a:latin typeface="+mn-lt"/>
              </a:rPr>
              <a:t>AS DELIBERAÇÕES LIBERTADORAS</a:t>
            </a:r>
          </a:p>
        </p:txBody>
      </p:sp>
      <p:sp>
        <p:nvSpPr>
          <p:cNvPr id="3" name="Espaço Reservado para Conteúdo 2">
            <a:extLst>
              <a:ext uri="{FF2B5EF4-FFF2-40B4-BE49-F238E27FC236}">
                <a16:creationId xmlns:a16="http://schemas.microsoft.com/office/drawing/2014/main" id="{2F833FE3-6EF8-4BA4-9C9F-7BD9E70A402D}"/>
              </a:ext>
            </a:extLst>
          </p:cNvPr>
          <p:cNvSpPr>
            <a:spLocks noGrp="1"/>
          </p:cNvSpPr>
          <p:nvPr>
            <p:ph idx="1"/>
          </p:nvPr>
        </p:nvSpPr>
        <p:spPr>
          <a:xfrm>
            <a:off x="1038224" y="1400610"/>
            <a:ext cx="10372725" cy="5158940"/>
          </a:xfrm>
        </p:spPr>
        <p:txBody>
          <a:bodyPr>
            <a:noAutofit/>
          </a:bodyPr>
          <a:lstStyle/>
          <a:p>
            <a:pPr marL="0" indent="0" algn="just">
              <a:buNone/>
            </a:pPr>
            <a:r>
              <a:rPr lang="pt-BR" sz="4000" dirty="0"/>
              <a:t>O cumprimento dessas deliberações, que tratam apenas de racionalidades e correção de injustiças, com destaque para a escolha correta das prioridades dos gastos públicos colocando a educação em efetiva primazia, é que há de dar ao governo as condições de fazer o Rio Grande voltar a ser orgulho nacional, livre das críticas de Estado insolvente que depende dos favores da União para sobreviver. </a:t>
            </a:r>
          </a:p>
          <a:p>
            <a:pPr algn="just"/>
            <a:endParaRPr lang="pt-BR" sz="4000" dirty="0"/>
          </a:p>
          <a:p>
            <a:pPr algn="just"/>
            <a:endParaRPr lang="pt-BR" sz="4400" dirty="0"/>
          </a:p>
        </p:txBody>
      </p:sp>
    </p:spTree>
    <p:extLst>
      <p:ext uri="{BB962C8B-B14F-4D97-AF65-F5344CB8AC3E}">
        <p14:creationId xmlns:p14="http://schemas.microsoft.com/office/powerpoint/2010/main" val="827787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2F1C8F-7EDD-40AF-92D2-C70AA9823257}"/>
              </a:ext>
            </a:extLst>
          </p:cNvPr>
          <p:cNvSpPr>
            <a:spLocks noGrp="1"/>
          </p:cNvSpPr>
          <p:nvPr>
            <p:ph type="title"/>
          </p:nvPr>
        </p:nvSpPr>
        <p:spPr>
          <a:xfrm>
            <a:off x="838200" y="227965"/>
            <a:ext cx="10515600" cy="700088"/>
          </a:xfrm>
        </p:spPr>
        <p:txBody>
          <a:bodyPr>
            <a:normAutofit/>
          </a:bodyPr>
          <a:lstStyle/>
          <a:p>
            <a:pPr algn="ctr"/>
            <a:r>
              <a:rPr lang="pt-BR" sz="4000" b="1" dirty="0">
                <a:latin typeface="+mn-lt"/>
              </a:rPr>
              <a:t>A GRANDE CAUSA DOS CONFLITOS SOCIAIS</a:t>
            </a:r>
          </a:p>
        </p:txBody>
      </p:sp>
      <p:sp>
        <p:nvSpPr>
          <p:cNvPr id="3" name="Espaço Reservado para Conteúdo 2">
            <a:extLst>
              <a:ext uri="{FF2B5EF4-FFF2-40B4-BE49-F238E27FC236}">
                <a16:creationId xmlns:a16="http://schemas.microsoft.com/office/drawing/2014/main" id="{6BD70419-4147-47C1-88F8-C4B02C82EE93}"/>
              </a:ext>
            </a:extLst>
          </p:cNvPr>
          <p:cNvSpPr>
            <a:spLocks noGrp="1"/>
          </p:cNvSpPr>
          <p:nvPr>
            <p:ph idx="1"/>
          </p:nvPr>
        </p:nvSpPr>
        <p:spPr>
          <a:xfrm>
            <a:off x="619124" y="1436852"/>
            <a:ext cx="11044555" cy="5265102"/>
          </a:xfrm>
        </p:spPr>
        <p:txBody>
          <a:bodyPr>
            <a:noAutofit/>
          </a:bodyPr>
          <a:lstStyle/>
          <a:p>
            <a:pPr marL="0" indent="0" algn="just">
              <a:buNone/>
            </a:pPr>
            <a:r>
              <a:rPr lang="pt-BR" sz="3600" dirty="0"/>
              <a:t>O que tira as pessoas da miséria são os empreendedores e não o discurso inflamado e passional denunciando a sua vergonhosa existência, que todos já conhecem. Essas manifestações iradas de protesto, indignação e conturbação da ordem só servem para iludir os miseráveis de que os atores desses discursos, muitas vezes hipócritas, são os que desejam e irão salvá-los da condição humilhante em que se encontram, quando, na verdade, até os muitos que são puros e convictos, estão mesmo é inconscientemente contribuindo para a sua perpetuação</a:t>
            </a:r>
            <a:r>
              <a:rPr lang="pt-BR" sz="4000" dirty="0"/>
              <a:t>.</a:t>
            </a:r>
          </a:p>
        </p:txBody>
      </p:sp>
    </p:spTree>
    <p:extLst>
      <p:ext uri="{BB962C8B-B14F-4D97-AF65-F5344CB8AC3E}">
        <p14:creationId xmlns:p14="http://schemas.microsoft.com/office/powerpoint/2010/main" val="1350620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3C14D1-3569-4C97-80CE-F467862B3F1B}"/>
              </a:ext>
            </a:extLst>
          </p:cNvPr>
          <p:cNvSpPr>
            <a:spLocks noGrp="1"/>
          </p:cNvSpPr>
          <p:nvPr>
            <p:ph type="title"/>
          </p:nvPr>
        </p:nvSpPr>
        <p:spPr>
          <a:xfrm>
            <a:off x="838200" y="490536"/>
            <a:ext cx="10515600" cy="747713"/>
          </a:xfrm>
        </p:spPr>
        <p:txBody>
          <a:bodyPr>
            <a:normAutofit/>
          </a:bodyPr>
          <a:lstStyle/>
          <a:p>
            <a:pPr algn="ctr"/>
            <a:r>
              <a:rPr lang="pt-BR" sz="4000" b="1" dirty="0">
                <a:latin typeface="+mn-lt"/>
              </a:rPr>
              <a:t>A ELEVAÇÃO CIVILIZATÓRIA DO HOMEM</a:t>
            </a:r>
          </a:p>
        </p:txBody>
      </p:sp>
      <p:sp>
        <p:nvSpPr>
          <p:cNvPr id="3" name="Espaço Reservado para Conteúdo 2">
            <a:extLst>
              <a:ext uri="{FF2B5EF4-FFF2-40B4-BE49-F238E27FC236}">
                <a16:creationId xmlns:a16="http://schemas.microsoft.com/office/drawing/2014/main" id="{D995E2F6-0563-4C18-B47A-BBA5892CA08F}"/>
              </a:ext>
            </a:extLst>
          </p:cNvPr>
          <p:cNvSpPr>
            <a:spLocks noGrp="1"/>
          </p:cNvSpPr>
          <p:nvPr>
            <p:ph idx="1"/>
          </p:nvPr>
        </p:nvSpPr>
        <p:spPr>
          <a:xfrm>
            <a:off x="542925" y="1752601"/>
            <a:ext cx="11115675" cy="4981574"/>
          </a:xfrm>
        </p:spPr>
        <p:txBody>
          <a:bodyPr>
            <a:noAutofit/>
          </a:bodyPr>
          <a:lstStyle/>
          <a:p>
            <a:pPr algn="just">
              <a:spcBef>
                <a:spcPts val="1200"/>
              </a:spcBef>
              <a:spcAft>
                <a:spcPts val="600"/>
              </a:spcAft>
            </a:pPr>
            <a:r>
              <a:rPr lang="pt-BR" sz="3300" dirty="0"/>
              <a:t>Incluo-me entre os que não descreem da viabilidade da raça humana, mesmo com a brutalidade das guerras e a estupidez da violência atual, porque creio que essas torpezas não são inerentes a ela, mas fruto do uso ruinoso do seu livre arbítrio, passíveis de correção pelo exemplo e a educação. </a:t>
            </a:r>
          </a:p>
          <a:p>
            <a:pPr algn="just">
              <a:spcBef>
                <a:spcPts val="1200"/>
              </a:spcBef>
              <a:spcAft>
                <a:spcPts val="600"/>
              </a:spcAft>
            </a:pPr>
            <a:r>
              <a:rPr lang="pt-BR" sz="3300" dirty="0"/>
              <a:t>Por isso tenho a máxima convicção de que a existência de uma acurada cadeira em todos os níveis escolares ensinando os deveres e as benesses da prática do bem é o caminho mais eficaz para salvar a humanidade da degradação que a atinge.      </a:t>
            </a:r>
          </a:p>
        </p:txBody>
      </p:sp>
    </p:spTree>
    <p:extLst>
      <p:ext uri="{BB962C8B-B14F-4D97-AF65-F5344CB8AC3E}">
        <p14:creationId xmlns:p14="http://schemas.microsoft.com/office/powerpoint/2010/main" val="2538684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AA1CFBC-42CA-4F39-B12A-6F381D02C819}"/>
              </a:ext>
            </a:extLst>
          </p:cNvPr>
          <p:cNvSpPr>
            <a:spLocks noGrp="1"/>
          </p:cNvSpPr>
          <p:nvPr>
            <p:ph type="title"/>
          </p:nvPr>
        </p:nvSpPr>
        <p:spPr>
          <a:xfrm>
            <a:off x="838200" y="365125"/>
            <a:ext cx="10515600" cy="1006475"/>
          </a:xfrm>
        </p:spPr>
        <p:txBody>
          <a:bodyPr>
            <a:normAutofit/>
          </a:bodyPr>
          <a:lstStyle/>
          <a:p>
            <a:pPr algn="ctr"/>
            <a:r>
              <a:rPr lang="pt-BR" sz="3600" b="1" dirty="0">
                <a:latin typeface="Calibri" panose="020F0502020204030204" pitchFamily="34" charset="0"/>
                <a:ea typeface="Calibri" panose="020F0502020204030204" pitchFamily="34" charset="0"/>
                <a:cs typeface="Times New Roman" panose="02020603050405020304" pitchFamily="18" charset="0"/>
              </a:rPr>
              <a:t>A FUNÇÃO PRECÍPUA DO ESTADO </a:t>
            </a:r>
            <a:endParaRPr lang="pt-BR" sz="3600" b="1" dirty="0"/>
          </a:p>
        </p:txBody>
      </p:sp>
      <p:sp>
        <p:nvSpPr>
          <p:cNvPr id="3" name="Espaço Reservado para Conteúdo 2">
            <a:extLst>
              <a:ext uri="{FF2B5EF4-FFF2-40B4-BE49-F238E27FC236}">
                <a16:creationId xmlns:a16="http://schemas.microsoft.com/office/drawing/2014/main" id="{A8C129B3-F3B6-481E-B2A7-FBE31C97D481}"/>
              </a:ext>
            </a:extLst>
          </p:cNvPr>
          <p:cNvSpPr>
            <a:spLocks noGrp="1"/>
          </p:cNvSpPr>
          <p:nvPr>
            <p:ph idx="1"/>
          </p:nvPr>
        </p:nvSpPr>
        <p:spPr>
          <a:xfrm>
            <a:off x="504825" y="1866900"/>
            <a:ext cx="10610850" cy="4695825"/>
          </a:xfrm>
        </p:spPr>
        <p:txBody>
          <a:bodyPr>
            <a:noAutofit/>
          </a:bodyPr>
          <a:lstStyle/>
          <a:p>
            <a:pPr marL="0" indent="0" algn="just">
              <a:lnSpc>
                <a:spcPct val="107000"/>
              </a:lnSpc>
              <a:spcBef>
                <a:spcPts val="1200"/>
              </a:spcBef>
              <a:spcAft>
                <a:spcPts val="800"/>
              </a:spcAft>
              <a:buNone/>
            </a:pPr>
            <a:r>
              <a:rPr lang="pt-BR" sz="4000" dirty="0">
                <a:latin typeface="Calibri" panose="020F0502020204030204" pitchFamily="34" charset="0"/>
                <a:ea typeface="Calibri" panose="020F0502020204030204" pitchFamily="34" charset="0"/>
                <a:cs typeface="Times New Roman" panose="02020603050405020304" pitchFamily="18" charset="0"/>
              </a:rPr>
              <a:t>O objetivo maior do Estado há de ser a extinção da miséria mediante o desenvolvimento sustentável que viabilize os bens essenciais à dignidade da vida a cada um que ofereça sua capacidade e respeite os direitos de todos. Uma Nação só é civilizada quando atinge esse objetivo.</a:t>
            </a:r>
          </a:p>
        </p:txBody>
      </p:sp>
    </p:spTree>
    <p:extLst>
      <p:ext uri="{BB962C8B-B14F-4D97-AF65-F5344CB8AC3E}">
        <p14:creationId xmlns:p14="http://schemas.microsoft.com/office/powerpoint/2010/main" val="5836295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D80515-9460-4741-8531-D667C90118E2}"/>
              </a:ext>
            </a:extLst>
          </p:cNvPr>
          <p:cNvSpPr>
            <a:spLocks noGrp="1"/>
          </p:cNvSpPr>
          <p:nvPr>
            <p:ph type="title"/>
          </p:nvPr>
        </p:nvSpPr>
        <p:spPr>
          <a:xfrm>
            <a:off x="838200" y="604836"/>
            <a:ext cx="10515600" cy="700089"/>
          </a:xfrm>
        </p:spPr>
        <p:txBody>
          <a:bodyPr>
            <a:normAutofit/>
          </a:bodyPr>
          <a:lstStyle/>
          <a:p>
            <a:pPr algn="ctr"/>
            <a:r>
              <a:rPr lang="pt-BR" sz="4000" b="1" dirty="0">
                <a:latin typeface="+mn-lt"/>
              </a:rPr>
              <a:t>OS MALES DA DESOBEDIÊNCIA À LEI 8666</a:t>
            </a:r>
          </a:p>
        </p:txBody>
      </p:sp>
      <p:sp>
        <p:nvSpPr>
          <p:cNvPr id="3" name="Espaço Reservado para Conteúdo 2">
            <a:extLst>
              <a:ext uri="{FF2B5EF4-FFF2-40B4-BE49-F238E27FC236}">
                <a16:creationId xmlns:a16="http://schemas.microsoft.com/office/drawing/2014/main" id="{C0BD8114-E81D-47C7-9EB7-A811EA6CCFD1}"/>
              </a:ext>
            </a:extLst>
          </p:cNvPr>
          <p:cNvSpPr>
            <a:spLocks noGrp="1"/>
          </p:cNvSpPr>
          <p:nvPr>
            <p:ph idx="1"/>
          </p:nvPr>
        </p:nvSpPr>
        <p:spPr/>
        <p:txBody>
          <a:bodyPr>
            <a:normAutofit/>
          </a:bodyPr>
          <a:lstStyle/>
          <a:p>
            <a:pPr marL="0" indent="0" algn="just">
              <a:buNone/>
            </a:pPr>
            <a:r>
              <a:rPr lang="pt-BR" sz="3200" dirty="0"/>
              <a:t>Não tivessem os governantes induzido ou tolerado a desobediência à Lei 8666, inclusive retirando legalmente a Petrobras da obrigação de obedecê-la, e feito o mesmo para as obras da Copa mediante a aprovação de espúria legislação denominada Regime Diferenciado de Contratação – RDC, não estaríamos vivenciando esse escárnio da corrupção desnudada pela Lava-Jato, embasada em contratos de obras firmados sem projeto decente, com superfaturamentos e direcionados aos amigos do rei.</a:t>
            </a:r>
          </a:p>
        </p:txBody>
      </p:sp>
    </p:spTree>
    <p:extLst>
      <p:ext uri="{BB962C8B-B14F-4D97-AF65-F5344CB8AC3E}">
        <p14:creationId xmlns:p14="http://schemas.microsoft.com/office/powerpoint/2010/main" val="11224781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AFBE66-A42A-4BCC-B126-DB975EEE8ACF}"/>
              </a:ext>
            </a:extLst>
          </p:cNvPr>
          <p:cNvSpPr>
            <a:spLocks noGrp="1"/>
          </p:cNvSpPr>
          <p:nvPr>
            <p:ph type="title"/>
          </p:nvPr>
        </p:nvSpPr>
        <p:spPr>
          <a:xfrm>
            <a:off x="838200" y="431801"/>
            <a:ext cx="10515600" cy="492124"/>
          </a:xfrm>
        </p:spPr>
        <p:txBody>
          <a:bodyPr>
            <a:normAutofit fontScale="90000"/>
          </a:bodyPr>
          <a:lstStyle/>
          <a:p>
            <a:pPr algn="ctr"/>
            <a:r>
              <a:rPr lang="pt-BR" sz="4000" b="1" dirty="0">
                <a:latin typeface="+mn-lt"/>
              </a:rPr>
              <a:t>OS MALES DA DESOBEDIÊNCIA À LEI 8666</a:t>
            </a:r>
          </a:p>
        </p:txBody>
      </p:sp>
      <p:sp>
        <p:nvSpPr>
          <p:cNvPr id="3" name="Espaço Reservado para Conteúdo 2">
            <a:extLst>
              <a:ext uri="{FF2B5EF4-FFF2-40B4-BE49-F238E27FC236}">
                <a16:creationId xmlns:a16="http://schemas.microsoft.com/office/drawing/2014/main" id="{F16EE98A-45E0-4F5B-A7B9-B87CAF57D6CD}"/>
              </a:ext>
            </a:extLst>
          </p:cNvPr>
          <p:cNvSpPr>
            <a:spLocks noGrp="1"/>
          </p:cNvSpPr>
          <p:nvPr>
            <p:ph idx="1"/>
          </p:nvPr>
        </p:nvSpPr>
        <p:spPr>
          <a:xfrm>
            <a:off x="838199" y="1314449"/>
            <a:ext cx="10715625" cy="5486401"/>
          </a:xfrm>
        </p:spPr>
        <p:txBody>
          <a:bodyPr>
            <a:noAutofit/>
          </a:bodyPr>
          <a:lstStyle/>
          <a:p>
            <a:pPr algn="just">
              <a:spcAft>
                <a:spcPts val="600"/>
              </a:spcAft>
            </a:pPr>
            <a:r>
              <a:rPr lang="pt-BR" sz="3600" dirty="0"/>
              <a:t>Para licitar uma obra, a Lei 8666 obriga a existência prévia de um projeto qualificado com orçamento correto, de conhecimento da sociedade, a fixação de valor máximo para aceitação das propostas, além de um limite de 25% para todos os acréscimos contratuais.</a:t>
            </a:r>
          </a:p>
          <a:p>
            <a:pPr algn="just">
              <a:spcAft>
                <a:spcPts val="600"/>
              </a:spcAft>
            </a:pPr>
            <a:r>
              <a:rPr lang="pt-BR" sz="3600" dirty="0"/>
              <a:t>Bastaria o cumprimento dessas três condições para impossibilitar prejuízos ao erário, mesmo por cartéis de empreiteiros que se reunissem para evitar propostas com níveis de preços inexequíveis, que a Lei 8666 manda desclassificar. </a:t>
            </a:r>
          </a:p>
          <a:p>
            <a:endParaRPr lang="pt-BR" sz="3600" dirty="0"/>
          </a:p>
        </p:txBody>
      </p:sp>
    </p:spTree>
    <p:extLst>
      <p:ext uri="{BB962C8B-B14F-4D97-AF65-F5344CB8AC3E}">
        <p14:creationId xmlns:p14="http://schemas.microsoft.com/office/powerpoint/2010/main" val="359283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2BD640-2D28-49AA-BB0F-8CD1654556B2}"/>
              </a:ext>
            </a:extLst>
          </p:cNvPr>
          <p:cNvSpPr>
            <a:spLocks noGrp="1"/>
          </p:cNvSpPr>
          <p:nvPr>
            <p:ph type="title"/>
          </p:nvPr>
        </p:nvSpPr>
        <p:spPr>
          <a:xfrm>
            <a:off x="790575" y="246580"/>
            <a:ext cx="10858499" cy="626723"/>
          </a:xfrm>
        </p:spPr>
        <p:txBody>
          <a:bodyPr>
            <a:noAutofit/>
          </a:bodyPr>
          <a:lstStyle/>
          <a:p>
            <a:pPr algn="ctr"/>
            <a:r>
              <a:rPr lang="pt-BR" sz="3200" b="1" dirty="0">
                <a:latin typeface="+mn-lt"/>
              </a:rPr>
              <a:t>PROGRAMA DE GOVERNO VISANDO JUSTIÇA E O BEM COMUM</a:t>
            </a:r>
          </a:p>
        </p:txBody>
      </p:sp>
      <p:sp>
        <p:nvSpPr>
          <p:cNvPr id="3" name="Espaço Reservado para Conteúdo 2">
            <a:extLst>
              <a:ext uri="{FF2B5EF4-FFF2-40B4-BE49-F238E27FC236}">
                <a16:creationId xmlns:a16="http://schemas.microsoft.com/office/drawing/2014/main" id="{C42AC8BA-012E-45A1-9134-261F88CC4CE7}"/>
              </a:ext>
            </a:extLst>
          </p:cNvPr>
          <p:cNvSpPr>
            <a:spLocks noGrp="1"/>
          </p:cNvSpPr>
          <p:nvPr>
            <p:ph idx="1"/>
          </p:nvPr>
        </p:nvSpPr>
        <p:spPr>
          <a:xfrm>
            <a:off x="924886" y="1597416"/>
            <a:ext cx="10551348" cy="4672013"/>
          </a:xfrm>
        </p:spPr>
        <p:txBody>
          <a:bodyPr>
            <a:normAutofit lnSpcReduction="10000"/>
          </a:bodyPr>
          <a:lstStyle/>
          <a:p>
            <a:pPr marL="0" indent="0" algn="just">
              <a:buNone/>
            </a:pPr>
            <a:r>
              <a:rPr lang="pt-BR" sz="3600" dirty="0"/>
              <a:t>Governar bem é apenas: arrecadar com moderação e respeito à capacidade contributiva; combater a sonegação e a corrupção; não destinar recursos a privilégios indevidos; eliminar o empreguismo, as aposentadorias precoces e as injustiças salariais; extirpar os gastos com desperdícios, organismos inúteis e má gestão, e escolher as corretas prioridades na aplicação das receitas, levando em conta que sob todos os aspectos a educação é o maior fator civilizatório, pelo que deve ser a principal prioridad</a:t>
            </a:r>
            <a:r>
              <a:rPr lang="pt-BR" sz="3200" dirty="0"/>
              <a:t>e do Estado.</a:t>
            </a:r>
          </a:p>
        </p:txBody>
      </p:sp>
    </p:spTree>
    <p:extLst>
      <p:ext uri="{BB962C8B-B14F-4D97-AF65-F5344CB8AC3E}">
        <p14:creationId xmlns:p14="http://schemas.microsoft.com/office/powerpoint/2010/main" val="2225398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785D24-5B42-4121-84CF-60B2B3B3F6C9}"/>
              </a:ext>
            </a:extLst>
          </p:cNvPr>
          <p:cNvSpPr>
            <a:spLocks noGrp="1"/>
          </p:cNvSpPr>
          <p:nvPr>
            <p:ph type="title"/>
          </p:nvPr>
        </p:nvSpPr>
        <p:spPr>
          <a:xfrm>
            <a:off x="400051" y="0"/>
            <a:ext cx="11772899" cy="1325563"/>
          </a:xfrm>
        </p:spPr>
        <p:txBody>
          <a:bodyPr>
            <a:normAutofit/>
          </a:bodyPr>
          <a:lstStyle/>
          <a:p>
            <a:pPr algn="ctr"/>
            <a:r>
              <a:rPr lang="pt-BR" sz="4000" b="1" dirty="0">
                <a:latin typeface="+mn-lt"/>
              </a:rPr>
              <a:t>O MAIOR DESAFIO ATUAL DO GOVERNO DO RS</a:t>
            </a:r>
          </a:p>
        </p:txBody>
      </p:sp>
      <p:sp>
        <p:nvSpPr>
          <p:cNvPr id="3" name="Espaço Reservado para Conteúdo 2">
            <a:extLst>
              <a:ext uri="{FF2B5EF4-FFF2-40B4-BE49-F238E27FC236}">
                <a16:creationId xmlns:a16="http://schemas.microsoft.com/office/drawing/2014/main" id="{89379885-87D3-4739-8D10-A328E4E98DF9}"/>
              </a:ext>
            </a:extLst>
          </p:cNvPr>
          <p:cNvSpPr>
            <a:spLocks noGrp="1"/>
          </p:cNvSpPr>
          <p:nvPr>
            <p:ph idx="1"/>
          </p:nvPr>
        </p:nvSpPr>
        <p:spPr>
          <a:xfrm>
            <a:off x="638175" y="1274194"/>
            <a:ext cx="11172825" cy="5532436"/>
          </a:xfrm>
        </p:spPr>
        <p:txBody>
          <a:bodyPr>
            <a:noAutofit/>
          </a:bodyPr>
          <a:lstStyle/>
          <a:p>
            <a:pPr algn="just">
              <a:spcAft>
                <a:spcPts val="600"/>
              </a:spcAft>
            </a:pPr>
            <a:r>
              <a:rPr lang="pt-BR" sz="3200" dirty="0"/>
              <a:t>Todas as ações de Governo exigem recursos, sem os quais as carências não são supridas, e as promessas viram descrença e desesperança da sociedade. </a:t>
            </a:r>
          </a:p>
          <a:p>
            <a:pPr algn="just">
              <a:spcAft>
                <a:spcPts val="600"/>
              </a:spcAft>
            </a:pPr>
            <a:r>
              <a:rPr lang="pt-BR" sz="3200" dirty="0"/>
              <a:t>É sabido que equívocos das úl</a:t>
            </a:r>
            <a:r>
              <a:rPr lang="pt-BR" sz="3200" i="1" dirty="0"/>
              <a:t>t</a:t>
            </a:r>
            <a:r>
              <a:rPr lang="pt-BR" sz="3200" dirty="0"/>
              <a:t>imas décadas tornaram o RS insolvente, o que faz com que a prioridade do próximo governo seja obter recursos com a correção das distorções e injustiças que o levaram a essa insolvência.</a:t>
            </a:r>
          </a:p>
          <a:p>
            <a:pPr algn="just">
              <a:spcAft>
                <a:spcPts val="600"/>
              </a:spcAft>
            </a:pPr>
            <a:r>
              <a:rPr lang="pt-BR" sz="3200" dirty="0"/>
              <a:t>O maior desafio atual é demonstrar aos Deputados que, mesmo desagradando a muitos, eliminar essas mazelas e injustiças é fundamental para atender o bem comum e os anseios da própria sociedade, que são o objetivo principal dos seus mandatos.</a:t>
            </a:r>
          </a:p>
        </p:txBody>
      </p:sp>
    </p:spTree>
    <p:extLst>
      <p:ext uri="{BB962C8B-B14F-4D97-AF65-F5344CB8AC3E}">
        <p14:creationId xmlns:p14="http://schemas.microsoft.com/office/powerpoint/2010/main" val="3645158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22DF06-D053-462D-A9BE-80089CF541A1}"/>
              </a:ext>
            </a:extLst>
          </p:cNvPr>
          <p:cNvSpPr>
            <a:spLocks noGrp="1"/>
          </p:cNvSpPr>
          <p:nvPr>
            <p:ph type="title"/>
          </p:nvPr>
        </p:nvSpPr>
        <p:spPr>
          <a:xfrm>
            <a:off x="838200" y="117475"/>
            <a:ext cx="10515600" cy="625475"/>
          </a:xfrm>
        </p:spPr>
        <p:txBody>
          <a:bodyPr>
            <a:normAutofit/>
          </a:bodyPr>
          <a:lstStyle/>
          <a:p>
            <a:pPr marL="228600" lvl="0" indent="-228600" algn="ctr">
              <a:lnSpc>
                <a:spcPct val="115000"/>
              </a:lnSpc>
              <a:spcBef>
                <a:spcPts val="1000"/>
              </a:spcBef>
              <a:spcAft>
                <a:spcPts val="800"/>
              </a:spcAft>
            </a:pPr>
            <a:r>
              <a:rPr lang="pt-BR" sz="32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MEDIDAS DE GOVERNO PARA AUMENTAR A RECEITA</a:t>
            </a:r>
            <a:endParaRPr lang="pt-BR" sz="3200" dirty="0"/>
          </a:p>
        </p:txBody>
      </p:sp>
      <p:sp>
        <p:nvSpPr>
          <p:cNvPr id="3" name="Espaço Reservado para Conteúdo 2">
            <a:extLst>
              <a:ext uri="{FF2B5EF4-FFF2-40B4-BE49-F238E27FC236}">
                <a16:creationId xmlns:a16="http://schemas.microsoft.com/office/drawing/2014/main" id="{BF661C99-B8D8-40BD-AFBB-641D38200193}"/>
              </a:ext>
            </a:extLst>
          </p:cNvPr>
          <p:cNvSpPr>
            <a:spLocks noGrp="1"/>
          </p:cNvSpPr>
          <p:nvPr>
            <p:ph idx="1"/>
          </p:nvPr>
        </p:nvSpPr>
        <p:spPr>
          <a:xfrm>
            <a:off x="895350" y="1181100"/>
            <a:ext cx="11039475" cy="5629275"/>
          </a:xfrm>
        </p:spPr>
        <p:txBody>
          <a:bodyPr>
            <a:noAutofit/>
          </a:bodyPr>
          <a:lstStyle/>
          <a:p>
            <a:pPr lvl="0" algn="just">
              <a:lnSpc>
                <a:spcPct val="100000"/>
              </a:lnSpc>
              <a:spcBef>
                <a:spcPts val="1200"/>
              </a:spcBef>
              <a:spcAft>
                <a:spcPts val="600"/>
              </a:spcAft>
              <a:buFont typeface="Wingdings" panose="05000000000000000000" pitchFamily="2" charset="2"/>
              <a:buChar char="v"/>
            </a:pPr>
            <a:r>
              <a:rPr lang="pt-BR" dirty="0">
                <a:latin typeface="Calibri" panose="020F0502020204030204" pitchFamily="34" charset="0"/>
                <a:ea typeface="Calibri" panose="020F0502020204030204" pitchFamily="34" charset="0"/>
                <a:cs typeface="Times New Roman" panose="02020603050405020304" pitchFamily="18" charset="0"/>
              </a:rPr>
              <a:t>extinguir, privatizar ou federalizar as empresas e órgãos supérfluos, desnecessários ou geradores de prejuízo, como a CRM, a CEEE e a SULGAS, conforme já está sendo proposto;</a:t>
            </a:r>
          </a:p>
          <a:p>
            <a:pPr lvl="0" algn="just">
              <a:lnSpc>
                <a:spcPct val="100000"/>
              </a:lnSpc>
              <a:spcBef>
                <a:spcPts val="1200"/>
              </a:spcBef>
              <a:spcAft>
                <a:spcPts val="600"/>
              </a:spcAft>
              <a:buFont typeface="Wingdings" panose="05000000000000000000" pitchFamily="2" charset="2"/>
              <a:buChar char="v"/>
            </a:pPr>
            <a:r>
              <a:rPr lang="pt-BR" dirty="0">
                <a:latin typeface="Calibri" panose="020F0502020204030204" pitchFamily="34" charset="0"/>
                <a:ea typeface="Calibri" panose="020F0502020204030204" pitchFamily="34" charset="0"/>
                <a:cs typeface="Times New Roman" panose="02020603050405020304" pitchFamily="18" charset="0"/>
              </a:rPr>
              <a:t>assinar o acordo com a União, respeitado o previsto na lei, que autoriza deixar para pagar no futuro as prestações mensais de 6 anos da dívida do Estado com o Governo Federal;  </a:t>
            </a:r>
          </a:p>
          <a:p>
            <a:pPr lvl="0" algn="just">
              <a:lnSpc>
                <a:spcPct val="100000"/>
              </a:lnSpc>
              <a:spcBef>
                <a:spcPts val="1200"/>
              </a:spcBef>
              <a:spcAft>
                <a:spcPts val="600"/>
              </a:spcAft>
              <a:buFont typeface="Wingdings" panose="05000000000000000000" pitchFamily="2" charset="2"/>
              <a:buChar char="v"/>
            </a:pPr>
            <a:r>
              <a:rPr lang="pt-BR" dirty="0">
                <a:latin typeface="Calibri" panose="020F0502020204030204" pitchFamily="34" charset="0"/>
                <a:ea typeface="Calibri" panose="020F0502020204030204" pitchFamily="34" charset="0"/>
                <a:cs typeface="Times New Roman" panose="02020603050405020304" pitchFamily="18" charset="0"/>
              </a:rPr>
              <a:t>aprovar a manutenção pelo próximo quadriênio das atuais alíquotas do ICMS, que pela lei atual serão reduzidas em 31/12/2018, o que é fundamental nesse período de grandes dificuldades e consolidação das reformas saneadoras das contas públicas;</a:t>
            </a:r>
          </a:p>
          <a:p>
            <a:pPr lvl="0" algn="just">
              <a:lnSpc>
                <a:spcPct val="100000"/>
              </a:lnSpc>
              <a:spcBef>
                <a:spcPts val="1200"/>
              </a:spcBef>
              <a:spcAft>
                <a:spcPts val="600"/>
              </a:spcAft>
              <a:buFont typeface="Wingdings" panose="05000000000000000000" pitchFamily="2" charset="2"/>
              <a:buChar char="v"/>
            </a:pPr>
            <a:r>
              <a:rPr lang="pt-BR" dirty="0">
                <a:latin typeface="Calibri" panose="020F0502020204030204" pitchFamily="34" charset="0"/>
                <a:ea typeface="Calibri" panose="020F0502020204030204" pitchFamily="34" charset="0"/>
                <a:cs typeface="Times New Roman" panose="02020603050405020304" pitchFamily="18" charset="0"/>
              </a:rPr>
              <a:t>manter permanente fiscalização para combater a sonegação</a:t>
            </a:r>
            <a:r>
              <a:rPr lang="pt-BR" sz="1800" dirty="0">
                <a:latin typeface="Calibri" panose="020F0502020204030204" pitchFamily="34" charset="0"/>
                <a:ea typeface="Calibri" panose="020F0502020204030204" pitchFamily="34" charset="0"/>
                <a:cs typeface="Times New Roman" panose="02020603050405020304" pitchFamily="18" charset="0"/>
              </a:rPr>
              <a:t>;</a:t>
            </a:r>
          </a:p>
          <a:p>
            <a:pPr marL="0" lvl="0" indent="0" algn="just">
              <a:lnSpc>
                <a:spcPct val="115000"/>
              </a:lnSpc>
              <a:spcBef>
                <a:spcPts val="1200"/>
              </a:spcBef>
              <a:spcAft>
                <a:spcPts val="0"/>
              </a:spcAft>
              <a:buNone/>
            </a:pPr>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a:spcBef>
                <a:spcPts val="1200"/>
              </a:spcBef>
            </a:pPr>
            <a:endParaRPr lang="pt-BR" sz="1800" dirty="0"/>
          </a:p>
        </p:txBody>
      </p:sp>
    </p:spTree>
    <p:extLst>
      <p:ext uri="{BB962C8B-B14F-4D97-AF65-F5344CB8AC3E}">
        <p14:creationId xmlns:p14="http://schemas.microsoft.com/office/powerpoint/2010/main" val="1499512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A7935D-D07E-4B11-A7CA-35E2F29F2A08}"/>
              </a:ext>
            </a:extLst>
          </p:cNvPr>
          <p:cNvSpPr>
            <a:spLocks noGrp="1"/>
          </p:cNvSpPr>
          <p:nvPr>
            <p:ph type="title"/>
          </p:nvPr>
        </p:nvSpPr>
        <p:spPr>
          <a:xfrm>
            <a:off x="838200" y="365125"/>
            <a:ext cx="10515600" cy="787400"/>
          </a:xfrm>
        </p:spPr>
        <p:txBody>
          <a:bodyPr>
            <a:normAutofit/>
          </a:bodyPr>
          <a:lstStyle/>
          <a:p>
            <a:pPr algn="ctr"/>
            <a:r>
              <a:rPr lang="pt-BR" sz="3200" b="1" dirty="0">
                <a:latin typeface="+mn-lt"/>
              </a:rPr>
              <a:t>MEDIDAS DE GOVERNO PARA AUMENTAR A RECEITA</a:t>
            </a:r>
          </a:p>
        </p:txBody>
      </p:sp>
      <p:sp>
        <p:nvSpPr>
          <p:cNvPr id="3" name="Espaço Reservado para Conteúdo 2">
            <a:extLst>
              <a:ext uri="{FF2B5EF4-FFF2-40B4-BE49-F238E27FC236}">
                <a16:creationId xmlns:a16="http://schemas.microsoft.com/office/drawing/2014/main" id="{492EE251-369E-4FAA-B6A9-A609DCFA6234}"/>
              </a:ext>
            </a:extLst>
          </p:cNvPr>
          <p:cNvSpPr>
            <a:spLocks noGrp="1"/>
          </p:cNvSpPr>
          <p:nvPr>
            <p:ph idx="1"/>
          </p:nvPr>
        </p:nvSpPr>
        <p:spPr>
          <a:xfrm>
            <a:off x="428625" y="1266825"/>
            <a:ext cx="11315699" cy="5438775"/>
          </a:xfrm>
        </p:spPr>
        <p:txBody>
          <a:bodyPr>
            <a:noAutofit/>
          </a:bodyPr>
          <a:lstStyle/>
          <a:p>
            <a:pPr algn="just">
              <a:lnSpc>
                <a:spcPct val="120000"/>
              </a:lnSpc>
              <a:spcBef>
                <a:spcPts val="0"/>
              </a:spcBef>
              <a:spcAft>
                <a:spcPts val="1200"/>
              </a:spcAft>
              <a:buFont typeface="Wingdings" panose="05000000000000000000" pitchFamily="2" charset="2"/>
              <a:buChar char="v"/>
            </a:pPr>
            <a:r>
              <a:rPr lang="pt-BR" sz="2400" dirty="0"/>
              <a:t>estabelecer grande parceria com o Tribunal de Justiça para viabilizar o recebimento das cobranças judiciais das empresas condenadas que ainda tenham patrimônio;</a:t>
            </a:r>
          </a:p>
          <a:p>
            <a:pPr algn="just">
              <a:lnSpc>
                <a:spcPct val="120000"/>
              </a:lnSpc>
              <a:spcBef>
                <a:spcPts val="0"/>
              </a:spcBef>
              <a:spcAft>
                <a:spcPts val="1200"/>
              </a:spcAft>
              <a:buFont typeface="Wingdings" panose="05000000000000000000" pitchFamily="2" charset="2"/>
              <a:buChar char="v"/>
            </a:pPr>
            <a:r>
              <a:rPr lang="pt-BR" sz="2400" dirty="0"/>
              <a:t>propor alguma lei de parcelamento de débitos fiscais, com redução das multas, para viabilizar a atividade plena de empresas que, sem terem sonegado, ficaram inadimplentes por impossibilidade de honrar suas obrigações;</a:t>
            </a:r>
          </a:p>
          <a:p>
            <a:pPr algn="just">
              <a:lnSpc>
                <a:spcPct val="120000"/>
              </a:lnSpc>
              <a:spcBef>
                <a:spcPts val="0"/>
              </a:spcBef>
              <a:spcAft>
                <a:spcPts val="1200"/>
              </a:spcAft>
              <a:buFont typeface="Wingdings" panose="05000000000000000000" pitchFamily="2" charset="2"/>
              <a:buChar char="v"/>
            </a:pPr>
            <a:r>
              <a:rPr lang="pt-BR" sz="2400" dirty="0"/>
              <a:t>promover a revisão geral dos benefícios fiscais, deixando somente os realmente indispensáveis, e</a:t>
            </a:r>
          </a:p>
          <a:p>
            <a:pPr algn="just">
              <a:lnSpc>
                <a:spcPct val="120000"/>
              </a:lnSpc>
              <a:spcBef>
                <a:spcPts val="0"/>
              </a:spcBef>
              <a:spcAft>
                <a:spcPts val="1200"/>
              </a:spcAft>
              <a:buFont typeface="Wingdings" panose="05000000000000000000" pitchFamily="2" charset="2"/>
              <a:buChar char="v"/>
            </a:pPr>
            <a:r>
              <a:rPr lang="pt-BR" sz="2400" dirty="0"/>
              <a:t>incentivar a compensação entre dívida ativa e precatórios, viabilizada neste ano pelo atual Governo. </a:t>
            </a:r>
          </a:p>
          <a:p>
            <a:pPr algn="just">
              <a:spcBef>
                <a:spcPts val="0"/>
              </a:spcBef>
              <a:spcAft>
                <a:spcPts val="1200"/>
              </a:spcAft>
            </a:pPr>
            <a:r>
              <a:rPr lang="pt-BR" sz="2400" b="1" dirty="0"/>
              <a:t>Mas o fator mais importante para aumentar a receita de forma sustentável é o crescimento da economia do Estado, tema abordado adiante.</a:t>
            </a:r>
          </a:p>
        </p:txBody>
      </p:sp>
    </p:spTree>
    <p:extLst>
      <p:ext uri="{BB962C8B-B14F-4D97-AF65-F5344CB8AC3E}">
        <p14:creationId xmlns:p14="http://schemas.microsoft.com/office/powerpoint/2010/main" val="3833064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F58F04-1D4F-4909-A86C-4FF1F2A63EF4}"/>
              </a:ext>
            </a:extLst>
          </p:cNvPr>
          <p:cNvSpPr>
            <a:spLocks noGrp="1"/>
          </p:cNvSpPr>
          <p:nvPr>
            <p:ph type="title"/>
          </p:nvPr>
        </p:nvSpPr>
        <p:spPr>
          <a:xfrm>
            <a:off x="838200" y="297748"/>
            <a:ext cx="10814785" cy="683327"/>
          </a:xfrm>
        </p:spPr>
        <p:txBody>
          <a:bodyPr>
            <a:normAutofit fontScale="90000"/>
          </a:bodyPr>
          <a:lstStyle/>
          <a:p>
            <a:pPr algn="ctr"/>
            <a:r>
              <a:rPr lang="pt-BR" sz="4000" b="1" dirty="0">
                <a:latin typeface="+mn-lt"/>
              </a:rPr>
              <a:t>A ELIMINAÇÃO DOS GASTOS INJUSTOS OU INÚTEIS</a:t>
            </a:r>
          </a:p>
        </p:txBody>
      </p:sp>
      <p:sp>
        <p:nvSpPr>
          <p:cNvPr id="3" name="Espaço Reservado para Conteúdo 2">
            <a:extLst>
              <a:ext uri="{FF2B5EF4-FFF2-40B4-BE49-F238E27FC236}">
                <a16:creationId xmlns:a16="http://schemas.microsoft.com/office/drawing/2014/main" id="{C073AD7D-F969-431A-BB59-DEE4C577F45B}"/>
              </a:ext>
            </a:extLst>
          </p:cNvPr>
          <p:cNvSpPr>
            <a:spLocks noGrp="1"/>
          </p:cNvSpPr>
          <p:nvPr>
            <p:ph idx="1"/>
          </p:nvPr>
        </p:nvSpPr>
        <p:spPr>
          <a:xfrm>
            <a:off x="676275" y="1158875"/>
            <a:ext cx="11144249" cy="5565775"/>
          </a:xfrm>
        </p:spPr>
        <p:txBody>
          <a:bodyPr>
            <a:normAutofit/>
          </a:bodyPr>
          <a:lstStyle/>
          <a:p>
            <a:pPr algn="just">
              <a:spcBef>
                <a:spcPts val="1200"/>
              </a:spcBef>
              <a:spcAft>
                <a:spcPts val="1200"/>
              </a:spcAft>
            </a:pPr>
            <a:r>
              <a:rPr lang="pt-BR" dirty="0"/>
              <a:t>Para se perceber a </a:t>
            </a:r>
            <a:r>
              <a:rPr lang="pt-BR" sz="3000" dirty="0"/>
              <a:t>inexorabilidade</a:t>
            </a:r>
            <a:r>
              <a:rPr lang="pt-BR" dirty="0"/>
              <a:t> de se adotar medidas profundas na redução dos gastos, atente-se que, mesmo com o gigantesco aumento real de 40% da receita durante os dois quadriênios (2007/2010 e 2011/2014), a previsão de déficit orçamentário para o quadriênio seguinte, 20015/2018, calculado no início daquele governo, era de quase vinte e cinco bilhões de reais, e isto prevendo apenas pequenas aplicações em investimentos e sem nenhuma nova lei aumentando salário. </a:t>
            </a:r>
          </a:p>
          <a:p>
            <a:pPr algn="just">
              <a:spcBef>
                <a:spcPts val="1200"/>
              </a:spcBef>
              <a:spcAft>
                <a:spcPts val="1200"/>
              </a:spcAft>
            </a:pPr>
            <a:r>
              <a:rPr lang="pt-BR" dirty="0"/>
              <a:t>Para isso, são necessárias decisões difíceis e impopulares que só serão aprovadas pela Assembleia se houver a colaboração das mentes mais esclarecidas da sociedade para ajudar a mostrar aos gaúchos que elas são imprescindíveis e objetivam o bem comum, que está acima dos interesses de parcelas da sociedade ou de corporações, por mais lídimos que sejam.</a:t>
            </a:r>
          </a:p>
        </p:txBody>
      </p:sp>
    </p:spTree>
    <p:extLst>
      <p:ext uri="{BB962C8B-B14F-4D97-AF65-F5344CB8AC3E}">
        <p14:creationId xmlns:p14="http://schemas.microsoft.com/office/powerpoint/2010/main" val="641250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1CA242-9D9C-452D-92EA-058A2EC02BF4}"/>
              </a:ext>
            </a:extLst>
          </p:cNvPr>
          <p:cNvSpPr>
            <a:spLocks noGrp="1"/>
          </p:cNvSpPr>
          <p:nvPr>
            <p:ph type="title"/>
          </p:nvPr>
        </p:nvSpPr>
        <p:spPr>
          <a:xfrm>
            <a:off x="838200" y="231775"/>
            <a:ext cx="10515600" cy="606425"/>
          </a:xfrm>
        </p:spPr>
        <p:txBody>
          <a:bodyPr>
            <a:normAutofit fontScale="90000"/>
          </a:bodyPr>
          <a:lstStyle/>
          <a:p>
            <a:pPr algn="ctr"/>
            <a:r>
              <a:rPr lang="pt-BR" sz="4000" b="1" dirty="0">
                <a:latin typeface="+mn-lt"/>
              </a:rPr>
              <a:t>A ELIMINAÇÃO DE GASTOS INJUSTOS OU INÚTEIS</a:t>
            </a:r>
          </a:p>
        </p:txBody>
      </p:sp>
      <p:sp>
        <p:nvSpPr>
          <p:cNvPr id="3" name="Espaço Reservado para Conteúdo 2">
            <a:extLst>
              <a:ext uri="{FF2B5EF4-FFF2-40B4-BE49-F238E27FC236}">
                <a16:creationId xmlns:a16="http://schemas.microsoft.com/office/drawing/2014/main" id="{1CA73F53-5873-4137-B2C1-36E4F55D11AE}"/>
              </a:ext>
            </a:extLst>
          </p:cNvPr>
          <p:cNvSpPr>
            <a:spLocks noGrp="1"/>
          </p:cNvSpPr>
          <p:nvPr>
            <p:ph idx="1"/>
          </p:nvPr>
        </p:nvSpPr>
        <p:spPr>
          <a:xfrm>
            <a:off x="723899" y="1038225"/>
            <a:ext cx="10906125" cy="5588000"/>
          </a:xfrm>
        </p:spPr>
        <p:txBody>
          <a:bodyPr>
            <a:noAutofit/>
          </a:bodyPr>
          <a:lstStyle/>
          <a:p>
            <a:pPr algn="just">
              <a:spcAft>
                <a:spcPts val="1200"/>
              </a:spcAft>
            </a:pPr>
            <a:r>
              <a:rPr lang="pt-BR" dirty="0"/>
              <a:t>Os dispêndios com a folha do funcionalismo, sobretudo devido à insensatez da previdência, que absorvem perto de 80% da Receita Corrente Líquida – RLC, se calculada corretamente, merecem a maior atenção, não apenas porque absorvem 3/4 das receitas do Estado, como porque nela residem grandes distorções e despercebidas injustiças.</a:t>
            </a:r>
          </a:p>
          <a:p>
            <a:pPr algn="just">
              <a:spcAft>
                <a:spcPts val="1200"/>
              </a:spcAft>
            </a:pPr>
            <a:r>
              <a:rPr lang="pt-BR" dirty="0"/>
              <a:t> A insensatez praticada no período 2011/2014, contaminou mortalmente o quadriênio 2015/2018, sobretudo ao conceder, no seu final, aumentos semestrais robustos para parcelas do funcionalismo, aplicadas até o final de 2018. A despesa com pessoal, que em 2010 foi de R$ 13.432.000,00, passou, em 2017, para R$ 27.093.000,00, um aumento de 101,7%, enquanto a inflação pelo IPCA foi de 55%. E isto sem ter sido concedido qualquer aumento novo nos 4 anos do governo, e sem considerar as parcelas restantes de aumento em 2018.</a:t>
            </a:r>
          </a:p>
        </p:txBody>
      </p:sp>
    </p:spTree>
    <p:extLst>
      <p:ext uri="{BB962C8B-B14F-4D97-AF65-F5344CB8AC3E}">
        <p14:creationId xmlns:p14="http://schemas.microsoft.com/office/powerpoint/2010/main" val="1865174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D16A3D-C7A5-4CF8-8116-FD4BEBA3073F}"/>
              </a:ext>
            </a:extLst>
          </p:cNvPr>
          <p:cNvSpPr>
            <a:spLocks noGrp="1"/>
          </p:cNvSpPr>
          <p:nvPr>
            <p:ph type="title"/>
          </p:nvPr>
        </p:nvSpPr>
        <p:spPr>
          <a:xfrm>
            <a:off x="838200" y="241301"/>
            <a:ext cx="10515600" cy="654050"/>
          </a:xfrm>
        </p:spPr>
        <p:txBody>
          <a:bodyPr>
            <a:normAutofit fontScale="90000"/>
          </a:bodyPr>
          <a:lstStyle/>
          <a:p>
            <a:pPr algn="ctr"/>
            <a:r>
              <a:rPr lang="pt-BR" sz="4000" b="1" dirty="0">
                <a:latin typeface="+mn-lt"/>
              </a:rPr>
              <a:t>A ELIMINAÇÃO DE GASTOS INJUSTOS OU INÚTEIS</a:t>
            </a:r>
          </a:p>
        </p:txBody>
      </p:sp>
      <p:sp>
        <p:nvSpPr>
          <p:cNvPr id="3" name="Espaço Reservado para Conteúdo 2">
            <a:extLst>
              <a:ext uri="{FF2B5EF4-FFF2-40B4-BE49-F238E27FC236}">
                <a16:creationId xmlns:a16="http://schemas.microsoft.com/office/drawing/2014/main" id="{7668AE7B-AB97-4E25-9D76-9CD61085D2EE}"/>
              </a:ext>
            </a:extLst>
          </p:cNvPr>
          <p:cNvSpPr>
            <a:spLocks noGrp="1"/>
          </p:cNvSpPr>
          <p:nvPr>
            <p:ph idx="1"/>
          </p:nvPr>
        </p:nvSpPr>
        <p:spPr>
          <a:xfrm>
            <a:off x="838200" y="1438276"/>
            <a:ext cx="10515600" cy="5419724"/>
          </a:xfrm>
        </p:spPr>
        <p:txBody>
          <a:bodyPr>
            <a:normAutofit/>
          </a:bodyPr>
          <a:lstStyle/>
          <a:p>
            <a:pPr algn="just">
              <a:spcBef>
                <a:spcPts val="1200"/>
              </a:spcBef>
              <a:spcAft>
                <a:spcPts val="1200"/>
              </a:spcAft>
            </a:pPr>
            <a:r>
              <a:rPr lang="pt-BR" dirty="0"/>
              <a:t>O problema mais grave, sem cuja solução não se acabará com o crônico déficit fiscal do Estado, é a Previdência. Em 2017, o valor total da folha de pagamento dos funcionários ativos foi de 10,4 bilhões de reais enquanto o da folha dos aposentados e pensionistas foi de 14,5 bilhões, 40% a mais do que o dos ativos, e essa desproporção vai continuar subindo aceleradamente a cada ano, se nada for feito.</a:t>
            </a:r>
          </a:p>
          <a:p>
            <a:pPr algn="just">
              <a:spcBef>
                <a:spcPts val="1200"/>
              </a:spcBef>
              <a:spcAft>
                <a:spcPts val="1200"/>
              </a:spcAft>
            </a:pPr>
            <a:r>
              <a:rPr lang="pt-BR" dirty="0"/>
              <a:t>Pelo princípio básico do financiamento da previdência pelo Regime de Repartição adotado no Brasil, os trabalhadores ativos pagam os subsídios dos inativos, contando que quando estiverem inativos os seus serão pagos pelos que estarão ativos. Isso significaria dizer que cada funcionário ativo do RS deveria entregar todo seu provento para os aposentados, e ainda ficaria devendo 40% do que deveria receber.</a:t>
            </a:r>
          </a:p>
          <a:p>
            <a:pPr algn="just">
              <a:spcBef>
                <a:spcPts val="1200"/>
              </a:spcBef>
              <a:spcAft>
                <a:spcPts val="1200"/>
              </a:spcAft>
            </a:pPr>
            <a:endParaRPr lang="pt-BR" dirty="0"/>
          </a:p>
        </p:txBody>
      </p:sp>
    </p:spTree>
    <p:extLst>
      <p:ext uri="{BB962C8B-B14F-4D97-AF65-F5344CB8AC3E}">
        <p14:creationId xmlns:p14="http://schemas.microsoft.com/office/powerpoint/2010/main" val="3627073516"/>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5116</TotalTime>
  <Words>2197</Words>
  <Application>Microsoft Office PowerPoint</Application>
  <PresentationFormat>Widescreen</PresentationFormat>
  <Paragraphs>78</Paragraphs>
  <Slides>21</Slides>
  <Notes>2</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21</vt:i4>
      </vt:variant>
    </vt:vector>
  </HeadingPairs>
  <TitlesOfParts>
    <vt:vector size="26" baseType="lpstr">
      <vt:lpstr>Arial</vt:lpstr>
      <vt:lpstr>Calibri</vt:lpstr>
      <vt:lpstr>Calibri Light</vt:lpstr>
      <vt:lpstr>Wingdings</vt:lpstr>
      <vt:lpstr>Tema do Office</vt:lpstr>
      <vt:lpstr>PALESTRA NA CÂMARA DE INDÚSTRIA, COMÉRCIO E SERVIÇOS DE CAXIAS DO SUL</vt:lpstr>
      <vt:lpstr>A FUNÇÃO PRECÍPUA DO ESTADO </vt:lpstr>
      <vt:lpstr>PROGRAMA DE GOVERNO VISANDO JUSTIÇA E O BEM COMUM</vt:lpstr>
      <vt:lpstr>O MAIOR DESAFIO ATUAL DO GOVERNO DO RS</vt:lpstr>
      <vt:lpstr>MEDIDAS DE GOVERNO PARA AUMENTAR A RECEITA</vt:lpstr>
      <vt:lpstr>MEDIDAS DE GOVERNO PARA AUMENTAR A RECEITA</vt:lpstr>
      <vt:lpstr>A ELIMINAÇÃO DOS GASTOS INJUSTOS OU INÚTEIS</vt:lpstr>
      <vt:lpstr>A ELIMINAÇÃO DE GASTOS INJUSTOS OU INÚTEIS</vt:lpstr>
      <vt:lpstr>A ELIMINAÇÃO DE GASTOS INJUSTOS OU INÚTEIS</vt:lpstr>
      <vt:lpstr>A ELIMINAÇÃO DE GASTOS INJUSTOS OU INÚTEIS</vt:lpstr>
      <vt:lpstr>AÇÕES PARA ELIMINAÇÃO DE GASTOS INJUSTOS OU INÚTEIS</vt:lpstr>
      <vt:lpstr>AÇÕES PARA ELIMINAÇÃO DE GASTOS INJUSTOS OU INÚTEIS</vt:lpstr>
      <vt:lpstr>O DESENVOLVIMENTO ECONÔMICO</vt:lpstr>
      <vt:lpstr>O DESENVOLVIMENTO ECONÔMICO</vt:lpstr>
      <vt:lpstr>O DESENVOLVIMENTO ECONÔMICO</vt:lpstr>
      <vt:lpstr>DELIBERAÇÕES PARA O DESENVOLVIMENTO ECONÔMICO</vt:lpstr>
      <vt:lpstr>AS DELIBERAÇÕES LIBERTADORAS</vt:lpstr>
      <vt:lpstr>A GRANDE CAUSA DOS CONFLITOS SOCIAIS</vt:lpstr>
      <vt:lpstr>A ELEVAÇÃO CIVILIZATÓRIA DO HOMEM</vt:lpstr>
      <vt:lpstr>OS MALES DA DESOBEDIÊNCIA À LEI 8666</vt:lpstr>
      <vt:lpstr>OS MALES DA DESOBEDIÊNCIA À LEI 8666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PROPOSTAS DA ENGENHARIA GAÚCHA PARA O RS SUPERAR A CRISE, PROMOVER O DESENVOLVIMENTO E ERRADICAR A MISÉRIA</dc:title>
  <dc:creator>Luis Ponte</dc:creator>
  <cp:lastModifiedBy>Luis Ponte</cp:lastModifiedBy>
  <cp:revision>3</cp:revision>
  <dcterms:created xsi:type="dcterms:W3CDTF">2018-12-02T12:58:15Z</dcterms:created>
  <dcterms:modified xsi:type="dcterms:W3CDTF">2019-04-21T19:01:08Z</dcterms:modified>
</cp:coreProperties>
</file>