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0" r:id="rId3"/>
    <p:sldId id="261" r:id="rId4"/>
    <p:sldId id="274" r:id="rId5"/>
    <p:sldId id="263" r:id="rId6"/>
    <p:sldId id="275" r:id="rId7"/>
    <p:sldId id="269" r:id="rId8"/>
    <p:sldId id="276" r:id="rId9"/>
    <p:sldId id="277" r:id="rId10"/>
    <p:sldId id="273" r:id="rId11"/>
    <p:sldId id="267" r:id="rId12"/>
    <p:sldId id="281" r:id="rId13"/>
    <p:sldId id="280" r:id="rId14"/>
    <p:sldId id="272" r:id="rId15"/>
    <p:sldId id="278" r:id="rId16"/>
    <p:sldId id="279" r:id="rId17"/>
    <p:sldId id="282" r:id="rId18"/>
    <p:sldId id="284" r:id="rId19"/>
    <p:sldId id="283" r:id="rId20"/>
    <p:sldId id="257" r:id="rId21"/>
    <p:sldId id="259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C7C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133" y="8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89126-4F2C-4528-810E-C65FF22A590A}" type="datetimeFigureOut">
              <a:rPr lang="pt-BR" smtClean="0"/>
              <a:t>24/07/2019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14A8-725C-43AD-B963-489AC90973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6397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89126-4F2C-4528-810E-C65FF22A590A}" type="datetimeFigureOut">
              <a:rPr lang="pt-BR" smtClean="0"/>
              <a:t>24/07/2019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14A8-725C-43AD-B963-489AC90973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3617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89126-4F2C-4528-810E-C65FF22A590A}" type="datetimeFigureOut">
              <a:rPr lang="pt-BR" smtClean="0"/>
              <a:t>24/07/2019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14A8-725C-43AD-B963-489AC90973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2868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89126-4F2C-4528-810E-C65FF22A590A}" type="datetimeFigureOut">
              <a:rPr lang="pt-BR" smtClean="0"/>
              <a:t>24/07/2019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14A8-725C-43AD-B963-489AC90973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0081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89126-4F2C-4528-810E-C65FF22A590A}" type="datetimeFigureOut">
              <a:rPr lang="pt-BR" smtClean="0"/>
              <a:t>24/07/2019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14A8-725C-43AD-B963-489AC90973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8479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89126-4F2C-4528-810E-C65FF22A590A}" type="datetimeFigureOut">
              <a:rPr lang="pt-BR" smtClean="0"/>
              <a:t>24/07/2019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14A8-725C-43AD-B963-489AC90973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43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89126-4F2C-4528-810E-C65FF22A590A}" type="datetimeFigureOut">
              <a:rPr lang="pt-BR" smtClean="0"/>
              <a:t>24/07/2019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14A8-725C-43AD-B963-489AC90973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5450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89126-4F2C-4528-810E-C65FF22A590A}" type="datetimeFigureOut">
              <a:rPr lang="pt-BR" smtClean="0"/>
              <a:t>24/07/2019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14A8-725C-43AD-B963-489AC90973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719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89126-4F2C-4528-810E-C65FF22A590A}" type="datetimeFigureOut">
              <a:rPr lang="pt-BR" smtClean="0"/>
              <a:t>24/07/2019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14A8-725C-43AD-B963-489AC90973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8548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89126-4F2C-4528-810E-C65FF22A590A}" type="datetimeFigureOut">
              <a:rPr lang="pt-BR" smtClean="0"/>
              <a:t>24/07/2019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14A8-725C-43AD-B963-489AC90973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589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89126-4F2C-4528-810E-C65FF22A590A}" type="datetimeFigureOut">
              <a:rPr lang="pt-BR" smtClean="0"/>
              <a:t>24/07/2019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9514A8-725C-43AD-B963-489AC90973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389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8EDA8-F2F6-48F3-96B6-712337F2F4DF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24/07/2019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C4FA29-4F7F-42CE-AFB2-EA8EAA8EF8C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401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8EDA8-F2F6-48F3-96B6-712337F2F4DF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24/07/2019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C4FA29-4F7F-42CE-AFB2-EA8EAA8EF8C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5532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8EDA8-F2F6-48F3-96B6-712337F2F4DF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24/07/2019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C4FA29-4F7F-42CE-AFB2-EA8EAA8EF8C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6160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8EDA8-F2F6-48F3-96B6-712337F2F4DF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24/07/2019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C4FA29-4F7F-42CE-AFB2-EA8EAA8EF8C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50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8EDA8-F2F6-48F3-96B6-712337F2F4DF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24/07/2019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C4FA29-4F7F-42CE-AFB2-EA8EAA8EF8C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60923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8EDA8-F2F6-48F3-96B6-712337F2F4DF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24/07/2019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C4FA29-4F7F-42CE-AFB2-EA8EAA8EF8C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1458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8EDA8-F2F6-48F3-96B6-712337F2F4DF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24/07/2019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C4FA29-4F7F-42CE-AFB2-EA8EAA8EF8C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9852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8EDA8-F2F6-48F3-96B6-712337F2F4DF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24/07/2019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C4FA29-4F7F-42CE-AFB2-EA8EAA8EF8C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60701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8EDA8-F2F6-48F3-96B6-712337F2F4DF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24/07/2019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C4FA29-4F7F-42CE-AFB2-EA8EAA8EF8C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0697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8EDA8-F2F6-48F3-96B6-712337F2F4DF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24/07/2019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C4FA29-4F7F-42CE-AFB2-EA8EAA8EF8C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6672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8EDA8-F2F6-48F3-96B6-712337F2F4DF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24/07/2019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C4FA29-4F7F-42CE-AFB2-EA8EAA8EF8C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8841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89126-4F2C-4528-810E-C65FF22A590A}" type="datetimeFigureOut">
              <a:rPr lang="pt-BR" smtClean="0"/>
              <a:t>24/07/2019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9514A8-725C-43AD-B963-489AC90973A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3999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98EDA8-F2F6-48F3-96B6-712337F2F4DF}" type="datetimeFigureOut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24/07/2019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C4FA29-4F7F-42CE-AFB2-EA8EAA8EF8C6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821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"/>
            <a:ext cx="12192000" cy="6857999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" y="200471"/>
            <a:ext cx="11677289" cy="7200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marL="0" marR="0" lvl="0" indent="0" algn="ct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riângulo retângulo 13"/>
          <p:cNvSpPr/>
          <p:nvPr/>
        </p:nvSpPr>
        <p:spPr>
          <a:xfrm>
            <a:off x="0" y="6215448"/>
            <a:ext cx="12192000" cy="642552"/>
          </a:xfrm>
          <a:prstGeom prst="rtTriangle">
            <a:avLst/>
          </a:prstGeom>
          <a:gradFill>
            <a:gsLst>
              <a:gs pos="100000">
                <a:srgbClr val="FFC000">
                  <a:alpha val="69000"/>
                </a:srgbClr>
              </a:gs>
              <a:gs pos="3000">
                <a:srgbClr val="D2A000"/>
              </a:gs>
              <a:gs pos="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marL="0" marR="0" lvl="0" indent="0" algn="ct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67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Agrupar 4"/>
          <p:cNvGrpSpPr/>
          <p:nvPr/>
        </p:nvGrpSpPr>
        <p:grpSpPr>
          <a:xfrm>
            <a:off x="693693" y="950282"/>
            <a:ext cx="9684000" cy="3024000"/>
            <a:chOff x="663213" y="1394248"/>
            <a:chExt cx="9684000" cy="3024000"/>
          </a:xfrm>
        </p:grpSpPr>
        <p:cxnSp>
          <p:nvCxnSpPr>
            <p:cNvPr id="20" name="Conector reto 19"/>
            <p:cNvCxnSpPr/>
            <p:nvPr/>
          </p:nvCxnSpPr>
          <p:spPr>
            <a:xfrm>
              <a:off x="663213" y="3594506"/>
              <a:ext cx="968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to 27"/>
            <p:cNvCxnSpPr/>
            <p:nvPr/>
          </p:nvCxnSpPr>
          <p:spPr>
            <a:xfrm>
              <a:off x="9919019" y="1394248"/>
              <a:ext cx="0" cy="30240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tângulo 18"/>
          <p:cNvSpPr/>
          <p:nvPr/>
        </p:nvSpPr>
        <p:spPr>
          <a:xfrm>
            <a:off x="178768" y="828919"/>
            <a:ext cx="9561483" cy="2246767"/>
          </a:xfrm>
          <a:prstGeom prst="rect">
            <a:avLst/>
          </a:prstGeom>
        </p:spPr>
        <p:txBody>
          <a:bodyPr wrap="square" lIns="91439" tIns="45719" rIns="91439" bIns="45719" anchor="ctr">
            <a:spAutoFit/>
          </a:bodyPr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CRIPTOMOEDAS</a:t>
            </a:r>
          </a:p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BLOCKCHAIN</a:t>
            </a:r>
            <a:endParaRPr kumimoji="0" lang="pt-BR" sz="6000" b="0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5B9BD5">
                    <a:lumMod val="60000"/>
                    <a:lumOff val="40000"/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003" y="3280532"/>
            <a:ext cx="6238242" cy="155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21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23393" y="154665"/>
            <a:ext cx="7534372" cy="666784"/>
          </a:xfrm>
          <a:prstGeom prst="rect">
            <a:avLst/>
          </a:prstGeom>
        </p:spPr>
        <p:txBody>
          <a:bodyPr wrap="square" lIns="91439" tIns="45719" rIns="91439" bIns="45719" anchor="ctr">
            <a:spAutoFit/>
          </a:bodyPr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733" b="1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Objetivo da Palestra</a:t>
            </a:r>
            <a:endParaRPr kumimoji="0" lang="pt-BR" sz="3733" b="1" i="1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5B9BD5">
                    <a:lumMod val="60000"/>
                    <a:lumOff val="40000"/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524664" y="1296619"/>
            <a:ext cx="10840287" cy="62542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57189" marR="0" lvl="0" indent="-457189" algn="just" defTabSz="914377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Mercado de investimentos</a:t>
            </a:r>
            <a:r>
              <a:rPr kumimoji="0" lang="pt-BR" sz="3200" b="0" i="0" u="none" strike="noStrike" kern="1200" cap="none" spc="0" normalizeH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em Renda Variável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524665" y="2086914"/>
            <a:ext cx="8332444" cy="62542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57189" marR="0" lvl="0" indent="-457189" algn="just" defTabSz="914377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Forex</a:t>
            </a: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/	</a:t>
            </a:r>
            <a:r>
              <a:rPr kumimoji="0" lang="pt-B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Criptomoedas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4" name="Grupo 11"/>
          <p:cNvGrpSpPr/>
          <p:nvPr/>
        </p:nvGrpSpPr>
        <p:grpSpPr>
          <a:xfrm rot="5400000" flipV="1">
            <a:off x="-25263" y="216146"/>
            <a:ext cx="584405" cy="533879"/>
            <a:chOff x="5796136" y="2778645"/>
            <a:chExt cx="720080" cy="657823"/>
          </a:xfrm>
        </p:grpSpPr>
        <p:sp>
          <p:nvSpPr>
            <p:cNvPr id="27" name="Triângulo isósceles 26"/>
            <p:cNvSpPr/>
            <p:nvPr/>
          </p:nvSpPr>
          <p:spPr>
            <a:xfrm flipV="1">
              <a:off x="5856639" y="2787774"/>
              <a:ext cx="659577" cy="648694"/>
            </a:xfrm>
            <a:prstGeom prst="triangl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riângulo isósceles 27"/>
            <p:cNvSpPr/>
            <p:nvPr/>
          </p:nvSpPr>
          <p:spPr>
            <a:xfrm flipV="1">
              <a:off x="5796136" y="2778645"/>
              <a:ext cx="648072" cy="657201"/>
            </a:xfrm>
            <a:prstGeom prst="triangle">
              <a:avLst/>
            </a:prstGeom>
            <a:solidFill>
              <a:srgbClr val="002060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Retângulo 17"/>
          <p:cNvSpPr/>
          <p:nvPr/>
        </p:nvSpPr>
        <p:spPr>
          <a:xfrm>
            <a:off x="533375" y="3704080"/>
            <a:ext cx="10840287" cy="62542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57189" marR="0" lvl="0" indent="-457189" algn="just" defTabSz="914377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*Regulação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524664" y="2913785"/>
            <a:ext cx="8902588" cy="625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marR="0" lvl="0" indent="-457189" algn="just" defTabSz="914377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Impacto das </a:t>
            </a:r>
            <a:r>
              <a:rPr kumimoji="0" lang="pt-B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criptomoedas</a:t>
            </a: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nos negócios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862" y="111020"/>
            <a:ext cx="2770119" cy="69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1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18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23393" y="154665"/>
            <a:ext cx="7534372" cy="666784"/>
          </a:xfrm>
          <a:prstGeom prst="rect">
            <a:avLst/>
          </a:prstGeom>
        </p:spPr>
        <p:txBody>
          <a:bodyPr wrap="square" lIns="91439" tIns="45719" rIns="91439" bIns="45719" anchor="ctr">
            <a:spAutoFit/>
          </a:bodyPr>
          <a:lstStyle/>
          <a:p>
            <a:pPr defTabSz="914332">
              <a:defRPr/>
            </a:pPr>
            <a:r>
              <a:rPr lang="pt-BR" sz="3733" b="1" i="1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latin typeface="Calibri" panose="020F0502020204030204"/>
              </a:rPr>
              <a:t>Evandro </a:t>
            </a:r>
            <a:r>
              <a:rPr lang="pt-BR" sz="3733" b="1" i="1" dirty="0" err="1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latin typeface="Calibri" panose="020F0502020204030204"/>
              </a:rPr>
              <a:t>Ghinzelli</a:t>
            </a:r>
            <a:endParaRPr lang="pt-BR" sz="3733" b="1" i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5B9BD5">
                    <a:lumMod val="60000"/>
                    <a:lumOff val="40000"/>
                    <a:alpha val="43000"/>
                  </a:srgbClr>
                </a:outerShdw>
              </a:effectLst>
              <a:latin typeface="Calibri" panose="020F0502020204030204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409" y="1040212"/>
            <a:ext cx="4980155" cy="5817789"/>
          </a:xfrm>
          <a:prstGeom prst="rect">
            <a:avLst/>
          </a:prstGeom>
        </p:spPr>
      </p:pic>
      <p:sp>
        <p:nvSpPr>
          <p:cNvPr id="19" name="Retângulo 18"/>
          <p:cNvSpPr/>
          <p:nvPr/>
        </p:nvSpPr>
        <p:spPr>
          <a:xfrm>
            <a:off x="359639" y="1335737"/>
            <a:ext cx="10840287" cy="62542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57189" indent="-457189" algn="just" defTabSz="914377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defRPr/>
            </a:pPr>
            <a:r>
              <a:rPr lang="pt-BR" sz="3200" dirty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Negociando Bovespa 2008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359639" y="2443047"/>
            <a:ext cx="8601481" cy="65864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57189" indent="-457189" algn="just" defTabSz="914377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defRPr/>
            </a:pPr>
            <a:r>
              <a:rPr lang="pt-BR" sz="3200" dirty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Trader Mercado Internacional Moedas </a:t>
            </a:r>
            <a:r>
              <a:rPr lang="pt-BR" sz="32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2010</a:t>
            </a:r>
            <a:endParaRPr lang="pt-BR" sz="32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359639" y="3287238"/>
            <a:ext cx="7013155" cy="65864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57189" indent="-457189" algn="just" defTabSz="914377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defRPr/>
            </a:pPr>
            <a:r>
              <a:rPr lang="pt-BR" sz="3200" dirty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2015 | </a:t>
            </a:r>
            <a:r>
              <a:rPr lang="pt-BR" sz="32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Educacional</a:t>
            </a:r>
            <a:endParaRPr lang="pt-BR" sz="32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1144601" y="4074505"/>
            <a:ext cx="6155375" cy="58785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891" indent="-342891" algn="just" defTabSz="914377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§"/>
              <a:defRPr/>
            </a:pPr>
            <a:r>
              <a:rPr lang="pt-BR" sz="2800" dirty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Treinamentos / Palestras / </a:t>
            </a:r>
            <a:r>
              <a:rPr lang="pt-BR" sz="2800" dirty="0" err="1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Mentoria</a:t>
            </a:r>
            <a:endParaRPr lang="pt-BR" sz="28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4" name="Grupo 11"/>
          <p:cNvGrpSpPr/>
          <p:nvPr/>
        </p:nvGrpSpPr>
        <p:grpSpPr>
          <a:xfrm rot="5400000" flipV="1">
            <a:off x="-25263" y="216146"/>
            <a:ext cx="584405" cy="533879"/>
            <a:chOff x="5796136" y="2778645"/>
            <a:chExt cx="720080" cy="657823"/>
          </a:xfrm>
        </p:grpSpPr>
        <p:sp>
          <p:nvSpPr>
            <p:cNvPr id="27" name="Triângulo isósceles 26"/>
            <p:cNvSpPr/>
            <p:nvPr/>
          </p:nvSpPr>
          <p:spPr>
            <a:xfrm flipV="1">
              <a:off x="5856639" y="2787774"/>
              <a:ext cx="659577" cy="648694"/>
            </a:xfrm>
            <a:prstGeom prst="triangl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8" name="Triângulo isósceles 27"/>
            <p:cNvSpPr/>
            <p:nvPr/>
          </p:nvSpPr>
          <p:spPr>
            <a:xfrm flipV="1">
              <a:off x="5796136" y="2778645"/>
              <a:ext cx="648072" cy="657201"/>
            </a:xfrm>
            <a:prstGeom prst="triangle">
              <a:avLst/>
            </a:prstGeom>
            <a:solidFill>
              <a:srgbClr val="002060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pic>
        <p:nvPicPr>
          <p:cNvPr id="18" name="Imagem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608" y="3234515"/>
            <a:ext cx="3056347" cy="764087"/>
          </a:xfrm>
          <a:prstGeom prst="rect">
            <a:avLst/>
          </a:prstGeom>
        </p:spPr>
      </p:pic>
      <p:sp>
        <p:nvSpPr>
          <p:cNvPr id="29" name="Retângulo 28"/>
          <p:cNvSpPr/>
          <p:nvPr/>
        </p:nvSpPr>
        <p:spPr>
          <a:xfrm>
            <a:off x="359638" y="4786134"/>
            <a:ext cx="7013155" cy="62542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57189" indent="-457189" algn="just" defTabSz="914377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defRPr/>
            </a:pPr>
            <a:r>
              <a:rPr lang="pt-BR" sz="3200" dirty="0" err="1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Criptomoedas</a:t>
            </a:r>
            <a:endParaRPr lang="pt-BR" sz="32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15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3" grpId="0"/>
      <p:bldP spid="25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4" y="200471"/>
            <a:ext cx="11677289" cy="7200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 defTabSz="914332"/>
            <a:endParaRPr lang="pt-BR" sz="1867" dirty="0">
              <a:solidFill>
                <a:prstClr val="white"/>
              </a:solidFill>
            </a:endParaRPr>
          </a:p>
        </p:txBody>
      </p:sp>
      <p:sp>
        <p:nvSpPr>
          <p:cNvPr id="14" name="Triângulo retângulo 13"/>
          <p:cNvSpPr/>
          <p:nvPr/>
        </p:nvSpPr>
        <p:spPr>
          <a:xfrm>
            <a:off x="0" y="6215448"/>
            <a:ext cx="12192000" cy="642552"/>
          </a:xfrm>
          <a:prstGeom prst="rtTriangle">
            <a:avLst/>
          </a:prstGeom>
          <a:gradFill>
            <a:gsLst>
              <a:gs pos="100000">
                <a:srgbClr val="FFC000">
                  <a:alpha val="69000"/>
                </a:srgbClr>
              </a:gs>
              <a:gs pos="3000">
                <a:srgbClr val="D2A000"/>
              </a:gs>
              <a:gs pos="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 defTabSz="914332"/>
            <a:endParaRPr lang="pt-BR" sz="1867" dirty="0">
              <a:solidFill>
                <a:srgbClr val="FF9900"/>
              </a:solidFill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0" y="6411356"/>
            <a:ext cx="3140509" cy="37965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 defTabSz="914332"/>
            <a:r>
              <a:rPr lang="pt-BR" sz="1867" i="1" dirty="0">
                <a:solidFill>
                  <a:srgbClr val="002060"/>
                </a:solidFill>
              </a:rPr>
              <a:t>www</a:t>
            </a:r>
            <a:r>
              <a:rPr lang="pt-BR" sz="1867" b="1" i="1" dirty="0">
                <a:solidFill>
                  <a:srgbClr val="002060"/>
                </a:solidFill>
              </a:rPr>
              <a:t>.studiofinance.</a:t>
            </a:r>
            <a:r>
              <a:rPr lang="pt-BR" sz="1867" i="1" dirty="0">
                <a:solidFill>
                  <a:srgbClr val="002060"/>
                </a:solidFill>
              </a:rPr>
              <a:t>com.br</a:t>
            </a:r>
            <a:endParaRPr lang="pt-BR" sz="1867" b="1" dirty="0">
              <a:solidFill>
                <a:srgbClr val="002060"/>
              </a:solidFill>
            </a:endParaRPr>
          </a:p>
        </p:txBody>
      </p:sp>
      <p:grpSp>
        <p:nvGrpSpPr>
          <p:cNvPr id="12" name="Grupo 11"/>
          <p:cNvGrpSpPr/>
          <p:nvPr/>
        </p:nvGrpSpPr>
        <p:grpSpPr>
          <a:xfrm rot="5400000" flipV="1">
            <a:off x="-48000" y="110133"/>
            <a:ext cx="960107" cy="877097"/>
            <a:chOff x="5796136" y="2778645"/>
            <a:chExt cx="720080" cy="657823"/>
          </a:xfrm>
        </p:grpSpPr>
        <p:sp>
          <p:nvSpPr>
            <p:cNvPr id="13" name="Triângulo isósceles 12"/>
            <p:cNvSpPr/>
            <p:nvPr/>
          </p:nvSpPr>
          <p:spPr>
            <a:xfrm flipV="1">
              <a:off x="5856639" y="2787774"/>
              <a:ext cx="659577" cy="648694"/>
            </a:xfrm>
            <a:prstGeom prst="triangl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7" name="Triângulo isósceles 16"/>
            <p:cNvSpPr/>
            <p:nvPr/>
          </p:nvSpPr>
          <p:spPr>
            <a:xfrm flipV="1">
              <a:off x="5796136" y="2778645"/>
              <a:ext cx="648072" cy="657201"/>
            </a:xfrm>
            <a:prstGeom prst="triangle">
              <a:avLst/>
            </a:prstGeom>
            <a:solidFill>
              <a:srgbClr val="002060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18" name="Retângulo 17"/>
          <p:cNvSpPr/>
          <p:nvPr/>
        </p:nvSpPr>
        <p:spPr>
          <a:xfrm>
            <a:off x="911425" y="95757"/>
            <a:ext cx="7534372" cy="666784"/>
          </a:xfrm>
          <a:prstGeom prst="rect">
            <a:avLst/>
          </a:prstGeom>
        </p:spPr>
        <p:txBody>
          <a:bodyPr wrap="square" lIns="91439" tIns="45719" rIns="91439" bIns="45719" anchor="ctr">
            <a:spAutoFit/>
          </a:bodyPr>
          <a:lstStyle/>
          <a:p>
            <a:pPr defTabSz="914354"/>
            <a:r>
              <a:rPr lang="pt-BR" sz="3733" b="1" i="1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Mercado </a:t>
            </a:r>
            <a:r>
              <a:rPr lang="pt-BR" sz="3733" b="1" i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Financeiro – Renda Variável</a:t>
            </a:r>
            <a:endParaRPr lang="pt-BR" sz="3733" b="1" i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chemeClr val="accent1">
                    <a:lumMod val="60000"/>
                    <a:lumOff val="40000"/>
                    <a:alpha val="43000"/>
                  </a:schemeClr>
                </a:outerShdw>
              </a:effectLst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330473" y="3116021"/>
            <a:ext cx="1760336" cy="1692443"/>
            <a:chOff x="395536" y="1252676"/>
            <a:chExt cx="1872208" cy="1800000"/>
          </a:xfrm>
        </p:grpSpPr>
        <p:sp>
          <p:nvSpPr>
            <p:cNvPr id="22" name="Retângulo de cantos arredondados 21"/>
            <p:cNvSpPr/>
            <p:nvPr/>
          </p:nvSpPr>
          <p:spPr>
            <a:xfrm rot="18979266">
              <a:off x="444615" y="1252676"/>
              <a:ext cx="1800000" cy="1800000"/>
            </a:xfrm>
            <a:prstGeom prst="roundRect">
              <a:avLst>
                <a:gd name="adj" fmla="val 9925"/>
              </a:avLst>
            </a:prstGeom>
            <a:solidFill>
              <a:srgbClr val="FFC000"/>
            </a:solidFill>
            <a:ln>
              <a:noFill/>
            </a:ln>
            <a:effectLst>
              <a:innerShdw blurRad="63500" dist="50800" dir="2700000">
                <a:srgbClr val="BC8F00">
                  <a:alpha val="49804"/>
                </a:srgbClr>
              </a:inn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395536" y="1851670"/>
              <a:ext cx="1872208" cy="6874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i="1" dirty="0">
                  <a:solidFill>
                    <a:srgbClr val="4472C4">
                      <a:lumMod val="50000"/>
                    </a:srgbClr>
                  </a:solidFill>
                  <a:effectLst>
                    <a:outerShdw blurRad="38100" dist="38100" dir="2700000" algn="tl">
                      <a:schemeClr val="accent1">
                        <a:lumMod val="60000"/>
                        <a:lumOff val="40000"/>
                        <a:alpha val="43000"/>
                      </a:schemeClr>
                    </a:outerShdw>
                  </a:effectLst>
                </a:rPr>
                <a:t>Bolsa de Valores</a:t>
              </a:r>
              <a:br>
                <a:rPr lang="pt-BR" i="1" dirty="0">
                  <a:solidFill>
                    <a:srgbClr val="4472C4">
                      <a:lumMod val="50000"/>
                    </a:srgbClr>
                  </a:solidFill>
                  <a:effectLst>
                    <a:outerShdw blurRad="38100" dist="38100" dir="2700000" algn="tl">
                      <a:schemeClr val="accent1">
                        <a:lumMod val="60000"/>
                        <a:lumOff val="40000"/>
                        <a:alpha val="43000"/>
                      </a:schemeClr>
                    </a:outerShdw>
                  </a:effectLst>
                </a:rPr>
              </a:br>
              <a:r>
                <a:rPr lang="pt-BR" i="1" dirty="0">
                  <a:solidFill>
                    <a:srgbClr val="4472C4">
                      <a:lumMod val="50000"/>
                    </a:srgbClr>
                  </a:solidFill>
                  <a:effectLst>
                    <a:outerShdw blurRad="38100" dist="38100" dir="2700000" algn="tl">
                      <a:schemeClr val="accent1">
                        <a:lumMod val="60000"/>
                        <a:lumOff val="40000"/>
                        <a:alpha val="43000"/>
                      </a:schemeClr>
                    </a:outerShdw>
                  </a:effectLst>
                </a:rPr>
                <a:t>Brasil</a:t>
              </a:r>
              <a:endParaRPr lang="pt-BR" dirty="0"/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2035922" y="1786312"/>
            <a:ext cx="1879361" cy="1680103"/>
            <a:chOff x="2598731" y="1324683"/>
            <a:chExt cx="1960874" cy="1800000"/>
          </a:xfrm>
        </p:grpSpPr>
        <p:sp>
          <p:nvSpPr>
            <p:cNvPr id="25" name="Retângulo de cantos arredondados 24"/>
            <p:cNvSpPr/>
            <p:nvPr/>
          </p:nvSpPr>
          <p:spPr>
            <a:xfrm rot="18979266">
              <a:off x="2687578" y="1324683"/>
              <a:ext cx="1800000" cy="1800000"/>
            </a:xfrm>
            <a:prstGeom prst="roundRect">
              <a:avLst>
                <a:gd name="adj" fmla="val 9925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2598731" y="1851669"/>
              <a:ext cx="1960874" cy="75840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pt-BR" sz="2000" i="1" dirty="0">
                  <a:solidFill>
                    <a:srgbClr val="4472C4">
                      <a:lumMod val="50000"/>
                    </a:srgbClr>
                  </a:solidFill>
                  <a:effectLst>
                    <a:outerShdw blurRad="38100" dist="38100" dir="2700000" algn="tl">
                      <a:schemeClr val="accent1">
                        <a:lumMod val="60000"/>
                        <a:lumOff val="40000"/>
                        <a:alpha val="43000"/>
                      </a:schemeClr>
                    </a:outerShdw>
                  </a:effectLst>
                </a:rPr>
                <a:t>Bolsa de Valores</a:t>
              </a:r>
              <a:br>
                <a:rPr lang="pt-BR" sz="2000" i="1" dirty="0">
                  <a:solidFill>
                    <a:srgbClr val="4472C4">
                      <a:lumMod val="50000"/>
                    </a:srgbClr>
                  </a:solidFill>
                  <a:effectLst>
                    <a:outerShdw blurRad="38100" dist="38100" dir="2700000" algn="tl">
                      <a:schemeClr val="accent1">
                        <a:lumMod val="60000"/>
                        <a:lumOff val="40000"/>
                        <a:alpha val="43000"/>
                      </a:schemeClr>
                    </a:outerShdw>
                  </a:effectLst>
                </a:rPr>
              </a:br>
              <a:r>
                <a:rPr lang="pt-BR" sz="2000" i="1" dirty="0">
                  <a:solidFill>
                    <a:srgbClr val="4472C4">
                      <a:lumMod val="50000"/>
                    </a:srgbClr>
                  </a:solidFill>
                  <a:effectLst>
                    <a:outerShdw blurRad="38100" dist="38100" dir="2700000" algn="tl">
                      <a:schemeClr val="accent1">
                        <a:lumMod val="60000"/>
                        <a:lumOff val="40000"/>
                        <a:alpha val="43000"/>
                      </a:schemeClr>
                    </a:outerShdw>
                  </a:effectLst>
                </a:rPr>
                <a:t>EUA</a:t>
              </a:r>
              <a:endParaRPr lang="pt-BR" sz="2000" dirty="0"/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3399841" y="3122190"/>
            <a:ext cx="1823668" cy="1680103"/>
            <a:chOff x="4860032" y="1324683"/>
            <a:chExt cx="1902767" cy="1800000"/>
          </a:xfrm>
          <a:solidFill>
            <a:schemeClr val="bg1">
              <a:lumMod val="75000"/>
            </a:schemeClr>
          </a:solidFill>
          <a:effectLst>
            <a:outerShdw blurRad="50800" dist="50800" dir="5400000" algn="ctr" rotWithShape="0">
              <a:schemeClr val="bg1">
                <a:lumMod val="85000"/>
              </a:schemeClr>
            </a:outerShdw>
          </a:effectLst>
        </p:grpSpPr>
        <p:sp>
          <p:nvSpPr>
            <p:cNvPr id="24" name="Retângulo de cantos arredondados 23"/>
            <p:cNvSpPr/>
            <p:nvPr/>
          </p:nvSpPr>
          <p:spPr>
            <a:xfrm rot="18979266">
              <a:off x="4919826" y="1324683"/>
              <a:ext cx="1800000" cy="1800000"/>
            </a:xfrm>
            <a:prstGeom prst="roundRect">
              <a:avLst>
                <a:gd name="adj" fmla="val 9925"/>
              </a:avLst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867">
                <a:solidFill>
                  <a:schemeClr val="bg1"/>
                </a:solidFill>
              </a:endParaRPr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4860032" y="1793718"/>
              <a:ext cx="1902767" cy="890299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2400" i="1" dirty="0" smtClean="0">
                  <a:solidFill>
                    <a:schemeClr val="accent5">
                      <a:lumMod val="50000"/>
                    </a:schemeClr>
                  </a:solidFill>
                  <a:effectLst>
                    <a:outerShdw blurRad="38100" dist="38100" dir="2700000" algn="tl">
                      <a:schemeClr val="accent1">
                        <a:lumMod val="60000"/>
                        <a:lumOff val="40000"/>
                        <a:alpha val="43000"/>
                      </a:schemeClr>
                    </a:outerShdw>
                  </a:effectLst>
                </a:rPr>
                <a:t>Opções</a:t>
              </a:r>
            </a:p>
            <a:p>
              <a:pPr algn="ctr"/>
              <a:r>
                <a:rPr lang="pt-BR" sz="2400" i="1" dirty="0" smtClean="0">
                  <a:solidFill>
                    <a:schemeClr val="accent5">
                      <a:lumMod val="50000"/>
                    </a:schemeClr>
                  </a:solidFill>
                  <a:effectLst>
                    <a:outerShdw blurRad="38100" dist="38100" dir="2700000" algn="tl">
                      <a:schemeClr val="accent1">
                        <a:lumMod val="60000"/>
                        <a:lumOff val="40000"/>
                        <a:alpha val="43000"/>
                      </a:schemeClr>
                    </a:outerShdw>
                  </a:effectLst>
                </a:rPr>
                <a:t>Binárias</a:t>
              </a:r>
              <a:endParaRPr lang="pt-BR" sz="24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23" name="Grupo 3"/>
          <p:cNvGrpSpPr/>
          <p:nvPr/>
        </p:nvGrpSpPr>
        <p:grpSpPr>
          <a:xfrm>
            <a:off x="6946397" y="3122189"/>
            <a:ext cx="1823668" cy="1680103"/>
            <a:chOff x="4860100" y="1324683"/>
            <a:chExt cx="1902767" cy="1800000"/>
          </a:xfrm>
        </p:grpSpPr>
        <p:sp>
          <p:nvSpPr>
            <p:cNvPr id="26" name="Retângulo de cantos arredondados 23"/>
            <p:cNvSpPr/>
            <p:nvPr/>
          </p:nvSpPr>
          <p:spPr>
            <a:xfrm rot="18979266">
              <a:off x="4919826" y="1324683"/>
              <a:ext cx="1800000" cy="1800000"/>
            </a:xfrm>
            <a:prstGeom prst="roundRect">
              <a:avLst>
                <a:gd name="adj" fmla="val 9925"/>
              </a:avLst>
            </a:prstGeom>
            <a:solidFill>
              <a:schemeClr val="accent5">
                <a:lumMod val="75000"/>
              </a:schemeClr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867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4860100" y="1836297"/>
              <a:ext cx="1902767" cy="69245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3600" i="1" dirty="0">
                  <a:solidFill>
                    <a:schemeClr val="bg1">
                      <a:lumMod val="95000"/>
                    </a:schemeClr>
                  </a:solidFill>
                </a:rPr>
                <a:t>Forex</a:t>
              </a:r>
            </a:p>
          </p:txBody>
        </p:sp>
      </p:grpSp>
      <p:grpSp>
        <p:nvGrpSpPr>
          <p:cNvPr id="51" name="Grupo 3"/>
          <p:cNvGrpSpPr/>
          <p:nvPr/>
        </p:nvGrpSpPr>
        <p:grpSpPr>
          <a:xfrm>
            <a:off x="8789211" y="1786084"/>
            <a:ext cx="1823668" cy="1680103"/>
            <a:chOff x="4860032" y="1324683"/>
            <a:chExt cx="1902767" cy="1800000"/>
          </a:xfrm>
          <a:solidFill>
            <a:srgbClr val="FFBDBD"/>
          </a:solidFill>
          <a:effectLst>
            <a:outerShdw blurRad="50800" dist="50800" dir="5400000" algn="ctr" rotWithShape="0">
              <a:schemeClr val="bg1">
                <a:lumMod val="85000"/>
              </a:schemeClr>
            </a:outerShdw>
          </a:effectLst>
        </p:grpSpPr>
        <p:sp>
          <p:nvSpPr>
            <p:cNvPr id="52" name="Retângulo de cantos arredondados 23"/>
            <p:cNvSpPr/>
            <p:nvPr/>
          </p:nvSpPr>
          <p:spPr>
            <a:xfrm rot="18979266">
              <a:off x="4919826" y="1324683"/>
              <a:ext cx="1800000" cy="1800000"/>
            </a:xfrm>
            <a:prstGeom prst="roundRect">
              <a:avLst>
                <a:gd name="adj" fmla="val 9925"/>
              </a:avLst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867">
                <a:solidFill>
                  <a:schemeClr val="bg1"/>
                </a:solidFill>
              </a:endParaRPr>
            </a:p>
          </p:txBody>
        </p:sp>
        <p:sp>
          <p:nvSpPr>
            <p:cNvPr id="53" name="Retângulo 52"/>
            <p:cNvSpPr/>
            <p:nvPr/>
          </p:nvSpPr>
          <p:spPr>
            <a:xfrm>
              <a:off x="4860032" y="1933675"/>
              <a:ext cx="1902767" cy="494611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2400" i="1" dirty="0">
                  <a:solidFill>
                    <a:schemeClr val="accent5">
                      <a:lumMod val="50000"/>
                    </a:schemeClr>
                  </a:solidFill>
                  <a:effectLst>
                    <a:outerShdw blurRad="38100" dist="38100" dir="2700000" algn="tl">
                      <a:schemeClr val="accent1">
                        <a:lumMod val="60000"/>
                        <a:lumOff val="40000"/>
                        <a:alpha val="43000"/>
                      </a:schemeClr>
                    </a:outerShdw>
                  </a:effectLst>
                </a:rPr>
                <a:t>Criptoativos</a:t>
              </a:r>
              <a:endParaRPr lang="pt-BR" sz="24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Agrupar 4"/>
          <p:cNvGrpSpPr/>
          <p:nvPr/>
        </p:nvGrpSpPr>
        <p:grpSpPr>
          <a:xfrm>
            <a:off x="5256900" y="1786312"/>
            <a:ext cx="1823668" cy="1680103"/>
            <a:chOff x="6863065" y="4153866"/>
            <a:chExt cx="1823668" cy="1680103"/>
          </a:xfrm>
        </p:grpSpPr>
        <p:sp>
          <p:nvSpPr>
            <p:cNvPr id="34" name="Retângulo de cantos arredondados 23"/>
            <p:cNvSpPr/>
            <p:nvPr/>
          </p:nvSpPr>
          <p:spPr>
            <a:xfrm rot="18979266">
              <a:off x="6912313" y="4153866"/>
              <a:ext cx="1725173" cy="1680103"/>
            </a:xfrm>
            <a:prstGeom prst="roundRect">
              <a:avLst>
                <a:gd name="adj" fmla="val 9925"/>
              </a:avLst>
            </a:prstGeom>
            <a:gradFill flip="none" rotWithShape="1">
              <a:gsLst>
                <a:gs pos="3000">
                  <a:srgbClr val="EC7320"/>
                </a:gs>
                <a:gs pos="24000">
                  <a:schemeClr val="accent2">
                    <a:lumMod val="97000"/>
                    <a:lumOff val="3000"/>
                  </a:schemeClr>
                </a:gs>
                <a:gs pos="72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867">
                <a:solidFill>
                  <a:schemeClr val="bg1"/>
                </a:solidFill>
              </a:endParaRPr>
            </a:p>
          </p:txBody>
        </p:sp>
        <p:sp>
          <p:nvSpPr>
            <p:cNvPr id="36" name="Retângulo 35"/>
            <p:cNvSpPr/>
            <p:nvPr/>
          </p:nvSpPr>
          <p:spPr>
            <a:xfrm>
              <a:off x="6863065" y="4529794"/>
              <a:ext cx="1823668" cy="830997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2400" i="1" dirty="0" smtClean="0">
                  <a:solidFill>
                    <a:schemeClr val="accent5">
                      <a:lumMod val="50000"/>
                    </a:schemeClr>
                  </a:solidFill>
                  <a:effectLst>
                    <a:outerShdw blurRad="38100" dist="38100" dir="2700000" algn="tl">
                      <a:schemeClr val="accent1">
                        <a:lumMod val="60000"/>
                        <a:lumOff val="40000"/>
                        <a:alpha val="43000"/>
                      </a:schemeClr>
                    </a:outerShdw>
                  </a:effectLst>
                </a:rPr>
                <a:t>Trading</a:t>
              </a:r>
            </a:p>
            <a:p>
              <a:pPr algn="ctr"/>
              <a:r>
                <a:rPr lang="pt-BR" sz="2400" i="1" dirty="0" smtClean="0">
                  <a:solidFill>
                    <a:schemeClr val="accent5">
                      <a:lumMod val="50000"/>
                    </a:schemeClr>
                  </a:solidFill>
                  <a:effectLst>
                    <a:outerShdw blurRad="38100" dist="38100" dir="2700000" algn="tl">
                      <a:schemeClr val="accent1">
                        <a:lumMod val="60000"/>
                        <a:lumOff val="40000"/>
                        <a:alpha val="43000"/>
                      </a:schemeClr>
                    </a:outerShdw>
                  </a:effectLst>
                </a:rPr>
                <a:t>Esportivo</a:t>
              </a:r>
              <a:endParaRPr lang="pt-BR" sz="24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pic>
        <p:nvPicPr>
          <p:cNvPr id="33" name="Imagem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862" y="111020"/>
            <a:ext cx="2770119" cy="69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5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67544" y="115975"/>
            <a:ext cx="5650779" cy="500135"/>
          </a:xfrm>
          <a:prstGeom prst="rect">
            <a:avLst/>
          </a:prstGeom>
        </p:spPr>
        <p:txBody>
          <a:bodyPr wrap="square" lIns="68579" tIns="34289" rIns="68579" bIns="34289" anchor="ctr">
            <a:spAutoFit/>
          </a:bodyPr>
          <a:lstStyle/>
          <a:p>
            <a:pPr defTabSz="685766">
              <a:defRPr/>
            </a:pPr>
            <a:r>
              <a:rPr lang="pt-BR" sz="2800" b="1" i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latin typeface="Calibri" panose="020F0502020204030204"/>
              </a:rPr>
              <a:t>Números de Mercado</a:t>
            </a:r>
            <a:endParaRPr lang="pt-BR" sz="2800" b="1" i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5B9BD5">
                    <a:lumMod val="60000"/>
                    <a:lumOff val="40000"/>
                    <a:alpha val="43000"/>
                  </a:srgbClr>
                </a:outerShdw>
              </a:effectLst>
              <a:latin typeface="Calibri" panose="020F0502020204030204"/>
            </a:endParaRPr>
          </a:p>
        </p:txBody>
      </p:sp>
      <p:grpSp>
        <p:nvGrpSpPr>
          <p:cNvPr id="4" name="Grupo 11"/>
          <p:cNvGrpSpPr/>
          <p:nvPr/>
        </p:nvGrpSpPr>
        <p:grpSpPr>
          <a:xfrm rot="5400000" flipV="1">
            <a:off x="-18947" y="162109"/>
            <a:ext cx="438304" cy="400409"/>
            <a:chOff x="5796136" y="2778645"/>
            <a:chExt cx="720080" cy="657823"/>
          </a:xfrm>
        </p:grpSpPr>
        <p:sp>
          <p:nvSpPr>
            <p:cNvPr id="5" name="Triângulo isósceles 4"/>
            <p:cNvSpPr/>
            <p:nvPr/>
          </p:nvSpPr>
          <p:spPr>
            <a:xfrm flipV="1">
              <a:off x="5856639" y="2787774"/>
              <a:ext cx="659577" cy="648694"/>
            </a:xfrm>
            <a:prstGeom prst="triangl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Triângulo isósceles 5"/>
            <p:cNvSpPr/>
            <p:nvPr/>
          </p:nvSpPr>
          <p:spPr>
            <a:xfrm flipV="1">
              <a:off x="5796136" y="2778645"/>
              <a:ext cx="648072" cy="657201"/>
            </a:xfrm>
            <a:prstGeom prst="triangle">
              <a:avLst/>
            </a:prstGeom>
            <a:solidFill>
              <a:srgbClr val="002060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" name="Retângulo 8"/>
          <p:cNvSpPr/>
          <p:nvPr/>
        </p:nvSpPr>
        <p:spPr>
          <a:xfrm>
            <a:off x="259388" y="2096569"/>
            <a:ext cx="2369117" cy="101944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685800">
              <a:lnSpc>
                <a:spcPct val="115000"/>
              </a:lnSpc>
              <a:spcAft>
                <a:spcPts val="750"/>
              </a:spcAft>
              <a:defRPr/>
            </a:pPr>
            <a:r>
              <a:rPr lang="pt-BR" sz="24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População Brasil</a:t>
            </a:r>
          </a:p>
          <a:p>
            <a:pPr algn="ctr" defTabSz="685800">
              <a:lnSpc>
                <a:spcPct val="115000"/>
              </a:lnSpc>
              <a:spcAft>
                <a:spcPts val="750"/>
              </a:spcAft>
              <a:defRPr/>
            </a:pPr>
            <a:r>
              <a:rPr lang="pt-BR" sz="24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208 milhões</a:t>
            </a:r>
            <a:endParaRPr lang="pt-BR" sz="24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2802657" y="2096569"/>
            <a:ext cx="2369117" cy="101944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685800">
              <a:lnSpc>
                <a:spcPct val="115000"/>
              </a:lnSpc>
              <a:spcAft>
                <a:spcPts val="750"/>
              </a:spcAft>
              <a:defRPr/>
            </a:pPr>
            <a:r>
              <a:rPr lang="pt-BR" sz="24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Bolsa de Valores</a:t>
            </a:r>
          </a:p>
          <a:p>
            <a:pPr algn="ctr" defTabSz="685800">
              <a:lnSpc>
                <a:spcPct val="115000"/>
              </a:lnSpc>
              <a:spcAft>
                <a:spcPts val="750"/>
              </a:spcAft>
              <a:defRPr/>
            </a:pPr>
            <a:r>
              <a:rPr lang="pt-BR" sz="24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milhão</a:t>
            </a:r>
            <a:endParaRPr lang="pt-BR" sz="24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0" y="3256521"/>
            <a:ext cx="6316174" cy="246955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63500" sx="102000" sy="102000" algn="ctr" rotWithShape="0">
              <a:schemeClr val="accent1">
                <a:lumMod val="40000"/>
                <a:lumOff val="60000"/>
                <a:alpha val="40000"/>
              </a:schemeClr>
            </a:outerShdw>
          </a:effectLst>
        </p:spPr>
      </p:pic>
      <p:pic>
        <p:nvPicPr>
          <p:cNvPr id="3074" name="Picture 2" descr="Resultado de imagem para bandeira Brasil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89" y="359814"/>
            <a:ext cx="1815230" cy="181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m para b3 logo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780" y="857727"/>
            <a:ext cx="2137842" cy="95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259388" y="5059164"/>
            <a:ext cx="2369117" cy="104438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685800">
              <a:lnSpc>
                <a:spcPct val="115000"/>
              </a:lnSpc>
              <a:spcAft>
                <a:spcPts val="750"/>
              </a:spcAft>
              <a:defRPr/>
            </a:pPr>
            <a:r>
              <a:rPr lang="pt-BR" sz="24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População EUA</a:t>
            </a:r>
          </a:p>
          <a:p>
            <a:pPr algn="ctr" defTabSz="685800">
              <a:lnSpc>
                <a:spcPct val="115000"/>
              </a:lnSpc>
              <a:spcAft>
                <a:spcPts val="750"/>
              </a:spcAft>
              <a:defRPr/>
            </a:pPr>
            <a:r>
              <a:rPr lang="pt-BR" sz="24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327 milhões</a:t>
            </a:r>
            <a:endParaRPr lang="pt-BR" sz="24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884785" y="5059164"/>
            <a:ext cx="2754015" cy="104438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685800">
              <a:lnSpc>
                <a:spcPct val="115000"/>
              </a:lnSpc>
              <a:spcAft>
                <a:spcPts val="750"/>
              </a:spcAft>
              <a:defRPr/>
            </a:pPr>
            <a:r>
              <a:rPr lang="pt-BR" sz="24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Investidor Bolsa EUA</a:t>
            </a:r>
          </a:p>
          <a:p>
            <a:pPr algn="ctr" defTabSz="685800">
              <a:lnSpc>
                <a:spcPct val="115000"/>
              </a:lnSpc>
              <a:spcAft>
                <a:spcPts val="750"/>
              </a:spcAft>
              <a:defRPr/>
            </a:pPr>
            <a:r>
              <a:rPr lang="pt-BR" sz="24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212 milhões</a:t>
            </a:r>
            <a:endParaRPr lang="pt-BR" sz="24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Imagem relacionad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82" y="3256521"/>
            <a:ext cx="1802643" cy="1802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O lobby de Wall Street que apoia medidas de Temer e financia Mor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997" y="3643645"/>
            <a:ext cx="2071590" cy="118347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ector reto 9"/>
          <p:cNvCxnSpPr/>
          <p:nvPr/>
        </p:nvCxnSpPr>
        <p:spPr>
          <a:xfrm>
            <a:off x="6541135" y="4847104"/>
            <a:ext cx="4562475" cy="0"/>
          </a:xfrm>
          <a:prstGeom prst="line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Resultado de imagem para tesouro direto image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435" y="843473"/>
            <a:ext cx="2696892" cy="84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ângulo 17"/>
          <p:cNvSpPr/>
          <p:nvPr/>
        </p:nvSpPr>
        <p:spPr>
          <a:xfrm>
            <a:off x="6118323" y="2084098"/>
            <a:ext cx="2369117" cy="104438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685800">
              <a:lnSpc>
                <a:spcPct val="115000"/>
              </a:lnSpc>
              <a:spcAft>
                <a:spcPts val="750"/>
              </a:spcAft>
              <a:defRPr/>
            </a:pPr>
            <a:r>
              <a:rPr lang="pt-BR" sz="24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Bolsa de Valores</a:t>
            </a:r>
          </a:p>
          <a:p>
            <a:pPr algn="ctr" defTabSz="685800">
              <a:lnSpc>
                <a:spcPct val="115000"/>
              </a:lnSpc>
              <a:spcAft>
                <a:spcPts val="750"/>
              </a:spcAft>
              <a:defRPr/>
            </a:pPr>
            <a:r>
              <a:rPr lang="pt-BR" sz="24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1,8 </a:t>
            </a:r>
            <a:r>
              <a:rPr lang="pt-BR" sz="24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milhão</a:t>
            </a:r>
            <a:endParaRPr lang="pt-BR" sz="24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90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2" grpId="0"/>
      <p:bldP spid="13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4" y="200471"/>
            <a:ext cx="11677289" cy="7200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 defTabSz="914332"/>
            <a:endParaRPr lang="pt-BR" sz="1867" dirty="0">
              <a:solidFill>
                <a:prstClr val="white"/>
              </a:solidFill>
            </a:endParaRPr>
          </a:p>
        </p:txBody>
      </p:sp>
      <p:sp>
        <p:nvSpPr>
          <p:cNvPr id="14" name="Triângulo retângulo 13"/>
          <p:cNvSpPr/>
          <p:nvPr/>
        </p:nvSpPr>
        <p:spPr>
          <a:xfrm>
            <a:off x="0" y="6215448"/>
            <a:ext cx="12192000" cy="642552"/>
          </a:xfrm>
          <a:prstGeom prst="rtTriangle">
            <a:avLst/>
          </a:prstGeom>
          <a:gradFill>
            <a:gsLst>
              <a:gs pos="100000">
                <a:srgbClr val="FFC000">
                  <a:alpha val="69000"/>
                </a:srgbClr>
              </a:gs>
              <a:gs pos="3000">
                <a:srgbClr val="D2A000"/>
              </a:gs>
              <a:gs pos="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 defTabSz="914332"/>
            <a:endParaRPr lang="pt-BR" sz="1867" dirty="0">
              <a:solidFill>
                <a:srgbClr val="FF9900"/>
              </a:solidFill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0" y="6411356"/>
            <a:ext cx="3140509" cy="37965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 defTabSz="914332"/>
            <a:r>
              <a:rPr lang="pt-BR" sz="1867" i="1" dirty="0">
                <a:solidFill>
                  <a:srgbClr val="002060"/>
                </a:solidFill>
              </a:rPr>
              <a:t>www</a:t>
            </a:r>
            <a:r>
              <a:rPr lang="pt-BR" sz="1867" b="1" i="1" dirty="0">
                <a:solidFill>
                  <a:srgbClr val="002060"/>
                </a:solidFill>
              </a:rPr>
              <a:t>.studiofinance.</a:t>
            </a:r>
            <a:r>
              <a:rPr lang="pt-BR" sz="1867" i="1" dirty="0">
                <a:solidFill>
                  <a:srgbClr val="002060"/>
                </a:solidFill>
              </a:rPr>
              <a:t>com.br</a:t>
            </a:r>
            <a:endParaRPr lang="pt-BR" sz="1867" b="1" dirty="0">
              <a:solidFill>
                <a:srgbClr val="002060"/>
              </a:solidFill>
            </a:endParaRPr>
          </a:p>
        </p:txBody>
      </p:sp>
      <p:grpSp>
        <p:nvGrpSpPr>
          <p:cNvPr id="12" name="Grupo 11"/>
          <p:cNvGrpSpPr/>
          <p:nvPr/>
        </p:nvGrpSpPr>
        <p:grpSpPr>
          <a:xfrm rot="5400000" flipV="1">
            <a:off x="-48000" y="110133"/>
            <a:ext cx="960107" cy="877097"/>
            <a:chOff x="5796136" y="2778645"/>
            <a:chExt cx="720080" cy="657823"/>
          </a:xfrm>
        </p:grpSpPr>
        <p:sp>
          <p:nvSpPr>
            <p:cNvPr id="13" name="Triângulo isósceles 12"/>
            <p:cNvSpPr/>
            <p:nvPr/>
          </p:nvSpPr>
          <p:spPr>
            <a:xfrm flipV="1">
              <a:off x="5856639" y="2787774"/>
              <a:ext cx="659577" cy="648694"/>
            </a:xfrm>
            <a:prstGeom prst="triangl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7" name="Triângulo isósceles 16"/>
            <p:cNvSpPr/>
            <p:nvPr/>
          </p:nvSpPr>
          <p:spPr>
            <a:xfrm flipV="1">
              <a:off x="5796136" y="2778645"/>
              <a:ext cx="648072" cy="657201"/>
            </a:xfrm>
            <a:prstGeom prst="triangle">
              <a:avLst/>
            </a:prstGeom>
            <a:solidFill>
              <a:srgbClr val="002060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18" name="Retângulo 17"/>
          <p:cNvSpPr/>
          <p:nvPr/>
        </p:nvSpPr>
        <p:spPr>
          <a:xfrm>
            <a:off x="911425" y="95757"/>
            <a:ext cx="7534372" cy="666784"/>
          </a:xfrm>
          <a:prstGeom prst="rect">
            <a:avLst/>
          </a:prstGeom>
        </p:spPr>
        <p:txBody>
          <a:bodyPr wrap="square" lIns="91439" tIns="45719" rIns="91439" bIns="45719" anchor="ctr">
            <a:spAutoFit/>
          </a:bodyPr>
          <a:lstStyle/>
          <a:p>
            <a:pPr defTabSz="914354"/>
            <a:r>
              <a:rPr lang="pt-BR" sz="3733" b="1" i="1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Mercado </a:t>
            </a:r>
            <a:r>
              <a:rPr lang="pt-BR" sz="3733" b="1" i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Financeiro – Renda Variável</a:t>
            </a:r>
            <a:endParaRPr lang="pt-BR" sz="3733" b="1" i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chemeClr val="accent1">
                    <a:lumMod val="60000"/>
                    <a:lumOff val="40000"/>
                    <a:alpha val="43000"/>
                  </a:schemeClr>
                </a:outerShdw>
              </a:effectLst>
            </a:endParaRPr>
          </a:p>
        </p:txBody>
      </p:sp>
      <p:grpSp>
        <p:nvGrpSpPr>
          <p:cNvPr id="23" name="Grupo 3"/>
          <p:cNvGrpSpPr/>
          <p:nvPr/>
        </p:nvGrpSpPr>
        <p:grpSpPr>
          <a:xfrm>
            <a:off x="1921622" y="1953403"/>
            <a:ext cx="3378165" cy="3224525"/>
            <a:chOff x="-1050629" y="72489"/>
            <a:chExt cx="1902767" cy="1800000"/>
          </a:xfrm>
        </p:grpSpPr>
        <p:sp>
          <p:nvSpPr>
            <p:cNvPr id="26" name="Retângulo de cantos arredondados 23"/>
            <p:cNvSpPr/>
            <p:nvPr/>
          </p:nvSpPr>
          <p:spPr>
            <a:xfrm rot="18979266">
              <a:off x="-999245" y="72489"/>
              <a:ext cx="1800000" cy="1800000"/>
            </a:xfrm>
            <a:prstGeom prst="roundRect">
              <a:avLst>
                <a:gd name="adj" fmla="val 9925"/>
              </a:avLst>
            </a:prstGeom>
            <a:solidFill>
              <a:schemeClr val="accent5">
                <a:lumMod val="75000"/>
              </a:schemeClr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-1050629" y="585720"/>
              <a:ext cx="1902767" cy="5669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6000" i="1" dirty="0">
                  <a:solidFill>
                    <a:schemeClr val="bg1">
                      <a:lumMod val="95000"/>
                    </a:schemeClr>
                  </a:solidFill>
                </a:rPr>
                <a:t>Forex</a:t>
              </a:r>
            </a:p>
          </p:txBody>
        </p:sp>
      </p:grpSp>
      <p:grpSp>
        <p:nvGrpSpPr>
          <p:cNvPr id="51" name="Grupo 3"/>
          <p:cNvGrpSpPr/>
          <p:nvPr/>
        </p:nvGrpSpPr>
        <p:grpSpPr>
          <a:xfrm>
            <a:off x="6951305" y="1786084"/>
            <a:ext cx="3661573" cy="3495043"/>
            <a:chOff x="4860032" y="1324683"/>
            <a:chExt cx="1902767" cy="1800000"/>
          </a:xfrm>
          <a:solidFill>
            <a:srgbClr val="FFBDBD"/>
          </a:solidFill>
          <a:effectLst>
            <a:outerShdw blurRad="50800" dist="50800" dir="5400000" algn="ctr" rotWithShape="0">
              <a:schemeClr val="bg1">
                <a:lumMod val="85000"/>
              </a:schemeClr>
            </a:outerShdw>
          </a:effectLst>
        </p:grpSpPr>
        <p:sp>
          <p:nvSpPr>
            <p:cNvPr id="52" name="Retângulo de cantos arredondados 23"/>
            <p:cNvSpPr/>
            <p:nvPr/>
          </p:nvSpPr>
          <p:spPr>
            <a:xfrm rot="18979266">
              <a:off x="4919826" y="1324683"/>
              <a:ext cx="1800000" cy="1800000"/>
            </a:xfrm>
            <a:prstGeom prst="roundRect">
              <a:avLst>
                <a:gd name="adj" fmla="val 9925"/>
              </a:avLst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>
                <a:solidFill>
                  <a:schemeClr val="bg1"/>
                </a:solidFill>
              </a:endParaRPr>
            </a:p>
          </p:txBody>
        </p:sp>
        <p:sp>
          <p:nvSpPr>
            <p:cNvPr id="53" name="Retângulo 52"/>
            <p:cNvSpPr/>
            <p:nvPr/>
          </p:nvSpPr>
          <p:spPr>
            <a:xfrm>
              <a:off x="4860032" y="1923678"/>
              <a:ext cx="1902767" cy="475529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5400" i="1" dirty="0">
                  <a:solidFill>
                    <a:schemeClr val="accent5">
                      <a:lumMod val="50000"/>
                    </a:schemeClr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rPr>
                <a:t>Criptoativos</a:t>
              </a:r>
              <a:endParaRPr lang="pt-BR" sz="5400" dirty="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pic>
        <p:nvPicPr>
          <p:cNvPr id="33" name="Imagem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862" y="111020"/>
            <a:ext cx="2770119" cy="69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1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4" y="200471"/>
            <a:ext cx="11677289" cy="7200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 defTabSz="914332"/>
            <a:endParaRPr lang="pt-BR" sz="1867" dirty="0">
              <a:solidFill>
                <a:prstClr val="white"/>
              </a:solidFill>
            </a:endParaRPr>
          </a:p>
        </p:txBody>
      </p:sp>
      <p:sp>
        <p:nvSpPr>
          <p:cNvPr id="14" name="Triângulo retângulo 13"/>
          <p:cNvSpPr/>
          <p:nvPr/>
        </p:nvSpPr>
        <p:spPr>
          <a:xfrm>
            <a:off x="0" y="6215448"/>
            <a:ext cx="12192000" cy="642552"/>
          </a:xfrm>
          <a:prstGeom prst="rtTriangle">
            <a:avLst/>
          </a:prstGeom>
          <a:gradFill>
            <a:gsLst>
              <a:gs pos="100000">
                <a:srgbClr val="FFC000">
                  <a:alpha val="69000"/>
                </a:srgbClr>
              </a:gs>
              <a:gs pos="3000">
                <a:srgbClr val="D2A000"/>
              </a:gs>
              <a:gs pos="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 defTabSz="914332"/>
            <a:endParaRPr lang="pt-BR" sz="1867" dirty="0">
              <a:solidFill>
                <a:srgbClr val="FF9900"/>
              </a:solidFill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0" y="6411356"/>
            <a:ext cx="3140509" cy="37965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 defTabSz="914332"/>
            <a:r>
              <a:rPr lang="pt-BR" sz="1867" i="1" dirty="0">
                <a:solidFill>
                  <a:srgbClr val="002060"/>
                </a:solidFill>
              </a:rPr>
              <a:t>www</a:t>
            </a:r>
            <a:r>
              <a:rPr lang="pt-BR" sz="1867" b="1" i="1" dirty="0">
                <a:solidFill>
                  <a:srgbClr val="002060"/>
                </a:solidFill>
              </a:rPr>
              <a:t>.studiofinance.</a:t>
            </a:r>
            <a:r>
              <a:rPr lang="pt-BR" sz="1867" i="1" dirty="0">
                <a:solidFill>
                  <a:srgbClr val="002060"/>
                </a:solidFill>
              </a:rPr>
              <a:t>com.br</a:t>
            </a:r>
            <a:endParaRPr lang="pt-BR" sz="1867" b="1" dirty="0">
              <a:solidFill>
                <a:srgbClr val="002060"/>
              </a:solidFill>
            </a:endParaRPr>
          </a:p>
        </p:txBody>
      </p:sp>
      <p:grpSp>
        <p:nvGrpSpPr>
          <p:cNvPr id="12" name="Grupo 11"/>
          <p:cNvGrpSpPr/>
          <p:nvPr/>
        </p:nvGrpSpPr>
        <p:grpSpPr>
          <a:xfrm rot="5400000" flipV="1">
            <a:off x="-48000" y="110133"/>
            <a:ext cx="960107" cy="877097"/>
            <a:chOff x="5796136" y="2778645"/>
            <a:chExt cx="720080" cy="657823"/>
          </a:xfrm>
        </p:grpSpPr>
        <p:sp>
          <p:nvSpPr>
            <p:cNvPr id="13" name="Triângulo isósceles 12"/>
            <p:cNvSpPr/>
            <p:nvPr/>
          </p:nvSpPr>
          <p:spPr>
            <a:xfrm flipV="1">
              <a:off x="5856639" y="2787774"/>
              <a:ext cx="659577" cy="648694"/>
            </a:xfrm>
            <a:prstGeom prst="triangl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7" name="Triângulo isósceles 16"/>
            <p:cNvSpPr/>
            <p:nvPr/>
          </p:nvSpPr>
          <p:spPr>
            <a:xfrm flipV="1">
              <a:off x="5796136" y="2778645"/>
              <a:ext cx="648072" cy="657201"/>
            </a:xfrm>
            <a:prstGeom prst="triangle">
              <a:avLst/>
            </a:prstGeom>
            <a:solidFill>
              <a:srgbClr val="002060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18" name="Retângulo 17"/>
          <p:cNvSpPr/>
          <p:nvPr/>
        </p:nvSpPr>
        <p:spPr>
          <a:xfrm>
            <a:off x="911425" y="95757"/>
            <a:ext cx="7534372" cy="666784"/>
          </a:xfrm>
          <a:prstGeom prst="rect">
            <a:avLst/>
          </a:prstGeom>
        </p:spPr>
        <p:txBody>
          <a:bodyPr wrap="square" lIns="91439" tIns="45719" rIns="91439" bIns="45719" anchor="ctr">
            <a:spAutoFit/>
          </a:bodyPr>
          <a:lstStyle/>
          <a:p>
            <a:pPr defTabSz="914354"/>
            <a:r>
              <a:rPr lang="pt-BR" sz="3733" b="1" i="1" dirty="0" err="1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Forex</a:t>
            </a:r>
            <a:r>
              <a:rPr lang="pt-BR" sz="3733" b="1" i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– Renda variável</a:t>
            </a:r>
            <a:endParaRPr lang="pt-BR" sz="3733" b="1" i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chemeClr val="accent1">
                    <a:lumMod val="60000"/>
                    <a:lumOff val="40000"/>
                    <a:alpha val="43000"/>
                  </a:schemeClr>
                </a:outerShdw>
              </a:effectLst>
            </a:endParaRPr>
          </a:p>
        </p:txBody>
      </p:sp>
      <p:grpSp>
        <p:nvGrpSpPr>
          <p:cNvPr id="2" name="Agrupar 1"/>
          <p:cNvGrpSpPr/>
          <p:nvPr/>
        </p:nvGrpSpPr>
        <p:grpSpPr>
          <a:xfrm>
            <a:off x="192864" y="1730662"/>
            <a:ext cx="3378165" cy="2683637"/>
            <a:chOff x="192864" y="1730662"/>
            <a:chExt cx="3378165" cy="2683637"/>
          </a:xfrm>
        </p:grpSpPr>
        <p:sp>
          <p:nvSpPr>
            <p:cNvPr id="26" name="Retângulo de cantos arredondados 23"/>
            <p:cNvSpPr/>
            <p:nvPr/>
          </p:nvSpPr>
          <p:spPr>
            <a:xfrm rot="18979266">
              <a:off x="552118" y="1730662"/>
              <a:ext cx="2659658" cy="2683637"/>
            </a:xfrm>
            <a:prstGeom prst="roundRect">
              <a:avLst>
                <a:gd name="adj" fmla="val 9925"/>
              </a:avLst>
            </a:prstGeom>
            <a:solidFill>
              <a:schemeClr val="accent5">
                <a:lumMod val="75000"/>
              </a:schemeClr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192864" y="2387411"/>
              <a:ext cx="3378165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6000" i="1" dirty="0">
                  <a:solidFill>
                    <a:schemeClr val="bg1">
                      <a:lumMod val="95000"/>
                    </a:schemeClr>
                  </a:solidFill>
                </a:rPr>
                <a:t>Forex</a:t>
              </a:r>
            </a:p>
          </p:txBody>
        </p:sp>
      </p:grpSp>
      <p:sp>
        <p:nvSpPr>
          <p:cNvPr id="3" name="Retângulo 2"/>
          <p:cNvSpPr/>
          <p:nvPr/>
        </p:nvSpPr>
        <p:spPr>
          <a:xfrm>
            <a:off x="3969750" y="1107277"/>
            <a:ext cx="6935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32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Mercado de Moedas Tradicionais</a:t>
            </a:r>
            <a:endParaRPr lang="pt-BR" sz="3200" dirty="0"/>
          </a:p>
        </p:txBody>
      </p:sp>
      <p:sp>
        <p:nvSpPr>
          <p:cNvPr id="20" name="Retângulo 19"/>
          <p:cNvSpPr/>
          <p:nvPr/>
        </p:nvSpPr>
        <p:spPr>
          <a:xfrm>
            <a:off x="3969750" y="1752259"/>
            <a:ext cx="6935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32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Movimenta 5 Trilhões </a:t>
            </a:r>
            <a:r>
              <a:rPr lang="pt-BR" sz="3200" i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Usd</a:t>
            </a:r>
            <a:r>
              <a:rPr lang="pt-BR" sz="32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dia</a:t>
            </a:r>
            <a:endParaRPr lang="pt-BR" sz="3200" dirty="0"/>
          </a:p>
        </p:txBody>
      </p:sp>
      <p:sp>
        <p:nvSpPr>
          <p:cNvPr id="21" name="Retângulo 20"/>
          <p:cNvSpPr/>
          <p:nvPr/>
        </p:nvSpPr>
        <p:spPr>
          <a:xfrm>
            <a:off x="3969749" y="2434976"/>
            <a:ext cx="77075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32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Regulamentação EUA e Europa rígida</a:t>
            </a:r>
            <a:endParaRPr lang="pt-BR" sz="3200" dirty="0"/>
          </a:p>
        </p:txBody>
      </p:sp>
      <p:sp>
        <p:nvSpPr>
          <p:cNvPr id="22" name="Retângulo 21"/>
          <p:cNvSpPr/>
          <p:nvPr/>
        </p:nvSpPr>
        <p:spPr>
          <a:xfrm>
            <a:off x="3969749" y="3086767"/>
            <a:ext cx="77075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32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Não regulamentado no Brasil</a:t>
            </a:r>
            <a:endParaRPr lang="pt-BR" sz="3200" dirty="0"/>
          </a:p>
        </p:txBody>
      </p:sp>
      <p:sp>
        <p:nvSpPr>
          <p:cNvPr id="24" name="Retângulo 23"/>
          <p:cNvSpPr/>
          <p:nvPr/>
        </p:nvSpPr>
        <p:spPr>
          <a:xfrm>
            <a:off x="5720080" y="4167593"/>
            <a:ext cx="56291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32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Rendimentos em dólar</a:t>
            </a:r>
            <a:endParaRPr lang="pt-BR" sz="32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862" y="111020"/>
            <a:ext cx="2770119" cy="692530"/>
          </a:xfrm>
          <a:prstGeom prst="rect">
            <a:avLst/>
          </a:prstGeom>
        </p:spPr>
      </p:pic>
      <p:sp>
        <p:nvSpPr>
          <p:cNvPr id="28" name="Retângulo 27"/>
          <p:cNvSpPr/>
          <p:nvPr/>
        </p:nvSpPr>
        <p:spPr>
          <a:xfrm>
            <a:off x="5720080" y="4798965"/>
            <a:ext cx="56291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32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</a:t>
            </a:r>
            <a:r>
              <a:rPr lang="pt-BR" sz="32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Segurança</a:t>
            </a:r>
            <a:endParaRPr lang="pt-BR" sz="3200" dirty="0"/>
          </a:p>
        </p:txBody>
      </p:sp>
      <p:pic>
        <p:nvPicPr>
          <p:cNvPr id="30" name="Picture 20" descr="Resultado de imagem para v  visto 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694" y="3951489"/>
            <a:ext cx="1501386" cy="1537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61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21" grpId="0"/>
      <p:bldP spid="22" grpId="0"/>
      <p:bldP spid="24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ângulo 30"/>
          <p:cNvSpPr/>
          <p:nvPr/>
        </p:nvSpPr>
        <p:spPr>
          <a:xfrm>
            <a:off x="0" y="1183647"/>
            <a:ext cx="12192000" cy="377766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4" y="200471"/>
            <a:ext cx="11677289" cy="7200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 defTabSz="914332"/>
            <a:endParaRPr lang="pt-BR" sz="1867" dirty="0">
              <a:solidFill>
                <a:prstClr val="white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3571029" y="2571153"/>
            <a:ext cx="8463280" cy="769439"/>
          </a:xfrm>
          <a:prstGeom prst="rect">
            <a:avLst/>
          </a:prstGeom>
        </p:spPr>
        <p:txBody>
          <a:bodyPr wrap="square" lIns="91439" tIns="45719" rIns="91439" bIns="45719" anchor="ctr">
            <a:spAutoFit/>
          </a:bodyPr>
          <a:lstStyle/>
          <a:p>
            <a:pPr algn="ctr" defTabSz="914354"/>
            <a:r>
              <a:rPr lang="pt-BR" sz="4400" b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Regulamentação da Europa</a:t>
            </a:r>
            <a:endParaRPr lang="pt-BR" sz="4400" b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chemeClr val="accent1">
                    <a:lumMod val="60000"/>
                    <a:lumOff val="40000"/>
                    <a:alpha val="43000"/>
                  </a:schemeClr>
                </a:outerShdw>
              </a:effectLst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2" name="Agrupar 1"/>
          <p:cNvGrpSpPr/>
          <p:nvPr/>
        </p:nvGrpSpPr>
        <p:grpSpPr>
          <a:xfrm>
            <a:off x="192864" y="1730662"/>
            <a:ext cx="3378165" cy="2683637"/>
            <a:chOff x="192864" y="1730662"/>
            <a:chExt cx="3378165" cy="2683637"/>
          </a:xfrm>
        </p:grpSpPr>
        <p:sp>
          <p:nvSpPr>
            <p:cNvPr id="26" name="Retângulo de cantos arredondados 23"/>
            <p:cNvSpPr/>
            <p:nvPr/>
          </p:nvSpPr>
          <p:spPr>
            <a:xfrm rot="18979266">
              <a:off x="552118" y="1730662"/>
              <a:ext cx="2659658" cy="2683637"/>
            </a:xfrm>
            <a:prstGeom prst="roundRect">
              <a:avLst>
                <a:gd name="adj" fmla="val 9925"/>
              </a:avLst>
            </a:prstGeom>
            <a:solidFill>
              <a:schemeClr val="accent5">
                <a:lumMod val="75000"/>
              </a:schemeClr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/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192864" y="2387411"/>
              <a:ext cx="3378165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6000" i="1" dirty="0">
                  <a:solidFill>
                    <a:schemeClr val="bg1">
                      <a:lumMod val="95000"/>
                    </a:schemeClr>
                  </a:solidFill>
                </a:rPr>
                <a:t>Forex</a:t>
              </a:r>
            </a:p>
          </p:txBody>
        </p:sp>
      </p:grpSp>
      <p:sp>
        <p:nvSpPr>
          <p:cNvPr id="32" name="Retângulo 31"/>
          <p:cNvSpPr/>
          <p:nvPr/>
        </p:nvSpPr>
        <p:spPr>
          <a:xfrm>
            <a:off x="3611669" y="1538618"/>
            <a:ext cx="8422640" cy="769439"/>
          </a:xfrm>
          <a:prstGeom prst="rect">
            <a:avLst/>
          </a:prstGeom>
        </p:spPr>
        <p:txBody>
          <a:bodyPr wrap="square" lIns="91439" tIns="45719" rIns="91439" bIns="45719" anchor="ctr">
            <a:spAutoFit/>
          </a:bodyPr>
          <a:lstStyle/>
          <a:p>
            <a:pPr algn="ctr" defTabSz="914354"/>
            <a:r>
              <a:rPr lang="pt-BR" sz="4400" b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Conta Individual em seu nome</a:t>
            </a:r>
            <a:endParaRPr lang="pt-BR" sz="4400" b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chemeClr val="accent1">
                    <a:lumMod val="60000"/>
                    <a:lumOff val="40000"/>
                    <a:alpha val="43000"/>
                  </a:schemeClr>
                </a:outerShdw>
              </a:effectLst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34" name="Retângulo 33"/>
          <p:cNvSpPr/>
          <p:nvPr/>
        </p:nvSpPr>
        <p:spPr>
          <a:xfrm>
            <a:off x="3251200" y="3612662"/>
            <a:ext cx="8823749" cy="769439"/>
          </a:xfrm>
          <a:prstGeom prst="rect">
            <a:avLst/>
          </a:prstGeom>
        </p:spPr>
        <p:txBody>
          <a:bodyPr wrap="square" lIns="91439" tIns="45719" rIns="91439" bIns="45719" anchor="ctr">
            <a:spAutoFit/>
          </a:bodyPr>
          <a:lstStyle/>
          <a:p>
            <a:pPr algn="ctr" defTabSz="914354"/>
            <a:r>
              <a:rPr lang="pt-BR" sz="4400" b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Estude a estrutura do Mercado</a:t>
            </a:r>
            <a:endParaRPr lang="pt-BR" sz="4400" b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chemeClr val="accent1">
                    <a:lumMod val="60000"/>
                    <a:lumOff val="40000"/>
                    <a:alpha val="43000"/>
                  </a:schemeClr>
                </a:outerShdw>
              </a:effectLst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47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2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4" y="200471"/>
            <a:ext cx="11677289" cy="7200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 defTabSz="914332"/>
            <a:endParaRPr lang="pt-BR" sz="1867" dirty="0">
              <a:solidFill>
                <a:prstClr val="white"/>
              </a:solidFill>
            </a:endParaRPr>
          </a:p>
        </p:txBody>
      </p:sp>
      <p:sp>
        <p:nvSpPr>
          <p:cNvPr id="14" name="Triângulo retângulo 13"/>
          <p:cNvSpPr/>
          <p:nvPr/>
        </p:nvSpPr>
        <p:spPr>
          <a:xfrm>
            <a:off x="0" y="6215448"/>
            <a:ext cx="12192000" cy="642552"/>
          </a:xfrm>
          <a:prstGeom prst="rtTriangle">
            <a:avLst/>
          </a:prstGeom>
          <a:gradFill>
            <a:gsLst>
              <a:gs pos="100000">
                <a:srgbClr val="FFC000">
                  <a:alpha val="69000"/>
                </a:srgbClr>
              </a:gs>
              <a:gs pos="3000">
                <a:srgbClr val="D2A000"/>
              </a:gs>
              <a:gs pos="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 defTabSz="914332"/>
            <a:endParaRPr lang="pt-BR" sz="1867" dirty="0">
              <a:solidFill>
                <a:srgbClr val="FF9900"/>
              </a:solidFill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0" y="6411356"/>
            <a:ext cx="3140509" cy="37965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 defTabSz="914332"/>
            <a:r>
              <a:rPr lang="pt-BR" sz="1867" i="1" dirty="0">
                <a:solidFill>
                  <a:srgbClr val="002060"/>
                </a:solidFill>
              </a:rPr>
              <a:t>www</a:t>
            </a:r>
            <a:r>
              <a:rPr lang="pt-BR" sz="1867" b="1" i="1" dirty="0">
                <a:solidFill>
                  <a:srgbClr val="002060"/>
                </a:solidFill>
              </a:rPr>
              <a:t>.studiofinance.</a:t>
            </a:r>
            <a:r>
              <a:rPr lang="pt-BR" sz="1867" i="1" dirty="0">
                <a:solidFill>
                  <a:srgbClr val="002060"/>
                </a:solidFill>
              </a:rPr>
              <a:t>com.br</a:t>
            </a:r>
            <a:endParaRPr lang="pt-BR" sz="1867" b="1" dirty="0">
              <a:solidFill>
                <a:srgbClr val="002060"/>
              </a:solidFill>
            </a:endParaRPr>
          </a:p>
        </p:txBody>
      </p:sp>
      <p:grpSp>
        <p:nvGrpSpPr>
          <p:cNvPr id="12" name="Grupo 11"/>
          <p:cNvGrpSpPr/>
          <p:nvPr/>
        </p:nvGrpSpPr>
        <p:grpSpPr>
          <a:xfrm rot="5400000" flipV="1">
            <a:off x="-48000" y="110133"/>
            <a:ext cx="960107" cy="877097"/>
            <a:chOff x="5796136" y="2778645"/>
            <a:chExt cx="720080" cy="657823"/>
          </a:xfrm>
        </p:grpSpPr>
        <p:sp>
          <p:nvSpPr>
            <p:cNvPr id="13" name="Triângulo isósceles 12"/>
            <p:cNvSpPr/>
            <p:nvPr/>
          </p:nvSpPr>
          <p:spPr>
            <a:xfrm flipV="1">
              <a:off x="5856639" y="2787774"/>
              <a:ext cx="659577" cy="648694"/>
            </a:xfrm>
            <a:prstGeom prst="triangl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7" name="Triângulo isósceles 16"/>
            <p:cNvSpPr/>
            <p:nvPr/>
          </p:nvSpPr>
          <p:spPr>
            <a:xfrm flipV="1">
              <a:off x="5796136" y="2778645"/>
              <a:ext cx="648072" cy="657201"/>
            </a:xfrm>
            <a:prstGeom prst="triangle">
              <a:avLst/>
            </a:prstGeom>
            <a:solidFill>
              <a:srgbClr val="002060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18" name="Retângulo 17"/>
          <p:cNvSpPr/>
          <p:nvPr/>
        </p:nvSpPr>
        <p:spPr>
          <a:xfrm>
            <a:off x="911425" y="95757"/>
            <a:ext cx="7534372" cy="666784"/>
          </a:xfrm>
          <a:prstGeom prst="rect">
            <a:avLst/>
          </a:prstGeom>
        </p:spPr>
        <p:txBody>
          <a:bodyPr wrap="square" lIns="91439" tIns="45719" rIns="91439" bIns="45719" anchor="ctr">
            <a:spAutoFit/>
          </a:bodyPr>
          <a:lstStyle/>
          <a:p>
            <a:pPr defTabSz="914354"/>
            <a:r>
              <a:rPr lang="pt-BR" sz="3733" b="1" i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CRIPTOATIVOS</a:t>
            </a:r>
            <a:endParaRPr lang="pt-BR" sz="3733" b="1" i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chemeClr val="accent1">
                    <a:lumMod val="60000"/>
                    <a:lumOff val="40000"/>
                    <a:alpha val="43000"/>
                  </a:schemeClr>
                </a:outerShdw>
              </a:effectLst>
            </a:endParaRPr>
          </a:p>
        </p:txBody>
      </p:sp>
      <p:grpSp>
        <p:nvGrpSpPr>
          <p:cNvPr id="51" name="Grupo 3"/>
          <p:cNvGrpSpPr/>
          <p:nvPr/>
        </p:nvGrpSpPr>
        <p:grpSpPr>
          <a:xfrm>
            <a:off x="677825" y="1606790"/>
            <a:ext cx="3661573" cy="3495043"/>
            <a:chOff x="1599965" y="1232344"/>
            <a:chExt cx="1902767" cy="1800000"/>
          </a:xfrm>
          <a:solidFill>
            <a:srgbClr val="FFBDBD"/>
          </a:solidFill>
          <a:effectLst>
            <a:outerShdw blurRad="50800" dist="50800" dir="5400000" algn="ctr" rotWithShape="0">
              <a:schemeClr val="bg1">
                <a:lumMod val="85000"/>
              </a:schemeClr>
            </a:outerShdw>
          </a:effectLst>
        </p:grpSpPr>
        <p:sp>
          <p:nvSpPr>
            <p:cNvPr id="52" name="Retângulo de cantos arredondados 23"/>
            <p:cNvSpPr/>
            <p:nvPr/>
          </p:nvSpPr>
          <p:spPr>
            <a:xfrm rot="18979266">
              <a:off x="1651349" y="1232344"/>
              <a:ext cx="1800000" cy="1800000"/>
            </a:xfrm>
            <a:prstGeom prst="roundRect">
              <a:avLst>
                <a:gd name="adj" fmla="val 9925"/>
              </a:avLst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>
                <a:solidFill>
                  <a:schemeClr val="bg1"/>
                </a:solidFill>
              </a:endParaRPr>
            </a:p>
          </p:txBody>
        </p:sp>
        <p:sp>
          <p:nvSpPr>
            <p:cNvPr id="53" name="Retângulo 52"/>
            <p:cNvSpPr/>
            <p:nvPr/>
          </p:nvSpPr>
          <p:spPr>
            <a:xfrm>
              <a:off x="1599965" y="1828845"/>
              <a:ext cx="1902767" cy="475529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5400" i="1" dirty="0">
                  <a:solidFill>
                    <a:schemeClr val="accent5">
                      <a:lumMod val="50000"/>
                    </a:schemeClr>
                  </a:solidFill>
                  <a:effectLst>
                    <a:outerShdw blurRad="38100" dist="38100" dir="2700000" algn="tl">
                      <a:schemeClr val="accent1">
                        <a:lumMod val="60000"/>
                        <a:lumOff val="40000"/>
                        <a:alpha val="43000"/>
                      </a:schemeClr>
                    </a:outerShdw>
                  </a:effectLst>
                </a:rPr>
                <a:t>Criptoativos</a:t>
              </a:r>
              <a:endParaRPr lang="pt-BR" sz="54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pic>
        <p:nvPicPr>
          <p:cNvPr id="54" name="Imagem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839" y="136022"/>
            <a:ext cx="2401368" cy="600343"/>
          </a:xfrm>
          <a:prstGeom prst="rect">
            <a:avLst/>
          </a:prstGeom>
        </p:spPr>
      </p:pic>
      <p:sp>
        <p:nvSpPr>
          <p:cNvPr id="16" name="Retângulo 15"/>
          <p:cNvSpPr/>
          <p:nvPr/>
        </p:nvSpPr>
        <p:spPr>
          <a:xfrm>
            <a:off x="4618653" y="919322"/>
            <a:ext cx="7536281" cy="807911"/>
          </a:xfrm>
          <a:prstGeom prst="rect">
            <a:avLst/>
          </a:prstGeom>
        </p:spPr>
        <p:txBody>
          <a:bodyPr wrap="square" lIns="68579" tIns="34289" rIns="68579" bIns="34289" anchor="ctr">
            <a:spAutoFit/>
          </a:bodyPr>
          <a:lstStyle/>
          <a:p>
            <a:pPr algn="ctr" defTabSz="685766">
              <a:defRPr/>
            </a:pPr>
            <a:r>
              <a:rPr lang="pt-BR" sz="4800" b="1" i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latin typeface="Calibri" panose="020F0502020204030204"/>
              </a:rPr>
              <a:t>DESCENTRALIZADO</a:t>
            </a:r>
            <a:endParaRPr lang="pt-BR" sz="4800" b="1" i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5B9BD5">
                    <a:lumMod val="60000"/>
                    <a:lumOff val="40000"/>
                    <a:alpha val="43000"/>
                  </a:srgbClr>
                </a:outerShdw>
              </a:effectLst>
              <a:latin typeface="Calibri" panose="020F0502020204030204"/>
            </a:endParaRPr>
          </a:p>
        </p:txBody>
      </p:sp>
      <p:pic>
        <p:nvPicPr>
          <p:cNvPr id="20" name="Picture 4" descr="Imagem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617" y="1752172"/>
            <a:ext cx="3883731" cy="3575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75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sultado de imagem para iceberg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524" y="365125"/>
            <a:ext cx="8277225" cy="5705476"/>
          </a:xfrm>
          <a:prstGeom prst="rect">
            <a:avLst/>
          </a:prstGeom>
          <a:noFill/>
          <a:effectLst>
            <a:outerShdw blurRad="63500" sx="102000" sy="102000" algn="ctr" rotWithShape="0">
              <a:schemeClr val="bg1">
                <a:lumMod val="8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eta para a Esquerda 11"/>
          <p:cNvSpPr/>
          <p:nvPr/>
        </p:nvSpPr>
        <p:spPr>
          <a:xfrm rot="20059071">
            <a:off x="6077540" y="1303851"/>
            <a:ext cx="677047" cy="392304"/>
          </a:xfrm>
          <a:prstGeom prst="leftArrow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eta para a Esquerda 14"/>
          <p:cNvSpPr/>
          <p:nvPr/>
        </p:nvSpPr>
        <p:spPr>
          <a:xfrm rot="8286501">
            <a:off x="3201230" y="3890406"/>
            <a:ext cx="1001550" cy="392304"/>
          </a:xfrm>
          <a:prstGeom prst="leftArrow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6416063" y="2509645"/>
            <a:ext cx="4304686" cy="3155026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6472048" y="2585325"/>
            <a:ext cx="3457137" cy="44627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§"/>
              <a:defRPr/>
            </a:pPr>
            <a:r>
              <a:rPr lang="pt-BR" sz="2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Contratos Inteligentes</a:t>
            </a:r>
            <a:endParaRPr lang="pt-BR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472047" y="3044851"/>
            <a:ext cx="4304683" cy="44627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§"/>
              <a:defRPr/>
            </a:pPr>
            <a:r>
              <a:rPr lang="pt-BR" sz="2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Sistema de Bilheteria / votação</a:t>
            </a:r>
            <a:endParaRPr lang="pt-BR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6472047" y="3504377"/>
            <a:ext cx="3457137" cy="44627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§"/>
              <a:defRPr/>
            </a:pPr>
            <a:r>
              <a:rPr lang="pt-BR" sz="2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Propriedades fracionadas</a:t>
            </a:r>
            <a:endParaRPr lang="pt-BR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6472046" y="3963903"/>
            <a:ext cx="3457137" cy="44627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§"/>
              <a:defRPr/>
            </a:pPr>
            <a:r>
              <a:rPr lang="pt-BR" sz="2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Autenticação cartório</a:t>
            </a:r>
            <a:endParaRPr lang="pt-BR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6472045" y="4380107"/>
            <a:ext cx="4248704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85800">
              <a:spcAft>
                <a:spcPts val="750"/>
              </a:spcAft>
              <a:buFont typeface="Wingdings" panose="05000000000000000000" pitchFamily="2" charset="2"/>
              <a:buChar char="§"/>
              <a:defRPr/>
            </a:pPr>
            <a:r>
              <a:rPr lang="pt-BR" sz="2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Serviços f</a:t>
            </a:r>
            <a:r>
              <a:rPr lang="pt-BR" sz="2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inanceiros simples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6472046" y="5167938"/>
            <a:ext cx="3457137" cy="44627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§"/>
              <a:defRPr/>
            </a:pPr>
            <a:r>
              <a:rPr lang="pt-BR" sz="2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Identidades Digitais</a:t>
            </a:r>
            <a:endParaRPr lang="pt-BR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928497" y="4714383"/>
            <a:ext cx="3509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85800">
              <a:spcAft>
                <a:spcPts val="750"/>
              </a:spcAft>
              <a:defRPr/>
            </a:pPr>
            <a:r>
              <a:rPr lang="pt-BR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Eliminar </a:t>
            </a:r>
            <a:r>
              <a:rPr lang="pt-BR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paypal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pt-BR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mercado livre </a:t>
            </a:r>
            <a:endParaRPr lang="pt-BR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Imagem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522" y="595563"/>
            <a:ext cx="2287949" cy="62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tângulo 17"/>
          <p:cNvSpPr/>
          <p:nvPr/>
        </p:nvSpPr>
        <p:spPr>
          <a:xfrm>
            <a:off x="2603985" y="4424185"/>
            <a:ext cx="2445535" cy="680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solidFill>
                  <a:srgbClr val="4D4D4D"/>
                </a:solidFill>
                <a:latin typeface="Lato Black" panose="020F0A02020204030203" pitchFamily="34" charset="0"/>
              </a:rPr>
              <a:t>Blockchain</a:t>
            </a:r>
            <a:endParaRPr lang="pt-BR" sz="3200" dirty="0">
              <a:solidFill>
                <a:srgbClr val="4D4D4D"/>
              </a:solidFill>
              <a:latin typeface="Lato Black" panose="020F0A02020204030203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8422423" y="595563"/>
            <a:ext cx="2291641" cy="62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dirty="0" err="1" smtClean="0">
                <a:solidFill>
                  <a:srgbClr val="4D4D4D"/>
                </a:solidFill>
                <a:latin typeface="Lato Black" panose="020F0A02020204030203" pitchFamily="34" charset="0"/>
              </a:rPr>
              <a:t>Altcoins</a:t>
            </a:r>
            <a:endParaRPr lang="pt-BR" sz="3200" dirty="0">
              <a:solidFill>
                <a:srgbClr val="4D4D4D"/>
              </a:solidFill>
              <a:latin typeface="Lato Black" panose="020F0A02020204030203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111760" y="534860"/>
            <a:ext cx="2275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</a:t>
            </a:r>
            <a:r>
              <a:rPr lang="pt-BR" sz="32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17 Milhões</a:t>
            </a:r>
            <a:endParaRPr lang="pt-BR" sz="3200" dirty="0"/>
          </a:p>
        </p:txBody>
      </p:sp>
      <p:sp>
        <p:nvSpPr>
          <p:cNvPr id="20" name="Retângulo 19"/>
          <p:cNvSpPr/>
          <p:nvPr/>
        </p:nvSpPr>
        <p:spPr>
          <a:xfrm>
            <a:off x="47015" y="1163618"/>
            <a:ext cx="2275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</a:t>
            </a:r>
            <a:r>
              <a:rPr lang="pt-BR" sz="32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21</a:t>
            </a:r>
            <a:r>
              <a:rPr lang="pt-BR" sz="32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Milhões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0190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2" grpId="0" animBg="1"/>
      <p:bldP spid="5" grpId="0"/>
      <p:bldP spid="7" grpId="0"/>
      <p:bldP spid="8" grpId="0"/>
      <p:bldP spid="9" grpId="0"/>
      <p:bldP spid="10" grpId="0"/>
      <p:bldP spid="11" grpId="0"/>
      <p:bldP spid="4" grpId="0"/>
      <p:bldP spid="18" grpId="0" animBg="1"/>
      <p:bldP spid="17" grpId="0" animBg="1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67544" y="54420"/>
            <a:ext cx="5650779" cy="623246"/>
          </a:xfrm>
          <a:prstGeom prst="rect">
            <a:avLst/>
          </a:prstGeom>
        </p:spPr>
        <p:txBody>
          <a:bodyPr wrap="square" lIns="68579" tIns="34289" rIns="68579" bIns="34289" anchor="ctr">
            <a:spAutoFit/>
          </a:bodyPr>
          <a:lstStyle/>
          <a:p>
            <a:pPr defTabSz="685766">
              <a:defRPr/>
            </a:pPr>
            <a:r>
              <a:rPr lang="pt-BR" sz="3600" b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latin typeface="Calibri" panose="020F0502020204030204"/>
              </a:rPr>
              <a:t>ALTCOINS</a:t>
            </a:r>
            <a:endParaRPr lang="pt-BR" sz="3600" b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5B9BD5">
                    <a:lumMod val="60000"/>
                    <a:lumOff val="40000"/>
                    <a:alpha val="43000"/>
                  </a:srgbClr>
                </a:outerShdw>
              </a:effectLst>
              <a:latin typeface="Calibri" panose="020F0502020204030204"/>
            </a:endParaRPr>
          </a:p>
        </p:txBody>
      </p:sp>
      <p:grpSp>
        <p:nvGrpSpPr>
          <p:cNvPr id="4" name="Grupo 11"/>
          <p:cNvGrpSpPr/>
          <p:nvPr/>
        </p:nvGrpSpPr>
        <p:grpSpPr>
          <a:xfrm rot="5400000" flipV="1">
            <a:off x="-18947" y="162109"/>
            <a:ext cx="438304" cy="400409"/>
            <a:chOff x="5796136" y="2778645"/>
            <a:chExt cx="720080" cy="657823"/>
          </a:xfrm>
        </p:grpSpPr>
        <p:sp>
          <p:nvSpPr>
            <p:cNvPr id="5" name="Triângulo isósceles 4"/>
            <p:cNvSpPr/>
            <p:nvPr/>
          </p:nvSpPr>
          <p:spPr>
            <a:xfrm flipV="1">
              <a:off x="5856639" y="2787774"/>
              <a:ext cx="659577" cy="648694"/>
            </a:xfrm>
            <a:prstGeom prst="triangl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Triângulo isósceles 5"/>
            <p:cNvSpPr/>
            <p:nvPr/>
          </p:nvSpPr>
          <p:spPr>
            <a:xfrm flipV="1">
              <a:off x="5796136" y="2778645"/>
              <a:ext cx="648072" cy="657201"/>
            </a:xfrm>
            <a:prstGeom prst="triangle">
              <a:avLst/>
            </a:prstGeom>
            <a:solidFill>
              <a:srgbClr val="002060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6" name="Imagem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" y="2065886"/>
            <a:ext cx="1462500" cy="1481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625" y="2078215"/>
            <a:ext cx="1462500" cy="1462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48" y="3848487"/>
            <a:ext cx="1462500" cy="1328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5962" y="2876517"/>
            <a:ext cx="1462500" cy="1328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5921" y="3848486"/>
            <a:ext cx="1462500" cy="1306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1892" y="2043205"/>
            <a:ext cx="1826419" cy="2995017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1742" y="2695575"/>
            <a:ext cx="3493608" cy="129515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283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Agrupar 11"/>
          <p:cNvGrpSpPr/>
          <p:nvPr/>
        </p:nvGrpSpPr>
        <p:grpSpPr>
          <a:xfrm>
            <a:off x="794385" y="877825"/>
            <a:ext cx="11001375" cy="4481550"/>
            <a:chOff x="577024" y="1483767"/>
            <a:chExt cx="11001375" cy="4481550"/>
          </a:xfrm>
        </p:grpSpPr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7024" y="2136267"/>
              <a:ext cx="11001375" cy="3829050"/>
            </a:xfrm>
            <a:prstGeom prst="rect">
              <a:avLst/>
            </a:prstGeom>
          </p:spPr>
        </p:pic>
        <p:sp>
          <p:nvSpPr>
            <p:cNvPr id="14" name="Retângulo 13"/>
            <p:cNvSpPr/>
            <p:nvPr/>
          </p:nvSpPr>
          <p:spPr>
            <a:xfrm>
              <a:off x="1362671" y="1512877"/>
              <a:ext cx="3931705" cy="55874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685800">
                <a:lnSpc>
                  <a:spcPct val="115000"/>
                </a:lnSpc>
                <a:spcAft>
                  <a:spcPts val="750"/>
                </a:spcAft>
                <a:defRPr/>
              </a:pPr>
              <a:r>
                <a:rPr lang="pt-BR" sz="2800" dirty="0" smtClean="0">
                  <a:solidFill>
                    <a:srgbClr val="4472C4">
                      <a:lumMod val="50000"/>
                    </a:srgb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Estrutura Atual</a:t>
              </a:r>
              <a:endParaRPr lang="pt-BR" sz="2800" dirty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tângulo 14"/>
            <p:cNvSpPr/>
            <p:nvPr/>
          </p:nvSpPr>
          <p:spPr>
            <a:xfrm>
              <a:off x="7059168" y="1483767"/>
              <a:ext cx="4224528" cy="58785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685800">
                <a:lnSpc>
                  <a:spcPct val="115000"/>
                </a:lnSpc>
                <a:spcAft>
                  <a:spcPts val="750"/>
                </a:spcAft>
                <a:defRPr/>
              </a:pPr>
              <a:r>
                <a:rPr lang="pt-BR" sz="2800" dirty="0" smtClean="0">
                  <a:solidFill>
                    <a:srgbClr val="4472C4">
                      <a:lumMod val="50000"/>
                    </a:srgb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Estrutura em Blockchain</a:t>
              </a:r>
              <a:endParaRPr lang="pt-BR" sz="2800" dirty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Retângulo 2"/>
          <p:cNvSpPr/>
          <p:nvPr/>
        </p:nvSpPr>
        <p:spPr>
          <a:xfrm>
            <a:off x="467544" y="115975"/>
            <a:ext cx="5650779" cy="500135"/>
          </a:xfrm>
          <a:prstGeom prst="rect">
            <a:avLst/>
          </a:prstGeom>
        </p:spPr>
        <p:txBody>
          <a:bodyPr wrap="square" lIns="68579" tIns="34289" rIns="68579" bIns="34289" anchor="ctr">
            <a:spAutoFit/>
          </a:bodyPr>
          <a:lstStyle/>
          <a:p>
            <a:pPr defTabSz="685766">
              <a:defRPr/>
            </a:pPr>
            <a:r>
              <a:rPr lang="pt-BR" sz="2800" b="1" i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latin typeface="Calibri" panose="020F0502020204030204"/>
              </a:rPr>
              <a:t>Estrutura do Blockchain</a:t>
            </a:r>
            <a:endParaRPr lang="pt-BR" sz="2800" b="1" i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5B9BD5">
                    <a:lumMod val="60000"/>
                    <a:lumOff val="40000"/>
                    <a:alpha val="43000"/>
                  </a:srgbClr>
                </a:outerShdw>
              </a:effectLst>
              <a:latin typeface="Calibri" panose="020F0502020204030204"/>
            </a:endParaRPr>
          </a:p>
        </p:txBody>
      </p:sp>
      <p:grpSp>
        <p:nvGrpSpPr>
          <p:cNvPr id="4" name="Grupo 11"/>
          <p:cNvGrpSpPr/>
          <p:nvPr/>
        </p:nvGrpSpPr>
        <p:grpSpPr>
          <a:xfrm rot="5400000" flipV="1">
            <a:off x="-18947" y="162109"/>
            <a:ext cx="438304" cy="400409"/>
            <a:chOff x="5796136" y="2778645"/>
            <a:chExt cx="720080" cy="657823"/>
          </a:xfrm>
        </p:grpSpPr>
        <p:sp>
          <p:nvSpPr>
            <p:cNvPr id="5" name="Triângulo isósceles 4"/>
            <p:cNvSpPr/>
            <p:nvPr/>
          </p:nvSpPr>
          <p:spPr>
            <a:xfrm flipV="1">
              <a:off x="5856639" y="2787774"/>
              <a:ext cx="659577" cy="648694"/>
            </a:xfrm>
            <a:prstGeom prst="triangl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Triângulo isósceles 5"/>
            <p:cNvSpPr/>
            <p:nvPr/>
          </p:nvSpPr>
          <p:spPr>
            <a:xfrm flipV="1">
              <a:off x="5796136" y="2778645"/>
              <a:ext cx="648072" cy="657201"/>
            </a:xfrm>
            <a:prstGeom prst="triangle">
              <a:avLst/>
            </a:prstGeom>
            <a:solidFill>
              <a:srgbClr val="002060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839" y="136022"/>
            <a:ext cx="2401368" cy="600343"/>
          </a:xfrm>
          <a:prstGeom prst="rect">
            <a:avLst/>
          </a:prstGeom>
        </p:spPr>
      </p:pic>
      <p:sp>
        <p:nvSpPr>
          <p:cNvPr id="7" name="Retângulo Arredondado 6"/>
          <p:cNvSpPr/>
          <p:nvPr/>
        </p:nvSpPr>
        <p:spPr>
          <a:xfrm>
            <a:off x="6537115" y="1530325"/>
            <a:ext cx="5340096" cy="4071943"/>
          </a:xfrm>
          <a:prstGeom prst="roundRect">
            <a:avLst>
              <a:gd name="adj" fmla="val 5474"/>
            </a:avLst>
          </a:prstGeom>
          <a:solidFill>
            <a:srgbClr val="4454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Arredondado 10"/>
          <p:cNvSpPr/>
          <p:nvPr/>
        </p:nvSpPr>
        <p:spPr>
          <a:xfrm>
            <a:off x="794384" y="1530325"/>
            <a:ext cx="5423535" cy="4071943"/>
          </a:xfrm>
          <a:prstGeom prst="roundRect">
            <a:avLst>
              <a:gd name="adj" fmla="val 5474"/>
            </a:avLst>
          </a:prstGeom>
          <a:solidFill>
            <a:srgbClr val="4454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50" name="Picture 2" descr="Resultado de imagem para logo ub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" y="5716772"/>
            <a:ext cx="1607473" cy="539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Resultado de imagem para airbnb logo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920" y="5625242"/>
            <a:ext cx="2429129" cy="75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295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4" y="200471"/>
            <a:ext cx="11677289" cy="7200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 defTabSz="914332"/>
            <a:endParaRPr lang="pt-BR" sz="1867" dirty="0">
              <a:solidFill>
                <a:prstClr val="white"/>
              </a:solidFill>
            </a:endParaRPr>
          </a:p>
        </p:txBody>
      </p:sp>
      <p:sp>
        <p:nvSpPr>
          <p:cNvPr id="14" name="Triângulo retângulo 13"/>
          <p:cNvSpPr/>
          <p:nvPr/>
        </p:nvSpPr>
        <p:spPr>
          <a:xfrm>
            <a:off x="0" y="6215448"/>
            <a:ext cx="12192000" cy="642552"/>
          </a:xfrm>
          <a:prstGeom prst="rtTriangle">
            <a:avLst/>
          </a:prstGeom>
          <a:gradFill>
            <a:gsLst>
              <a:gs pos="100000">
                <a:srgbClr val="FFC000">
                  <a:alpha val="69000"/>
                </a:srgbClr>
              </a:gs>
              <a:gs pos="3000">
                <a:srgbClr val="D2A000"/>
              </a:gs>
              <a:gs pos="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algn="ctr" defTabSz="914332"/>
            <a:endParaRPr lang="pt-BR" sz="1867" dirty="0">
              <a:solidFill>
                <a:srgbClr val="FF9900"/>
              </a:solidFill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0" y="6411356"/>
            <a:ext cx="3140509" cy="37965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 defTabSz="914332"/>
            <a:r>
              <a:rPr lang="pt-BR" sz="1867" i="1" dirty="0">
                <a:solidFill>
                  <a:srgbClr val="002060"/>
                </a:solidFill>
              </a:rPr>
              <a:t>www</a:t>
            </a:r>
            <a:r>
              <a:rPr lang="pt-BR" sz="1867" b="1" i="1" dirty="0">
                <a:solidFill>
                  <a:srgbClr val="002060"/>
                </a:solidFill>
              </a:rPr>
              <a:t>.studiofinance.</a:t>
            </a:r>
            <a:r>
              <a:rPr lang="pt-BR" sz="1867" i="1" dirty="0">
                <a:solidFill>
                  <a:srgbClr val="002060"/>
                </a:solidFill>
              </a:rPr>
              <a:t>com.br</a:t>
            </a:r>
            <a:endParaRPr lang="pt-BR" sz="1867" b="1" dirty="0">
              <a:solidFill>
                <a:srgbClr val="002060"/>
              </a:solidFill>
            </a:endParaRPr>
          </a:p>
        </p:txBody>
      </p:sp>
      <p:grpSp>
        <p:nvGrpSpPr>
          <p:cNvPr id="12" name="Grupo 11"/>
          <p:cNvGrpSpPr/>
          <p:nvPr/>
        </p:nvGrpSpPr>
        <p:grpSpPr>
          <a:xfrm rot="5400000" flipV="1">
            <a:off x="-48000" y="110133"/>
            <a:ext cx="960107" cy="877097"/>
            <a:chOff x="5796136" y="2778645"/>
            <a:chExt cx="720080" cy="657823"/>
          </a:xfrm>
        </p:grpSpPr>
        <p:sp>
          <p:nvSpPr>
            <p:cNvPr id="13" name="Triângulo isósceles 12"/>
            <p:cNvSpPr/>
            <p:nvPr/>
          </p:nvSpPr>
          <p:spPr>
            <a:xfrm flipV="1">
              <a:off x="5856639" y="2787774"/>
              <a:ext cx="659577" cy="648694"/>
            </a:xfrm>
            <a:prstGeom prst="triangl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  <p:sp>
          <p:nvSpPr>
            <p:cNvPr id="17" name="Triângulo isósceles 16"/>
            <p:cNvSpPr/>
            <p:nvPr/>
          </p:nvSpPr>
          <p:spPr>
            <a:xfrm flipV="1">
              <a:off x="5796136" y="2778645"/>
              <a:ext cx="648072" cy="657201"/>
            </a:xfrm>
            <a:prstGeom prst="triangle">
              <a:avLst/>
            </a:prstGeom>
            <a:solidFill>
              <a:srgbClr val="002060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400"/>
            </a:p>
          </p:txBody>
        </p:sp>
      </p:grpSp>
      <p:sp>
        <p:nvSpPr>
          <p:cNvPr id="18" name="Retângulo 17"/>
          <p:cNvSpPr/>
          <p:nvPr/>
        </p:nvSpPr>
        <p:spPr>
          <a:xfrm>
            <a:off x="911425" y="95757"/>
            <a:ext cx="7534372" cy="666784"/>
          </a:xfrm>
          <a:prstGeom prst="rect">
            <a:avLst/>
          </a:prstGeom>
        </p:spPr>
        <p:txBody>
          <a:bodyPr wrap="square" lIns="91439" tIns="45719" rIns="91439" bIns="45719" anchor="ctr">
            <a:spAutoFit/>
          </a:bodyPr>
          <a:lstStyle/>
          <a:p>
            <a:pPr defTabSz="914354"/>
            <a:r>
              <a:rPr lang="pt-BR" sz="3733" b="1" i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CRIPTOATIVOS</a:t>
            </a:r>
            <a:endParaRPr lang="pt-BR" sz="3733" b="1" i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chemeClr val="accent1">
                    <a:lumMod val="60000"/>
                    <a:lumOff val="40000"/>
                    <a:alpha val="43000"/>
                  </a:schemeClr>
                </a:outerShdw>
              </a:effectLst>
            </a:endParaRPr>
          </a:p>
        </p:txBody>
      </p:sp>
      <p:grpSp>
        <p:nvGrpSpPr>
          <p:cNvPr id="51" name="Grupo 3"/>
          <p:cNvGrpSpPr/>
          <p:nvPr/>
        </p:nvGrpSpPr>
        <p:grpSpPr>
          <a:xfrm>
            <a:off x="511827" y="1579661"/>
            <a:ext cx="3661573" cy="3495043"/>
            <a:chOff x="1513703" y="1218372"/>
            <a:chExt cx="1902767" cy="1800000"/>
          </a:xfrm>
          <a:solidFill>
            <a:srgbClr val="FFBDBD"/>
          </a:solidFill>
          <a:effectLst>
            <a:outerShdw blurRad="50800" dist="50800" dir="5400000" algn="ctr" rotWithShape="0">
              <a:schemeClr val="bg1">
                <a:lumMod val="85000"/>
              </a:schemeClr>
            </a:outerShdw>
          </a:effectLst>
        </p:grpSpPr>
        <p:sp>
          <p:nvSpPr>
            <p:cNvPr id="52" name="Retângulo de cantos arredondados 23"/>
            <p:cNvSpPr/>
            <p:nvPr/>
          </p:nvSpPr>
          <p:spPr>
            <a:xfrm rot="18979266">
              <a:off x="1565087" y="1218372"/>
              <a:ext cx="1800000" cy="1800000"/>
            </a:xfrm>
            <a:prstGeom prst="roundRect">
              <a:avLst>
                <a:gd name="adj" fmla="val 9925"/>
              </a:avLst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>
                <a:solidFill>
                  <a:schemeClr val="bg1"/>
                </a:solidFill>
              </a:endParaRPr>
            </a:p>
          </p:txBody>
        </p:sp>
        <p:sp>
          <p:nvSpPr>
            <p:cNvPr id="53" name="Retângulo 52"/>
            <p:cNvSpPr/>
            <p:nvPr/>
          </p:nvSpPr>
          <p:spPr>
            <a:xfrm>
              <a:off x="1513703" y="1824030"/>
              <a:ext cx="1902767" cy="475529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5400" i="1" dirty="0">
                  <a:solidFill>
                    <a:schemeClr val="accent5">
                      <a:lumMod val="50000"/>
                    </a:schemeClr>
                  </a:solidFill>
                  <a:effectLst>
                    <a:outerShdw blurRad="38100" dist="38100" dir="2700000" algn="tl">
                      <a:schemeClr val="accent1">
                        <a:lumMod val="60000"/>
                        <a:lumOff val="40000"/>
                        <a:alpha val="43000"/>
                      </a:schemeClr>
                    </a:outerShdw>
                  </a:effectLst>
                </a:rPr>
                <a:t>Criptoativos</a:t>
              </a:r>
              <a:endParaRPr lang="pt-BR" sz="54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pic>
        <p:nvPicPr>
          <p:cNvPr id="54" name="Imagem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839" y="136022"/>
            <a:ext cx="2401368" cy="600343"/>
          </a:xfrm>
          <a:prstGeom prst="rect">
            <a:avLst/>
          </a:prstGeom>
        </p:spPr>
      </p:pic>
      <p:sp>
        <p:nvSpPr>
          <p:cNvPr id="19" name="Retângulo 18"/>
          <p:cNvSpPr/>
          <p:nvPr/>
        </p:nvSpPr>
        <p:spPr>
          <a:xfrm>
            <a:off x="4877338" y="1345747"/>
            <a:ext cx="58715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8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Surgiram em 2009</a:t>
            </a:r>
            <a:endParaRPr lang="pt-BR" sz="2800" dirty="0"/>
          </a:p>
        </p:txBody>
      </p:sp>
      <p:sp>
        <p:nvSpPr>
          <p:cNvPr id="20" name="Retângulo 19"/>
          <p:cNvSpPr/>
          <p:nvPr/>
        </p:nvSpPr>
        <p:spPr>
          <a:xfrm>
            <a:off x="4877338" y="1965731"/>
            <a:ext cx="58715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8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Tecnologia Blockchain</a:t>
            </a:r>
            <a:endParaRPr lang="pt-BR" sz="2800" dirty="0"/>
          </a:p>
        </p:txBody>
      </p:sp>
      <p:sp>
        <p:nvSpPr>
          <p:cNvPr id="21" name="Retângulo 20"/>
          <p:cNvSpPr/>
          <p:nvPr/>
        </p:nvSpPr>
        <p:spPr>
          <a:xfrm>
            <a:off x="4877338" y="2569001"/>
            <a:ext cx="58715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8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</a:t>
            </a:r>
            <a:r>
              <a:rPr lang="pt-BR" sz="28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Criptografada</a:t>
            </a:r>
            <a:endParaRPr lang="pt-BR" sz="2800" dirty="0"/>
          </a:p>
        </p:txBody>
      </p:sp>
      <p:sp>
        <p:nvSpPr>
          <p:cNvPr id="22" name="Retângulo 21"/>
          <p:cNvSpPr/>
          <p:nvPr/>
        </p:nvSpPr>
        <p:spPr>
          <a:xfrm>
            <a:off x="4877338" y="3673135"/>
            <a:ext cx="58715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8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</a:t>
            </a:r>
            <a:r>
              <a:rPr lang="pt-BR" sz="28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Sem autoridade Central</a:t>
            </a:r>
            <a:endParaRPr lang="pt-BR" sz="2800" dirty="0"/>
          </a:p>
        </p:txBody>
      </p:sp>
      <p:sp>
        <p:nvSpPr>
          <p:cNvPr id="23" name="Retângulo 22"/>
          <p:cNvSpPr/>
          <p:nvPr/>
        </p:nvSpPr>
        <p:spPr>
          <a:xfrm>
            <a:off x="4877338" y="4264002"/>
            <a:ext cx="58715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8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Descentralizada Ponto-a-ponto</a:t>
            </a:r>
            <a:endParaRPr lang="pt-BR" sz="2800" dirty="0"/>
          </a:p>
        </p:txBody>
      </p:sp>
      <p:sp>
        <p:nvSpPr>
          <p:cNvPr id="24" name="Retângulo 23"/>
          <p:cNvSpPr/>
          <p:nvPr/>
        </p:nvSpPr>
        <p:spPr>
          <a:xfrm>
            <a:off x="4877338" y="3088090"/>
            <a:ext cx="58715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8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</a:t>
            </a:r>
            <a:r>
              <a:rPr lang="pt-BR" sz="28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São Finitas</a:t>
            </a:r>
            <a:endParaRPr lang="pt-BR" sz="2800" dirty="0"/>
          </a:p>
        </p:txBody>
      </p:sp>
      <p:sp>
        <p:nvSpPr>
          <p:cNvPr id="25" name="Retângulo 24"/>
          <p:cNvSpPr/>
          <p:nvPr/>
        </p:nvSpPr>
        <p:spPr>
          <a:xfrm>
            <a:off x="4877337" y="4867218"/>
            <a:ext cx="67999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8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 </a:t>
            </a:r>
            <a:r>
              <a:rPr lang="pt-BR" sz="28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chemeClr val="accent1">
                      <a:lumMod val="60000"/>
                      <a:lumOff val="40000"/>
                      <a:alpha val="43000"/>
                    </a:schemeClr>
                  </a:outerShdw>
                </a:effectLst>
              </a:rPr>
              <a:t>Canadá / Japão / Suíça / Estônia</a:t>
            </a:r>
            <a:r>
              <a:rPr lang="pt-BR" sz="2800" dirty="0"/>
              <a:t> </a:t>
            </a:r>
            <a:r>
              <a:rPr lang="pt-BR" sz="2800" dirty="0" smtClean="0"/>
              <a:t>/ EUA</a:t>
            </a:r>
            <a:endParaRPr lang="pt-BR" sz="2800" i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chemeClr val="accent1">
                    <a:lumMod val="60000"/>
                    <a:lumOff val="40000"/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914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67544" y="23642"/>
            <a:ext cx="8767896" cy="684801"/>
          </a:xfrm>
          <a:prstGeom prst="rect">
            <a:avLst/>
          </a:prstGeom>
        </p:spPr>
        <p:txBody>
          <a:bodyPr wrap="square" lIns="68579" tIns="34289" rIns="68579" bIns="34289" anchor="ctr">
            <a:spAutoFit/>
          </a:bodyPr>
          <a:lstStyle/>
          <a:p>
            <a:pPr defTabSz="685766">
              <a:defRPr/>
            </a:pPr>
            <a:r>
              <a:rPr lang="pt-BR" sz="4000" b="1" i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latin typeface="Calibri" panose="020F0502020204030204"/>
              </a:rPr>
              <a:t>Forma de Investir em </a:t>
            </a:r>
            <a:r>
              <a:rPr lang="pt-BR" sz="4000" b="1" i="1" dirty="0" err="1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latin typeface="Calibri" panose="020F0502020204030204"/>
              </a:rPr>
              <a:t>Criptoativos</a:t>
            </a:r>
            <a:endParaRPr lang="pt-BR" sz="4000" b="1" i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5B9BD5">
                    <a:lumMod val="60000"/>
                    <a:lumOff val="40000"/>
                    <a:alpha val="43000"/>
                  </a:srgbClr>
                </a:outerShdw>
              </a:effectLst>
              <a:latin typeface="Calibri" panose="020F0502020204030204"/>
            </a:endParaRPr>
          </a:p>
        </p:txBody>
      </p:sp>
      <p:grpSp>
        <p:nvGrpSpPr>
          <p:cNvPr id="4" name="Grupo 11"/>
          <p:cNvGrpSpPr/>
          <p:nvPr/>
        </p:nvGrpSpPr>
        <p:grpSpPr>
          <a:xfrm rot="5400000" flipV="1">
            <a:off x="-18947" y="162109"/>
            <a:ext cx="438304" cy="400409"/>
            <a:chOff x="5796136" y="2778645"/>
            <a:chExt cx="720080" cy="657823"/>
          </a:xfrm>
        </p:grpSpPr>
        <p:sp>
          <p:nvSpPr>
            <p:cNvPr id="5" name="Triângulo isósceles 4"/>
            <p:cNvSpPr/>
            <p:nvPr/>
          </p:nvSpPr>
          <p:spPr>
            <a:xfrm flipV="1">
              <a:off x="5856639" y="2787774"/>
              <a:ext cx="659577" cy="648694"/>
            </a:xfrm>
            <a:prstGeom prst="triangl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Triângulo isósceles 5"/>
            <p:cNvSpPr/>
            <p:nvPr/>
          </p:nvSpPr>
          <p:spPr>
            <a:xfrm flipV="1">
              <a:off x="5796136" y="2778645"/>
              <a:ext cx="648072" cy="657201"/>
            </a:xfrm>
            <a:prstGeom prst="triangle">
              <a:avLst/>
            </a:prstGeom>
            <a:solidFill>
              <a:srgbClr val="002060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" name="Retângulo 8"/>
          <p:cNvSpPr/>
          <p:nvPr/>
        </p:nvSpPr>
        <p:spPr>
          <a:xfrm>
            <a:off x="640295" y="1947832"/>
            <a:ext cx="10997520" cy="7294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Ø"/>
              <a:defRPr/>
            </a:pP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Compra </a:t>
            </a: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direta via Exchange e espera subir para vender;</a:t>
            </a:r>
            <a:endParaRPr lang="pt-BR" sz="36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640298" y="3240324"/>
            <a:ext cx="10997520" cy="7294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Ø"/>
              <a:defRPr/>
            </a:pP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ICO </a:t>
            </a: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pt-BR" sz="3600" dirty="0" err="1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tokens</a:t>
            </a: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600" dirty="0" err="1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utility</a:t>
            </a:r>
            <a:r>
              <a:rPr lang="pt-BR" sz="3600" dirty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 </a:t>
            </a:r>
            <a:r>
              <a:rPr lang="pt-BR" sz="3600" dirty="0" err="1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security</a:t>
            </a: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36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640297" y="4093340"/>
            <a:ext cx="10997520" cy="7294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Ø"/>
              <a:defRPr/>
            </a:pP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Trading </a:t>
            </a: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pt-BR" sz="3600" dirty="0" err="1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Criptomoedas</a:t>
            </a: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**</a:t>
            </a:r>
            <a:endParaRPr lang="pt-BR" sz="36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640295" y="4908312"/>
            <a:ext cx="10997520" cy="7294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Ø"/>
              <a:defRPr/>
            </a:pP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P2P – Negociação direta</a:t>
            </a:r>
            <a:endParaRPr lang="pt-BR" sz="36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640295" y="1118304"/>
            <a:ext cx="10997520" cy="7294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Ø"/>
              <a:defRPr/>
            </a:pP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Mineração</a:t>
            </a: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pt-BR" sz="36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480560" y="2590800"/>
            <a:ext cx="1747520" cy="4978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 smtClean="0">
                <a:solidFill>
                  <a:schemeClr val="accent5">
                    <a:lumMod val="50000"/>
                  </a:schemeClr>
                </a:solidFill>
              </a:rPr>
              <a:t>Brasil</a:t>
            </a:r>
            <a:endParaRPr lang="pt-BR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6400800" y="2590800"/>
            <a:ext cx="1747520" cy="4978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dirty="0" smtClean="0">
                <a:solidFill>
                  <a:schemeClr val="accent5">
                    <a:lumMod val="50000"/>
                  </a:schemeClr>
                </a:solidFill>
              </a:rPr>
              <a:t>Exterior</a:t>
            </a:r>
            <a:endParaRPr lang="pt-BR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09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4" grpId="0"/>
      <p:bldP spid="15" grpId="0"/>
      <p:bldP spid="2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656606" y="1731158"/>
            <a:ext cx="2565507" cy="118596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Ø"/>
              <a:defRPr/>
            </a:pPr>
            <a:r>
              <a:rPr lang="pt-BR" sz="28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LOGIN</a:t>
            </a:r>
          </a:p>
          <a:p>
            <a:pPr marL="342900" indent="-342900" algn="just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Ø"/>
              <a:defRPr/>
            </a:pPr>
            <a:r>
              <a:rPr lang="pt-BR" sz="28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SENHA</a:t>
            </a:r>
            <a:endParaRPr lang="pt-BR" sz="28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3222113" y="1731158"/>
            <a:ext cx="7367457" cy="118596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Ø"/>
              <a:defRPr/>
            </a:pPr>
            <a:r>
              <a:rPr lang="pt-BR" sz="28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CHAVE PÚBLICA: </a:t>
            </a:r>
            <a:r>
              <a:rPr lang="pt-BR" dirty="0"/>
              <a:t> </a:t>
            </a:r>
            <a:r>
              <a:rPr lang="pt-BR" b="1" dirty="0"/>
              <a:t>1JArS6jzE3AJ9sZ3aFij1BmTcpFGgN86hA</a:t>
            </a:r>
            <a:endParaRPr lang="pt-BR" sz="2800" dirty="0" smtClean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Ø"/>
              <a:defRPr/>
            </a:pPr>
            <a:r>
              <a:rPr lang="pt-BR" sz="28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CHAVE </a:t>
            </a:r>
            <a:r>
              <a:rPr lang="pt-BR" sz="28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PRIVADA</a:t>
            </a:r>
            <a:endParaRPr lang="pt-BR" sz="28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" name="Conector em Curva 4"/>
          <p:cNvCxnSpPr/>
          <p:nvPr/>
        </p:nvCxnSpPr>
        <p:spPr>
          <a:xfrm>
            <a:off x="4623699" y="2855679"/>
            <a:ext cx="1521428" cy="910008"/>
          </a:xfrm>
          <a:prstGeom prst="curvedConnector3">
            <a:avLst/>
          </a:prstGeom>
          <a:ln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" name="Retângulo 5"/>
          <p:cNvSpPr/>
          <p:nvPr/>
        </p:nvSpPr>
        <p:spPr>
          <a:xfrm>
            <a:off x="6384353" y="3440005"/>
            <a:ext cx="4066049" cy="4921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lnSpc>
                <a:spcPct val="115000"/>
              </a:lnSpc>
              <a:spcAft>
                <a:spcPts val="750"/>
              </a:spcAft>
              <a:defRPr/>
            </a:pPr>
            <a:r>
              <a:rPr lang="pt-BR" sz="24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ARMAZENADAS EM CARTEIRAS</a:t>
            </a:r>
            <a:endParaRPr lang="pt-BR" sz="2400" dirty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791394" y="197794"/>
            <a:ext cx="8294733" cy="684801"/>
          </a:xfrm>
          <a:prstGeom prst="rect">
            <a:avLst/>
          </a:prstGeom>
        </p:spPr>
        <p:txBody>
          <a:bodyPr wrap="square" lIns="68579" tIns="34289" rIns="68579" bIns="34289" anchor="ctr">
            <a:spAutoFit/>
          </a:bodyPr>
          <a:lstStyle/>
          <a:p>
            <a:pPr defTabSz="685766">
              <a:defRPr/>
            </a:pPr>
            <a:r>
              <a:rPr lang="pt-BR" sz="4000" b="1" i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latin typeface="Calibri" panose="020F0502020204030204"/>
              </a:rPr>
              <a:t>Segurança das </a:t>
            </a:r>
            <a:r>
              <a:rPr lang="pt-BR" sz="4000" b="1" i="1" dirty="0" err="1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latin typeface="Calibri" panose="020F0502020204030204"/>
              </a:rPr>
              <a:t>Criptomoedas</a:t>
            </a:r>
            <a:endParaRPr lang="pt-BR" sz="4000" b="1" i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5B9BD5">
                    <a:lumMod val="60000"/>
                    <a:lumOff val="40000"/>
                    <a:alpha val="43000"/>
                  </a:srgbClr>
                </a:outerShdw>
              </a:effectLst>
              <a:latin typeface="Calibri" panose="020F0502020204030204"/>
            </a:endParaRPr>
          </a:p>
        </p:txBody>
      </p:sp>
      <p:grpSp>
        <p:nvGrpSpPr>
          <p:cNvPr id="20" name="Grupo 11"/>
          <p:cNvGrpSpPr/>
          <p:nvPr/>
        </p:nvGrpSpPr>
        <p:grpSpPr>
          <a:xfrm rot="5400000" flipV="1">
            <a:off x="-13787" y="223623"/>
            <a:ext cx="684801" cy="657227"/>
            <a:chOff x="5796136" y="2778645"/>
            <a:chExt cx="720080" cy="657823"/>
          </a:xfrm>
        </p:grpSpPr>
        <p:sp>
          <p:nvSpPr>
            <p:cNvPr id="21" name="Triângulo isósceles 20"/>
            <p:cNvSpPr/>
            <p:nvPr/>
          </p:nvSpPr>
          <p:spPr>
            <a:xfrm flipV="1">
              <a:off x="5856639" y="2787774"/>
              <a:ext cx="659577" cy="648694"/>
            </a:xfrm>
            <a:prstGeom prst="triangl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Triângulo isósceles 21"/>
            <p:cNvSpPr/>
            <p:nvPr/>
          </p:nvSpPr>
          <p:spPr>
            <a:xfrm flipV="1">
              <a:off x="5796136" y="2778645"/>
              <a:ext cx="648072" cy="657201"/>
            </a:xfrm>
            <a:prstGeom prst="triangle">
              <a:avLst/>
            </a:prstGeom>
            <a:solidFill>
              <a:srgbClr val="002060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2" name="Retângulo 11"/>
          <p:cNvSpPr/>
          <p:nvPr/>
        </p:nvSpPr>
        <p:spPr>
          <a:xfrm>
            <a:off x="6179784" y="2500100"/>
            <a:ext cx="5270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71484"/>
            <a:r>
              <a:rPr lang="pt-BR" kern="0" dirty="0">
                <a:solidFill>
                  <a:srgbClr val="000000"/>
                </a:solidFill>
                <a:ea typeface="Lato Light"/>
                <a:cs typeface="Arial"/>
                <a:sym typeface="Arial"/>
              </a:rPr>
              <a:t>chave que junto com a </a:t>
            </a:r>
            <a:r>
              <a:rPr lang="pt-BR" kern="0" dirty="0" smtClean="0">
                <a:solidFill>
                  <a:srgbClr val="000000"/>
                </a:solidFill>
                <a:ea typeface="Lato Light"/>
                <a:cs typeface="Arial"/>
                <a:sym typeface="Arial"/>
              </a:rPr>
              <a:t>pública </a:t>
            </a:r>
            <a:r>
              <a:rPr lang="pt-BR" kern="0" dirty="0">
                <a:solidFill>
                  <a:srgbClr val="000000"/>
                </a:solidFill>
                <a:ea typeface="Lato Light"/>
                <a:cs typeface="Arial"/>
                <a:sym typeface="Arial"/>
              </a:rPr>
              <a:t>valida as transações, 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121920" y="4700970"/>
            <a:ext cx="11927840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algn="ctr" defTabSz="371484">
              <a:lnSpc>
                <a:spcPct val="150000"/>
              </a:lnSpc>
            </a:pPr>
            <a:r>
              <a:rPr lang="pt-BR" sz="2800" kern="0" dirty="0">
                <a:solidFill>
                  <a:srgbClr val="000000"/>
                </a:solidFill>
                <a:ea typeface="Lato Light"/>
                <a:cs typeface="Arial"/>
                <a:sym typeface="Arial"/>
              </a:rPr>
              <a:t>Para validar uma transação é necessário no mínimo 6 participantes.</a:t>
            </a:r>
          </a:p>
          <a:p>
            <a:pPr algn="ctr" defTabSz="371484">
              <a:lnSpc>
                <a:spcPct val="150000"/>
              </a:lnSpc>
            </a:pPr>
            <a:r>
              <a:rPr lang="pt-BR" sz="2800" kern="0" dirty="0">
                <a:solidFill>
                  <a:srgbClr val="000000"/>
                </a:solidFill>
                <a:ea typeface="Lato Light"/>
                <a:cs typeface="Arial"/>
                <a:sym typeface="Arial"/>
              </a:rPr>
              <a:t>Sendo válida esse processo e validada na </a:t>
            </a:r>
            <a:r>
              <a:rPr lang="pt-BR" sz="2800" kern="0" dirty="0" err="1">
                <a:solidFill>
                  <a:srgbClr val="000000"/>
                </a:solidFill>
                <a:ea typeface="Lato Light"/>
                <a:cs typeface="Arial"/>
                <a:sym typeface="Arial"/>
              </a:rPr>
              <a:t>blockchain</a:t>
            </a:r>
            <a:r>
              <a:rPr lang="pt-BR" sz="2800" kern="0" dirty="0">
                <a:solidFill>
                  <a:srgbClr val="000000"/>
                </a:solidFill>
                <a:ea typeface="Lato Light"/>
                <a:cs typeface="Arial"/>
                <a:sym typeface="Arial"/>
              </a:rPr>
              <a:t> e propagada na </a:t>
            </a:r>
            <a:r>
              <a:rPr lang="pt-BR" sz="2800" kern="0" dirty="0" smtClean="0">
                <a:solidFill>
                  <a:srgbClr val="000000"/>
                </a:solidFill>
                <a:ea typeface="Lato Light"/>
                <a:cs typeface="Arial"/>
                <a:sym typeface="Arial"/>
              </a:rPr>
              <a:t>rede.</a:t>
            </a:r>
            <a:endParaRPr lang="pt-BR" sz="2800" kern="0" dirty="0">
              <a:solidFill>
                <a:srgbClr val="000000"/>
              </a:solidFill>
              <a:ea typeface="Lato Light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135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6" grpId="0"/>
      <p:bldP spid="12" grpId="0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656606" y="1289846"/>
            <a:ext cx="4738354" cy="69204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Ø"/>
              <a:defRPr/>
            </a:pP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1º AGOSTO 2019</a:t>
            </a:r>
            <a:endParaRPr lang="pt-BR" sz="3600" dirty="0" smtClean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791394" y="197794"/>
            <a:ext cx="8294733" cy="684801"/>
          </a:xfrm>
          <a:prstGeom prst="rect">
            <a:avLst/>
          </a:prstGeom>
        </p:spPr>
        <p:txBody>
          <a:bodyPr wrap="square" lIns="68579" tIns="34289" rIns="68579" bIns="34289" anchor="ctr">
            <a:spAutoFit/>
          </a:bodyPr>
          <a:lstStyle/>
          <a:p>
            <a:pPr defTabSz="685766">
              <a:defRPr/>
            </a:pPr>
            <a:r>
              <a:rPr lang="pt-BR" sz="4000" b="1" i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latin typeface="Calibri" panose="020F0502020204030204"/>
              </a:rPr>
              <a:t>REGULAMENTAÇÃO</a:t>
            </a:r>
            <a:endParaRPr lang="pt-BR" sz="4000" b="1" i="1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5B9BD5">
                    <a:lumMod val="60000"/>
                    <a:lumOff val="40000"/>
                    <a:alpha val="43000"/>
                  </a:srgbClr>
                </a:outerShdw>
              </a:effectLst>
              <a:latin typeface="Calibri" panose="020F0502020204030204"/>
            </a:endParaRPr>
          </a:p>
        </p:txBody>
      </p:sp>
      <p:grpSp>
        <p:nvGrpSpPr>
          <p:cNvPr id="20" name="Grupo 11"/>
          <p:cNvGrpSpPr/>
          <p:nvPr/>
        </p:nvGrpSpPr>
        <p:grpSpPr>
          <a:xfrm rot="5400000" flipV="1">
            <a:off x="-13787" y="223623"/>
            <a:ext cx="684801" cy="657227"/>
            <a:chOff x="5796136" y="2778645"/>
            <a:chExt cx="720080" cy="657823"/>
          </a:xfrm>
        </p:grpSpPr>
        <p:sp>
          <p:nvSpPr>
            <p:cNvPr id="21" name="Triângulo isósceles 20"/>
            <p:cNvSpPr/>
            <p:nvPr/>
          </p:nvSpPr>
          <p:spPr>
            <a:xfrm flipV="1">
              <a:off x="5856639" y="2787774"/>
              <a:ext cx="659577" cy="648694"/>
            </a:xfrm>
            <a:prstGeom prst="triangle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Triângulo isósceles 21"/>
            <p:cNvSpPr/>
            <p:nvPr/>
          </p:nvSpPr>
          <p:spPr>
            <a:xfrm flipV="1">
              <a:off x="5796136" y="2778645"/>
              <a:ext cx="648072" cy="657201"/>
            </a:xfrm>
            <a:prstGeom prst="triangle">
              <a:avLst/>
            </a:prstGeom>
            <a:solidFill>
              <a:srgbClr val="002060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4" name="Retângulo 13"/>
          <p:cNvSpPr/>
          <p:nvPr/>
        </p:nvSpPr>
        <p:spPr>
          <a:xfrm>
            <a:off x="656606" y="2377105"/>
            <a:ext cx="9838674" cy="7294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Ø"/>
              <a:defRPr/>
            </a:pP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INFORME DAS EXCHANGE E DOS INVESTIDORES</a:t>
            </a:r>
            <a:endParaRPr lang="pt-BR" sz="3600" dirty="0" smtClean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656606" y="3403265"/>
            <a:ext cx="9838674" cy="69204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 defTabSz="685800">
              <a:lnSpc>
                <a:spcPct val="115000"/>
              </a:lnSpc>
              <a:spcAft>
                <a:spcPts val="750"/>
              </a:spcAft>
              <a:buFont typeface="Wingdings" panose="05000000000000000000" pitchFamily="2" charset="2"/>
              <a:buChar char="Ø"/>
              <a:defRPr/>
            </a:pPr>
            <a:r>
              <a:rPr lang="pt-BR" sz="3600" dirty="0" smtClean="0">
                <a:solidFill>
                  <a:srgbClr val="4472C4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ATÉ R$ 30.000,00 </a:t>
            </a:r>
            <a:endParaRPr lang="pt-BR" sz="3600" dirty="0" smtClean="0">
              <a:solidFill>
                <a:srgbClr val="4472C4">
                  <a:lumMod val="50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30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713F982A-B0C0-4D1D-B528-B403E85DD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55800" cy="8243888"/>
          </a:xfrm>
          <a:prstGeom prst="rect">
            <a:avLst/>
          </a:prstGeom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9B137E1B-8535-4E3F-B8BF-E586672411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B88F439-A14E-4FBF-A2A4-F8564126F91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87931" y="6402055"/>
            <a:ext cx="397933" cy="365125"/>
          </a:xfrm>
        </p:spPr>
        <p:txBody>
          <a:bodyPr/>
          <a:lstStyle/>
          <a:p>
            <a:fld id="{357B8861-3839-4FB4-9B16-25BBAC2D90A5}" type="slidenum">
              <a:rPr lang="en-US" smtClean="0"/>
              <a:t>17</a:t>
            </a:fld>
            <a:endParaRPr lang="en-US" dirty="0"/>
          </a:p>
        </p:txBody>
      </p:sp>
      <p:grpSp>
        <p:nvGrpSpPr>
          <p:cNvPr id="2" name="Agrupar 1"/>
          <p:cNvGrpSpPr/>
          <p:nvPr/>
        </p:nvGrpSpPr>
        <p:grpSpPr>
          <a:xfrm>
            <a:off x="5013405" y="1406484"/>
            <a:ext cx="8593955" cy="1838999"/>
            <a:chOff x="5013405" y="1406484"/>
            <a:chExt cx="8593955" cy="1838999"/>
          </a:xfrm>
        </p:grpSpPr>
        <p:sp>
          <p:nvSpPr>
            <p:cNvPr id="34" name="Content Placeholder 2">
              <a:extLst>
                <a:ext uri="{FF2B5EF4-FFF2-40B4-BE49-F238E27FC236}">
                  <a16:creationId xmlns:a16="http://schemas.microsoft.com/office/drawing/2014/main" id="{80EC520B-C4B0-4B75-8DAA-0AD58DE94B67}"/>
                </a:ext>
              </a:extLst>
            </p:cNvPr>
            <p:cNvSpPr txBox="1">
              <a:spLocks/>
            </p:cNvSpPr>
            <p:nvPr/>
          </p:nvSpPr>
          <p:spPr>
            <a:xfrm>
              <a:off x="5013405" y="1406484"/>
              <a:ext cx="7446363" cy="1828524"/>
            </a:xfrm>
            <a:prstGeom prst="rect">
              <a:avLst/>
            </a:prstGeom>
            <a:effectLst>
              <a:outerShdw blurRad="50800" dist="50800" dir="5400000" algn="ctr" rotWithShape="0">
                <a:schemeClr val="bg1">
                  <a:lumMod val="75000"/>
                </a:schemeClr>
              </a:outerShdw>
            </a:effectLst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9600" b="1" dirty="0">
                  <a:solidFill>
                    <a:srgbClr val="757575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Perguntas?</a:t>
              </a:r>
            </a:p>
          </p:txBody>
        </p:sp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80EC520B-C4B0-4B75-8DAA-0AD58DE94B67}"/>
                </a:ext>
              </a:extLst>
            </p:cNvPr>
            <p:cNvSpPr txBox="1">
              <a:spLocks/>
            </p:cNvSpPr>
            <p:nvPr/>
          </p:nvSpPr>
          <p:spPr>
            <a:xfrm>
              <a:off x="5055096" y="1416959"/>
              <a:ext cx="8552264" cy="182852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9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Perguntas?</a:t>
              </a:r>
            </a:p>
          </p:txBody>
        </p:sp>
      </p:grp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539" y="186379"/>
            <a:ext cx="4093005" cy="102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52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4" y="200471"/>
            <a:ext cx="11677289" cy="720080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marL="0" marR="0" lvl="0" indent="0" algn="ctr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1793355" y="244623"/>
            <a:ext cx="8297531" cy="3046986"/>
          </a:xfrm>
          <a:prstGeom prst="rect">
            <a:avLst/>
          </a:prstGeom>
        </p:spPr>
        <p:txBody>
          <a:bodyPr wrap="square" lIns="91439" tIns="45719" rIns="91439" bIns="45719" anchor="ctr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9600" b="1" i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latin typeface="Calibri" panose="020F0502020204030204"/>
              </a:rPr>
              <a:t>MUITO </a:t>
            </a:r>
            <a:r>
              <a:rPr kumimoji="0" lang="pt-BR" sz="9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OBRIGADO !!!</a:t>
            </a:r>
            <a:endParaRPr kumimoji="0" lang="pt-BR" sz="9600" b="1" i="1" u="none" strike="noStrike" kern="1200" cap="none" spc="0" normalizeH="0" baseline="0" noProof="0" dirty="0" smtClean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5B9BD5">
                    <a:lumMod val="60000"/>
                    <a:lumOff val="40000"/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619" y="3909354"/>
            <a:ext cx="4093005" cy="1023252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1037441" y="5203028"/>
            <a:ext cx="9809362" cy="1015661"/>
          </a:xfrm>
          <a:prstGeom prst="rect">
            <a:avLst/>
          </a:prstGeom>
        </p:spPr>
        <p:txBody>
          <a:bodyPr wrap="square" lIns="91439" tIns="45719" rIns="91439" bIns="45719" anchor="ctr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5B9BD5">
                      <a:lumMod val="60000"/>
                      <a:lumOff val="40000"/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www.STUDIOFINANCE.com.br</a:t>
            </a:r>
            <a:endParaRPr kumimoji="0" lang="pt-BR" sz="6000" b="1" i="1" u="none" strike="noStrike" kern="1200" cap="none" spc="0" normalizeH="0" baseline="0" noProof="0" dirty="0" smtClean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5B9BD5">
                    <a:lumMod val="60000"/>
                    <a:lumOff val="40000"/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101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879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320</Words>
  <Application>Microsoft Office PowerPoint</Application>
  <PresentationFormat>Widescreen</PresentationFormat>
  <Paragraphs>106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Calibri Light</vt:lpstr>
      <vt:lpstr>Lato Black</vt:lpstr>
      <vt:lpstr>Lato Light</vt:lpstr>
      <vt:lpstr>Open Sans</vt:lpstr>
      <vt:lpstr>Open Sans Semibold</vt:lpstr>
      <vt:lpstr>Times New Roman</vt:lpstr>
      <vt:lpstr>Wingdings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Evandro</dc:creator>
  <cp:lastModifiedBy>Evandro</cp:lastModifiedBy>
  <cp:revision>35</cp:revision>
  <dcterms:created xsi:type="dcterms:W3CDTF">2019-07-24T14:35:58Z</dcterms:created>
  <dcterms:modified xsi:type="dcterms:W3CDTF">2019-07-25T01:21:46Z</dcterms:modified>
</cp:coreProperties>
</file>