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354" r:id="rId3"/>
    <p:sldId id="355" r:id="rId4"/>
    <p:sldId id="356" r:id="rId5"/>
    <p:sldId id="357" r:id="rId6"/>
    <p:sldId id="358" r:id="rId7"/>
    <p:sldId id="359" r:id="rId8"/>
    <p:sldId id="290" r:id="rId9"/>
    <p:sldId id="297" r:id="rId10"/>
    <p:sldId id="298" r:id="rId11"/>
    <p:sldId id="365" r:id="rId12"/>
    <p:sldId id="362" r:id="rId13"/>
    <p:sldId id="364" r:id="rId14"/>
    <p:sldId id="363" r:id="rId15"/>
    <p:sldId id="277" r:id="rId16"/>
    <p:sldId id="278" r:id="rId17"/>
    <p:sldId id="361" r:id="rId18"/>
    <p:sldId id="293" r:id="rId19"/>
    <p:sldId id="360" r:id="rId20"/>
    <p:sldId id="286" r:id="rId21"/>
    <p:sldId id="299" r:id="rId22"/>
    <p:sldId id="265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967"/>
    <a:srgbClr val="124680"/>
    <a:srgbClr val="0A2746"/>
    <a:srgbClr val="007DC5"/>
    <a:srgbClr val="D85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pt-BR" sz="2800" b="1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Dívida Bruta do Governo Geral </a:t>
            </a:r>
          </a:p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pPr>
            <a:r>
              <a:rPr lang="pt-BR" sz="2800" b="1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% do PIB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 algn="ctr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  <a:defRPr lang="pt-BR" sz="2800" b="1" i="0" u="none" strike="noStrike" kern="1200" baseline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Planilha1!$A$1:$A$15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Planilha1!$B$1:$B$15</c:f>
              <c:numCache>
                <c:formatCode>0%</c:formatCode>
                <c:ptCount val="15"/>
                <c:pt idx="0">
                  <c:v>0.56000000000000005</c:v>
                </c:pt>
                <c:pt idx="1">
                  <c:v>0.59</c:v>
                </c:pt>
                <c:pt idx="2">
                  <c:v>0.52</c:v>
                </c:pt>
                <c:pt idx="3">
                  <c:v>0.51</c:v>
                </c:pt>
                <c:pt idx="4">
                  <c:v>0.54</c:v>
                </c:pt>
                <c:pt idx="5">
                  <c:v>0.52</c:v>
                </c:pt>
                <c:pt idx="6">
                  <c:v>0.56000000000000005</c:v>
                </c:pt>
                <c:pt idx="7">
                  <c:v>0.66</c:v>
                </c:pt>
                <c:pt idx="8">
                  <c:v>0.7</c:v>
                </c:pt>
                <c:pt idx="9">
                  <c:v>0.74</c:v>
                </c:pt>
                <c:pt idx="10">
                  <c:v>0.75</c:v>
                </c:pt>
                <c:pt idx="11">
                  <c:v>0.74</c:v>
                </c:pt>
                <c:pt idx="12">
                  <c:v>0.89</c:v>
                </c:pt>
                <c:pt idx="13">
                  <c:v>0.82</c:v>
                </c:pt>
                <c:pt idx="14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7-436A-A8A2-D1EBC4412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1348392"/>
        <c:axId val="311348720"/>
      </c:barChart>
      <c:catAx>
        <c:axId val="31134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1348720"/>
        <c:crosses val="autoZero"/>
        <c:auto val="1"/>
        <c:lblAlgn val="ctr"/>
        <c:lblOffset val="100"/>
        <c:noMultiLvlLbl val="0"/>
      </c:catAx>
      <c:valAx>
        <c:axId val="31134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134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6F05-3535-44A4-92C2-ADB95CCA2175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BE3E-BF92-4130-8059-AEE2738A9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18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6F05-3535-44A4-92C2-ADB95CCA2175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BE3E-BF92-4130-8059-AEE2738A9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10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6F05-3535-44A4-92C2-ADB95CCA2175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BE3E-BF92-4130-8059-AEE2738A9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89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6F05-3535-44A4-92C2-ADB95CCA2175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BE3E-BF92-4130-8059-AEE2738A9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63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6F05-3535-44A4-92C2-ADB95CCA2175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BE3E-BF92-4130-8059-AEE2738A9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5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6F05-3535-44A4-92C2-ADB95CCA2175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BE3E-BF92-4130-8059-AEE2738A9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43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6F05-3535-44A4-92C2-ADB95CCA2175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BE3E-BF92-4130-8059-AEE2738A9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41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6F05-3535-44A4-92C2-ADB95CCA2175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BE3E-BF92-4130-8059-AEE2738A9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75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6F05-3535-44A4-92C2-ADB95CCA2175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BE3E-BF92-4130-8059-AEE2738A9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10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6F05-3535-44A4-92C2-ADB95CCA2175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BE3E-BF92-4130-8059-AEE2738A9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03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6F05-3535-44A4-92C2-ADB95CCA2175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BE3E-BF92-4130-8059-AEE2738A9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9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06F05-3535-44A4-92C2-ADB95CCA2175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BE3E-BF92-4130-8059-AEE2738A95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72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t-br/foto/326580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Ficheiro:Mapa_do_Brasil_com_a_Bandeira_Nacional.pn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xhere.com/en/photo/155321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t.wikipedia.org/wiki/Ficheiro:Mapa_do_Brasil_com_a_Bandeira_Nacional.pn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t-br/foto/326580/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Ficheiro:Mapa_do_Brasil_com_a_Bandeira_Nacional.pn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xhere.com/en/photo/155321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instagram.com/ciccaxiasoficial?igshid=1k1u8in1h97j5" TargetMode="External"/><Relationship Id="rId7" Type="http://schemas.openxmlformats.org/officeDocument/2006/relationships/hyperlink" Target="https://www.youtube.com/channel/UC4gJSX8c1Y5FXbgz1sd-n2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hyperlink" Target="https://www.facebook.com/CICCaxiasdoSul/" TargetMode="External"/><Relationship Id="rId4" Type="http://schemas.openxmlformats.org/officeDocument/2006/relationships/image" Target="../media/image35.png"/><Relationship Id="rId9" Type="http://schemas.openxmlformats.org/officeDocument/2006/relationships/hyperlink" Target="https://ciccaxias.org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5976" y="-1"/>
            <a:ext cx="12192000" cy="6858001"/>
          </a:xfrm>
          <a:prstGeom prst="rect">
            <a:avLst/>
          </a:prstGeom>
          <a:solidFill>
            <a:srgbClr val="0F3967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7CFD21-F474-499D-9AE8-EA1F42917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pic>
        <p:nvPicPr>
          <p:cNvPr id="4" name="Imagem 3" descr="Pessoas posando para foto&#10;&#10;Descrição gerada automaticamente">
            <a:extLst>
              <a:ext uri="{FF2B5EF4-FFF2-40B4-BE49-F238E27FC236}">
                <a16:creationId xmlns:a16="http://schemas.microsoft.com/office/drawing/2014/main" id="{E2C02B6E-9112-4AAE-ABDF-6DA6A4C9B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37823" y="2210535"/>
            <a:ext cx="1865202" cy="1855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8496590E-3B2C-443D-AE40-B829B1352C6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31108" y="964870"/>
            <a:ext cx="5231480" cy="521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Homem falando no celular&#10;&#10;Descrição gerada automaticamente com confiança média">
            <a:extLst>
              <a:ext uri="{FF2B5EF4-FFF2-40B4-BE49-F238E27FC236}">
                <a16:creationId xmlns:a16="http://schemas.microsoft.com/office/drawing/2014/main" id="{D3F667BD-C060-4E69-AFDC-B8276A466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788975" y="2374503"/>
            <a:ext cx="2054155" cy="1527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547B8458-A5C3-469D-A7AE-B66D65AABC4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76" y="1073426"/>
            <a:ext cx="5024278" cy="5103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63C95FE-B5AC-4878-AE1C-25A5E5C37EF5}"/>
              </a:ext>
            </a:extLst>
          </p:cNvPr>
          <p:cNvSpPr txBox="1"/>
          <p:nvPr/>
        </p:nvSpPr>
        <p:spPr>
          <a:xfrm>
            <a:off x="1832029" y="350382"/>
            <a:ext cx="8551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As duas faces do Brasil: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aspectos políticos e econômicos</a:t>
            </a:r>
          </a:p>
        </p:txBody>
      </p:sp>
    </p:spTree>
    <p:extLst>
      <p:ext uri="{BB962C8B-B14F-4D97-AF65-F5344CB8AC3E}">
        <p14:creationId xmlns:p14="http://schemas.microsoft.com/office/powerpoint/2010/main" val="343919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6A740A-18CF-4C4C-861A-6382EABDB12C}"/>
              </a:ext>
            </a:extLst>
          </p:cNvPr>
          <p:cNvSpPr txBox="1"/>
          <p:nvPr/>
        </p:nvSpPr>
        <p:spPr>
          <a:xfrm rot="16200000">
            <a:off x="8935473" y="2704171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RAIS / Novo CAGED - ME</a:t>
            </a:r>
          </a:p>
          <a:p>
            <a:pPr algn="ctr"/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FA33203-B4DF-41F9-A725-936D93DBDEB1}"/>
              </a:ext>
            </a:extLst>
          </p:cNvPr>
          <p:cNvSpPr txBox="1">
            <a:spLocks/>
          </p:cNvSpPr>
          <p:nvPr/>
        </p:nvSpPr>
        <p:spPr>
          <a:xfrm>
            <a:off x="500422" y="5980691"/>
            <a:ext cx="9518636" cy="79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000" dirty="0">
                <a:solidFill>
                  <a:schemeClr val="bg1"/>
                </a:solidFill>
                <a:latin typeface="Calibri-Italic"/>
              </a:rPr>
              <a:t>Caxias do Sul</a:t>
            </a:r>
            <a:endParaRPr lang="pt-BR" sz="3000" dirty="0">
              <a:solidFill>
                <a:schemeClr val="bg1"/>
              </a:solidFill>
            </a:endParaRPr>
          </a:p>
        </p:txBody>
      </p:sp>
      <p:pic>
        <p:nvPicPr>
          <p:cNvPr id="1026" name="Imagem 1">
            <a:extLst>
              <a:ext uri="{FF2B5EF4-FFF2-40B4-BE49-F238E27FC236}">
                <a16:creationId xmlns:a16="http://schemas.microsoft.com/office/drawing/2014/main" id="{01C08B00-673E-48C0-92C1-E426577C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6" y="158987"/>
            <a:ext cx="7119791" cy="554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46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5B5A219-B6DA-408B-9AA3-DA8FBA1D0BEF}"/>
              </a:ext>
            </a:extLst>
          </p:cNvPr>
          <p:cNvSpPr txBox="1"/>
          <p:nvPr/>
        </p:nvSpPr>
        <p:spPr>
          <a:xfrm rot="16200000">
            <a:off x="8935470" y="2827281"/>
            <a:ext cx="5458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Ministério do Trabalho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D22940-56AD-4D92-8DE1-73772280D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83" y="68714"/>
            <a:ext cx="79914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3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5D94D083-3C0C-4099-90BE-8488861F1315}"/>
              </a:ext>
            </a:extLst>
          </p:cNvPr>
          <p:cNvSpPr txBox="1">
            <a:spLocks/>
          </p:cNvSpPr>
          <p:nvPr/>
        </p:nvSpPr>
        <p:spPr>
          <a:xfrm>
            <a:off x="1389414" y="120717"/>
            <a:ext cx="7566296" cy="1144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Emprego no Brasil</a:t>
            </a: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Evolução do saldo em 2021, comparado com 2020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5B5A219-B6DA-408B-9AA3-DA8FBA1D0BEF}"/>
              </a:ext>
            </a:extLst>
          </p:cNvPr>
          <p:cNvSpPr txBox="1"/>
          <p:nvPr/>
        </p:nvSpPr>
        <p:spPr>
          <a:xfrm rot="16200000">
            <a:off x="9164459" y="2764092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CAGED e Novo CAGED - ME</a:t>
            </a:r>
          </a:p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Elaboração Observatório do Trabalho – UCS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2870AB2-EF01-4A5F-A32A-3584622F5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690" y="120717"/>
            <a:ext cx="1343025" cy="9239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2291DE0-B5D3-4A5F-BC95-17231E86A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" y="1421382"/>
            <a:ext cx="11531677" cy="40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2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5D94D083-3C0C-4099-90BE-8488861F1315}"/>
              </a:ext>
            </a:extLst>
          </p:cNvPr>
          <p:cNvSpPr txBox="1">
            <a:spLocks/>
          </p:cNvSpPr>
          <p:nvPr/>
        </p:nvSpPr>
        <p:spPr>
          <a:xfrm>
            <a:off x="1745674" y="215550"/>
            <a:ext cx="7586098" cy="1144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Emprego no Rio Grande do Sul</a:t>
            </a: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Evolução do saldo em 2021, comparado com 2020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5B5A219-B6DA-408B-9AA3-DA8FBA1D0BEF}"/>
              </a:ext>
            </a:extLst>
          </p:cNvPr>
          <p:cNvSpPr txBox="1"/>
          <p:nvPr/>
        </p:nvSpPr>
        <p:spPr>
          <a:xfrm rot="16200000">
            <a:off x="9096170" y="2704171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CAGED e Novo CAGED - ME</a:t>
            </a:r>
          </a:p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Elaboração Observatório do Trabalho – UCS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1D9D06-16EE-4B52-9185-EA4ADC25A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210" y="179283"/>
            <a:ext cx="1307529" cy="9095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A0F694C-9A71-4F57-A809-63EE3CB36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76" y="1401379"/>
            <a:ext cx="11317975" cy="40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8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5D94D083-3C0C-4099-90BE-8488861F1315}"/>
              </a:ext>
            </a:extLst>
          </p:cNvPr>
          <p:cNvSpPr txBox="1">
            <a:spLocks/>
          </p:cNvSpPr>
          <p:nvPr/>
        </p:nvSpPr>
        <p:spPr>
          <a:xfrm>
            <a:off x="1567543" y="201119"/>
            <a:ext cx="7724471" cy="1144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Emprego em Caxias do Sul</a:t>
            </a:r>
          </a:p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Evolução do saldo em 2021, comparado com 2020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5B5A219-B6DA-408B-9AA3-DA8FBA1D0BEF}"/>
              </a:ext>
            </a:extLst>
          </p:cNvPr>
          <p:cNvSpPr txBox="1"/>
          <p:nvPr/>
        </p:nvSpPr>
        <p:spPr>
          <a:xfrm rot="16200000">
            <a:off x="9155989" y="2637909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Novo CAGED - ME</a:t>
            </a:r>
          </a:p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Elaboração Observatório do Trabalho – UCS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C7AB186-934F-4A82-A8DF-160AA456E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460" y="74935"/>
            <a:ext cx="1539044" cy="94052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63E533B-D489-4F39-9D24-015528B89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76" y="1434546"/>
            <a:ext cx="11598755" cy="398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8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778B6828-6B05-491E-A3D0-EB0B0896566F}"/>
              </a:ext>
            </a:extLst>
          </p:cNvPr>
          <p:cNvSpPr txBox="1">
            <a:spLocks/>
          </p:cNvSpPr>
          <p:nvPr/>
        </p:nvSpPr>
        <p:spPr>
          <a:xfrm>
            <a:off x="260261" y="5814499"/>
            <a:ext cx="9518636" cy="792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i="1" dirty="0">
                <a:solidFill>
                  <a:schemeClr val="bg1"/>
                </a:solidFill>
                <a:effectLst/>
                <a:latin typeface="Calibri-Italic"/>
              </a:rPr>
              <a:t>Resultado Primário do Governo Central – Acumulado no ano – Componentes</a:t>
            </a:r>
            <a:br>
              <a:rPr lang="pt-BR" b="1" i="1" dirty="0">
                <a:solidFill>
                  <a:schemeClr val="bg1"/>
                </a:solidFill>
                <a:effectLst/>
                <a:latin typeface="Calibri-Italic"/>
              </a:rPr>
            </a:br>
            <a:r>
              <a:rPr lang="pt-BR" b="1" i="1" dirty="0">
                <a:solidFill>
                  <a:schemeClr val="bg1"/>
                </a:solidFill>
                <a:effectLst/>
                <a:latin typeface="Calibri-Italic"/>
              </a:rPr>
              <a:t>Brasil – 2011/2021 – R$ Bilhões – A preços de </a:t>
            </a:r>
            <a:r>
              <a:rPr lang="pt-BR" b="1" i="1" dirty="0">
                <a:solidFill>
                  <a:schemeClr val="bg1"/>
                </a:solidFill>
                <a:latin typeface="Calibri-Italic"/>
              </a:rPr>
              <a:t>set</a:t>
            </a:r>
            <a:r>
              <a:rPr lang="pt-BR" b="1" i="1" dirty="0">
                <a:solidFill>
                  <a:schemeClr val="bg1"/>
                </a:solidFill>
                <a:effectLst/>
                <a:latin typeface="Calibri-Italic"/>
              </a:rPr>
              <a:t>/21– IPCA</a:t>
            </a:r>
            <a:r>
              <a:rPr lang="pt-BR" sz="3600" b="1" dirty="0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0D157DF-E979-4217-B11B-609ED50DC98B}"/>
              </a:ext>
            </a:extLst>
          </p:cNvPr>
          <p:cNvSpPr txBox="1"/>
          <p:nvPr/>
        </p:nvSpPr>
        <p:spPr>
          <a:xfrm rot="16200000">
            <a:off x="8935470" y="2704171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Resultado do Tesouro Nacional</a:t>
            </a:r>
          </a:p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Relatório de Setembro 2021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07D4BAE-0D91-44F3-BFC2-38AE48D26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4" y="75835"/>
            <a:ext cx="10124661" cy="56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6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778B6828-6B05-491E-A3D0-EB0B0896566F}"/>
              </a:ext>
            </a:extLst>
          </p:cNvPr>
          <p:cNvSpPr txBox="1">
            <a:spLocks/>
          </p:cNvSpPr>
          <p:nvPr/>
        </p:nvSpPr>
        <p:spPr>
          <a:xfrm>
            <a:off x="260261" y="5905500"/>
            <a:ext cx="9148782" cy="6813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i="1" dirty="0">
                <a:solidFill>
                  <a:schemeClr val="bg1"/>
                </a:solidFill>
                <a:effectLst/>
                <a:latin typeface="Calibri-Italic"/>
              </a:rPr>
              <a:t>Despesas Obrigatórias* como proporção da Receita Líquida** – Brasil</a:t>
            </a:r>
            <a:br>
              <a:rPr lang="pt-BR" sz="1800" b="1" i="1" dirty="0">
                <a:solidFill>
                  <a:schemeClr val="bg1"/>
                </a:solidFill>
                <a:effectLst/>
                <a:latin typeface="Calibri-Italic"/>
              </a:rPr>
            </a:br>
            <a:r>
              <a:rPr lang="pt-BR" sz="1800" b="1" i="1" dirty="0">
                <a:solidFill>
                  <a:schemeClr val="bg1"/>
                </a:solidFill>
                <a:effectLst/>
                <a:latin typeface="Calibri-Italic"/>
              </a:rPr>
              <a:t>2010 a 2020: Anual; 2021: Acumulado em 12 meses até setembro</a:t>
            </a:r>
            <a:r>
              <a:rPr lang="pt-BR" sz="2800" b="1" dirty="0">
                <a:solidFill>
                  <a:schemeClr val="bg1"/>
                </a:solidFill>
              </a:rPr>
              <a:t>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017FFA-3566-4CFD-8152-661AA4916388}"/>
              </a:ext>
            </a:extLst>
          </p:cNvPr>
          <p:cNvSpPr txBox="1"/>
          <p:nvPr/>
        </p:nvSpPr>
        <p:spPr>
          <a:xfrm rot="16200000">
            <a:off x="8935471" y="2704171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Resultado do Tesouro Nacional</a:t>
            </a:r>
          </a:p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Relatório de Setembro 2021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F5EC55-B7E0-45DC-B466-BC27952C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11" y="78816"/>
            <a:ext cx="9741854" cy="57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9B73E3-1175-4D67-B4D2-A233F625CBE3}"/>
              </a:ext>
            </a:extLst>
          </p:cNvPr>
          <p:cNvSpPr txBox="1"/>
          <p:nvPr/>
        </p:nvSpPr>
        <p:spPr>
          <a:xfrm rot="16200000">
            <a:off x="9164459" y="2598154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BCB, Bradesco</a:t>
            </a:r>
          </a:p>
          <a:p>
            <a:pPr algn="ctr"/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8DD5A76-7862-4C6B-ABB9-C12192723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777629"/>
              </p:ext>
            </p:extLst>
          </p:nvPr>
        </p:nvGraphicFramePr>
        <p:xfrm>
          <a:off x="781879" y="161362"/>
          <a:ext cx="9766852" cy="562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614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2468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B94B80E-D02C-43E7-9F82-9FB49595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40"/>
            <a:ext cx="2820631" cy="140465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02C15FB-F145-425E-9524-47D130941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9" y="1338391"/>
            <a:ext cx="10323441" cy="422588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20BE258-3ADC-4070-A04A-0749074E5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222" y="5564276"/>
            <a:ext cx="6680497" cy="10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8017FFA-3566-4CFD-8152-661AA4916388}"/>
              </a:ext>
            </a:extLst>
          </p:cNvPr>
          <p:cNvSpPr txBox="1"/>
          <p:nvPr/>
        </p:nvSpPr>
        <p:spPr>
          <a:xfrm rot="16200000">
            <a:off x="8910174" y="2764092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BCB - Focus, Mercado</a:t>
            </a:r>
          </a:p>
          <a:p>
            <a:pPr algn="ctr"/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6E2CFBC-3F06-4DF2-8F26-CA7F52CBA0AB}"/>
              </a:ext>
            </a:extLst>
          </p:cNvPr>
          <p:cNvSpPr txBox="1"/>
          <p:nvPr/>
        </p:nvSpPr>
        <p:spPr>
          <a:xfrm>
            <a:off x="1927368" y="141771"/>
            <a:ext cx="74033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Projeções | % ao ANO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B524DB3-92F0-434D-B656-C87A764AD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30" y="892555"/>
            <a:ext cx="8919128" cy="465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2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C85C7425-3CFB-4058-BFC0-51A89521C1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23968" y="1142575"/>
            <a:ext cx="4962243" cy="468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050A663-1F8B-46B5-861D-9C02C696BF64}"/>
              </a:ext>
            </a:extLst>
          </p:cNvPr>
          <p:cNvSpPr txBox="1"/>
          <p:nvPr/>
        </p:nvSpPr>
        <p:spPr>
          <a:xfrm rot="16200000">
            <a:off x="8935470" y="2704171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Programa de Parcerias de Investimentos</a:t>
            </a:r>
          </a:p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Relatório de Setembro 2021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C06B2CD-4E3D-4589-BF33-ED4740C39BD2}"/>
              </a:ext>
            </a:extLst>
          </p:cNvPr>
          <p:cNvSpPr txBox="1">
            <a:spLocks/>
          </p:cNvSpPr>
          <p:nvPr/>
        </p:nvSpPr>
        <p:spPr>
          <a:xfrm>
            <a:off x="1133924" y="298682"/>
            <a:ext cx="3249537" cy="558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Gotham" panose="02000504050000020004" pitchFamily="2" charset="0"/>
                <a:cs typeface="Calibri" panose="020F0502020204030204" pitchFamily="34" charset="0"/>
              </a:rPr>
              <a:t>12ª Maior economia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1503307E-C5E2-4053-AE02-A21A21F78E17}"/>
              </a:ext>
            </a:extLst>
          </p:cNvPr>
          <p:cNvSpPr txBox="1">
            <a:spLocks/>
          </p:cNvSpPr>
          <p:nvPr/>
        </p:nvSpPr>
        <p:spPr>
          <a:xfrm>
            <a:off x="1092704" y="695144"/>
            <a:ext cx="2475100" cy="456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rgbClr val="00AEEF"/>
              </a:buClr>
            </a:pPr>
            <a:r>
              <a:rPr lang="pt-BR" sz="1800" dirty="0">
                <a:latin typeface="Gotham" panose="02000504050000020004" pitchFamily="2" charset="0"/>
                <a:cs typeface="Calibri" panose="020F0502020204030204" pitchFamily="34" charset="0"/>
              </a:rPr>
              <a:t>PIB US$ 1,4 trilhão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E66EC3F9-F336-4319-926B-DBDFFF20678D}"/>
              </a:ext>
            </a:extLst>
          </p:cNvPr>
          <p:cNvSpPr txBox="1">
            <a:spLocks/>
          </p:cNvSpPr>
          <p:nvPr/>
        </p:nvSpPr>
        <p:spPr>
          <a:xfrm>
            <a:off x="1092704" y="1357359"/>
            <a:ext cx="4447491" cy="558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Gotham" panose="02000504050000020004" pitchFamily="2" charset="0"/>
                <a:cs typeface="Calibri" panose="020F0502020204030204" pitchFamily="34" charset="0"/>
              </a:rPr>
              <a:t>5ª Maior superfície territorial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7F61FB7A-FD28-4B91-94AE-3CDE704D749B}"/>
              </a:ext>
            </a:extLst>
          </p:cNvPr>
          <p:cNvSpPr txBox="1">
            <a:spLocks/>
          </p:cNvSpPr>
          <p:nvPr/>
        </p:nvSpPr>
        <p:spPr>
          <a:xfrm>
            <a:off x="1133924" y="1755361"/>
            <a:ext cx="2475100" cy="456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rgbClr val="00AEEF"/>
              </a:buClr>
            </a:pPr>
            <a:r>
              <a:rPr lang="pt-BR" sz="1800" dirty="0">
                <a:latin typeface="Gotham" panose="02000504050000020004" pitchFamily="2" charset="0"/>
                <a:cs typeface="Calibri" panose="020F0502020204030204" pitchFamily="34" charset="0"/>
              </a:rPr>
              <a:t>8.511.767 km²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944CB6F4-5630-44B9-BEE9-439B94E44E24}"/>
              </a:ext>
            </a:extLst>
          </p:cNvPr>
          <p:cNvSpPr txBox="1">
            <a:spLocks/>
          </p:cNvSpPr>
          <p:nvPr/>
        </p:nvSpPr>
        <p:spPr>
          <a:xfrm>
            <a:off x="1133135" y="2343000"/>
            <a:ext cx="3132188" cy="558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Gotham" panose="02000504050000020004" pitchFamily="2" charset="0"/>
                <a:cs typeface="Calibri" panose="020F0502020204030204" pitchFamily="34" charset="0"/>
              </a:rPr>
              <a:t>6ª Maior população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E445DC14-3481-4370-B689-B855FED53CFC}"/>
              </a:ext>
            </a:extLst>
          </p:cNvPr>
          <p:cNvSpPr txBox="1">
            <a:spLocks/>
          </p:cNvSpPr>
          <p:nvPr/>
        </p:nvSpPr>
        <p:spPr>
          <a:xfrm>
            <a:off x="1092704" y="2749499"/>
            <a:ext cx="3550263" cy="456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rgbClr val="00AEEF"/>
              </a:buClr>
            </a:pPr>
            <a:r>
              <a:rPr lang="pt-BR" sz="1800" dirty="0">
                <a:latin typeface="Gotham" panose="02000504050000020004" pitchFamily="2" charset="0"/>
                <a:cs typeface="Calibri" panose="020F0502020204030204" pitchFamily="34" charset="0"/>
              </a:rPr>
              <a:t>212,6 milhões de habitantes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BAB87F08-1746-4B13-BF33-E3BDE52BBECC}"/>
              </a:ext>
            </a:extLst>
          </p:cNvPr>
          <p:cNvSpPr txBox="1">
            <a:spLocks/>
          </p:cNvSpPr>
          <p:nvPr/>
        </p:nvSpPr>
        <p:spPr>
          <a:xfrm>
            <a:off x="1066018" y="3319964"/>
            <a:ext cx="5188945" cy="558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Gotham" panose="02000504050000020004" pitchFamily="2" charset="0"/>
                <a:cs typeface="Calibri" panose="020F0502020204030204" pitchFamily="34" charset="0"/>
              </a:rPr>
              <a:t>8ª maior destino de IEDs em 2020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8E8BD29A-5781-446A-970B-E21111A0E3D6}"/>
              </a:ext>
            </a:extLst>
          </p:cNvPr>
          <p:cNvSpPr txBox="1">
            <a:spLocks/>
          </p:cNvSpPr>
          <p:nvPr/>
        </p:nvSpPr>
        <p:spPr>
          <a:xfrm>
            <a:off x="1105966" y="3731055"/>
            <a:ext cx="3550263" cy="456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rgbClr val="00AEEF"/>
              </a:buClr>
            </a:pPr>
            <a:r>
              <a:rPr lang="pt-BR" sz="1800" dirty="0">
                <a:latin typeface="Gotham" panose="02000504050000020004" pitchFamily="2" charset="0"/>
                <a:cs typeface="Calibri" panose="020F0502020204030204" pitchFamily="34" charset="0"/>
              </a:rPr>
              <a:t>US$ 34,2 bilhões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8FB5169F-36EF-426B-8DE7-C249D22FA226}"/>
              </a:ext>
            </a:extLst>
          </p:cNvPr>
          <p:cNvSpPr txBox="1">
            <a:spLocks/>
          </p:cNvSpPr>
          <p:nvPr/>
        </p:nvSpPr>
        <p:spPr>
          <a:xfrm>
            <a:off x="5903586" y="487363"/>
            <a:ext cx="5325649" cy="740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latin typeface="Gotham" panose="02000504050000020004" pitchFamily="2" charset="0"/>
                <a:cs typeface="Calibri" panose="020F0502020204030204" pitchFamily="34" charset="0"/>
              </a:rPr>
              <a:t>  </a:t>
            </a:r>
            <a:r>
              <a:rPr lang="pt-BR" sz="1800" dirty="0">
                <a:latin typeface="Gotham" panose="02000504050000020004" pitchFamily="2" charset="0"/>
                <a:cs typeface="Calibri" panose="020F0502020204030204" pitchFamily="34" charset="0"/>
              </a:rPr>
              <a:t>Um dos </a:t>
            </a:r>
            <a:r>
              <a:rPr lang="pt-BR" sz="1800" b="1" dirty="0">
                <a:latin typeface="Gotham" panose="02000504050000020004" pitchFamily="2" charset="0"/>
                <a:cs typeface="Calibri" panose="020F0502020204030204" pitchFamily="34" charset="0"/>
              </a:rPr>
              <a:t>principais produtores e exportadores </a:t>
            </a:r>
            <a:r>
              <a:rPr lang="pt-BR" sz="1800" dirty="0">
                <a:latin typeface="Gotham" panose="02000504050000020004" pitchFamily="2" charset="0"/>
                <a:cs typeface="Calibri" panose="020F0502020204030204" pitchFamily="34" charset="0"/>
              </a:rPr>
              <a:t>de minério de ferro, soja, proteína animal, café e aeronaves.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169D5D0-F4EF-4D3E-959A-E1C2459471B8}"/>
              </a:ext>
            </a:extLst>
          </p:cNvPr>
          <p:cNvSpPr txBox="1">
            <a:spLocks/>
          </p:cNvSpPr>
          <p:nvPr/>
        </p:nvSpPr>
        <p:spPr>
          <a:xfrm>
            <a:off x="1028277" y="4516474"/>
            <a:ext cx="6518289" cy="11085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1800" dirty="0">
                <a:latin typeface="Gotham" panose="02000504050000020004" pitchFamily="2" charset="0"/>
                <a:cs typeface="Calibri" panose="020F0502020204030204" pitchFamily="34" charset="0"/>
              </a:rPr>
              <a:t>Privatizações, </a:t>
            </a:r>
            <a:r>
              <a:rPr lang="pt-BR" sz="1800" b="1" dirty="0">
                <a:latin typeface="Gotham" panose="02000504050000020004" pitchFamily="2" charset="0"/>
                <a:cs typeface="Calibri" panose="020F0502020204030204" pitchFamily="34" charset="0"/>
              </a:rPr>
              <a:t>oportunidades para desenvolvimento</a:t>
            </a:r>
          </a:p>
          <a:p>
            <a:pPr>
              <a:lnSpc>
                <a:spcPct val="100000"/>
              </a:lnSpc>
              <a:buClr>
                <a:srgbClr val="00AEEF"/>
              </a:buClr>
            </a:pPr>
            <a:r>
              <a:rPr lang="pt-BR" sz="1800" b="1" dirty="0">
                <a:latin typeface="Gotham" panose="02000504050000020004" pitchFamily="2" charset="0"/>
                <a:cs typeface="Calibri" panose="020F0502020204030204" pitchFamily="34" charset="0"/>
              </a:rPr>
              <a:t>    econômico </a:t>
            </a:r>
            <a:r>
              <a:rPr lang="pt-BR" sz="1800" dirty="0">
                <a:latin typeface="Gotham" panose="02000504050000020004" pitchFamily="2" charset="0"/>
                <a:cs typeface="Calibri" panose="020F0502020204030204" pitchFamily="34" charset="0"/>
              </a:rPr>
              <a:t>e melhoria da infraestrutura com geração de</a:t>
            </a:r>
          </a:p>
          <a:p>
            <a:pPr>
              <a:lnSpc>
                <a:spcPct val="100000"/>
              </a:lnSpc>
              <a:buClr>
                <a:srgbClr val="00AEEF"/>
              </a:buClr>
            </a:pPr>
            <a:r>
              <a:rPr lang="pt-BR" sz="1800" dirty="0">
                <a:latin typeface="Gotham" panose="02000504050000020004" pitchFamily="2" charset="0"/>
                <a:cs typeface="Calibri" panose="020F0502020204030204" pitchFamily="34" charset="0"/>
              </a:rPr>
              <a:t>  </a:t>
            </a:r>
            <a:r>
              <a:rPr lang="pt-BR" sz="1800" b="1" dirty="0">
                <a:latin typeface="Gotham" panose="02000504050000020004" pitchFamily="2" charset="0"/>
                <a:cs typeface="Calibri" panose="020F0502020204030204" pitchFamily="34" charset="0"/>
              </a:rPr>
              <a:t>emprego, renda e benefícios sociais de forma sustentável </a:t>
            </a:r>
            <a:r>
              <a:rPr lang="pt-BR" sz="1800" dirty="0">
                <a:latin typeface="Gotham" panose="02000504050000020004" pitchFamily="2" charset="0"/>
                <a:cs typeface="Calibri" panose="020F0502020204030204" pitchFamily="34" charset="0"/>
              </a:rPr>
              <a:t>– Agenda ESG. </a:t>
            </a:r>
          </a:p>
        </p:txBody>
      </p:sp>
    </p:spTree>
    <p:extLst>
      <p:ext uri="{BB962C8B-B14F-4D97-AF65-F5344CB8AC3E}">
        <p14:creationId xmlns:p14="http://schemas.microsoft.com/office/powerpoint/2010/main" val="6397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851919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7CFD21-F474-499D-9AE8-EA1F42917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pic>
        <p:nvPicPr>
          <p:cNvPr id="4" name="Imagem 3" descr="Pessoas posando para foto&#10;&#10;Descrição gerada automaticamente">
            <a:extLst>
              <a:ext uri="{FF2B5EF4-FFF2-40B4-BE49-F238E27FC236}">
                <a16:creationId xmlns:a16="http://schemas.microsoft.com/office/drawing/2014/main" id="{E2C02B6E-9112-4AAE-ABDF-6DA6A4C9B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86122" y="764947"/>
            <a:ext cx="1301192" cy="1115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8496590E-3B2C-443D-AE40-B829B1352C6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90839" y="122303"/>
            <a:ext cx="2953220" cy="294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Homem falando no celular&#10;&#10;Descrição gerada automaticamente com confiança média">
            <a:extLst>
              <a:ext uri="{FF2B5EF4-FFF2-40B4-BE49-F238E27FC236}">
                <a16:creationId xmlns:a16="http://schemas.microsoft.com/office/drawing/2014/main" id="{D3F667BD-C060-4E69-AFDC-B8276A466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04686" y="735370"/>
            <a:ext cx="1286894" cy="857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547B8458-A5C3-469D-A7AE-B66D65AABC4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5126" y="-36689"/>
            <a:ext cx="2854838" cy="284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7BBC342-A331-4A24-86CB-0AF1A999CBFE}"/>
              </a:ext>
            </a:extLst>
          </p:cNvPr>
          <p:cNvSpPr txBox="1"/>
          <p:nvPr/>
        </p:nvSpPr>
        <p:spPr>
          <a:xfrm>
            <a:off x="3249227" y="257452"/>
            <a:ext cx="5175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AS DUAS FACES DE UM BRASIL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E4497F3-A96E-43DB-97A8-399244F2AA3A}"/>
              </a:ext>
            </a:extLst>
          </p:cNvPr>
          <p:cNvSpPr txBox="1"/>
          <p:nvPr/>
        </p:nvSpPr>
        <p:spPr>
          <a:xfrm>
            <a:off x="314755" y="2365358"/>
            <a:ext cx="42080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Déficit fiscal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Incertezas políticas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Eleição presidencial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Inflação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Crise hídrica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Câmbio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Educação precária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Insegurança jurídica e regulatória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Impunidade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6F3172-E59F-43A3-A9EB-8760696BD956}"/>
              </a:ext>
            </a:extLst>
          </p:cNvPr>
          <p:cNvSpPr txBox="1"/>
          <p:nvPr/>
        </p:nvSpPr>
        <p:spPr>
          <a:xfrm>
            <a:off x="4755736" y="1167371"/>
            <a:ext cx="705969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Crescimento acima da média mundial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12ª maior economia do mundo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6ª maior população do mundo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8º maior destino de </a:t>
            </a:r>
            <a:r>
              <a:rPr lang="pt-BR" sz="2200" dirty="0" err="1">
                <a:solidFill>
                  <a:schemeClr val="accent1">
                    <a:lumMod val="50000"/>
                  </a:schemeClr>
                </a:solidFill>
              </a:rPr>
              <a:t>IEDs</a:t>
            </a: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Inúmeros projetos estruturais foram contratados com investimento privado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PPI possui uma carteira repleta de projetos em todos os setores da economia, que seguem seu ritmo normal de aprovações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Inúmeras reformas foram feitas em 2019 e 2020, várias outras avançam em 2021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Reformas estruturantes prioritárias na Câmara e Senado preveem valores superiores a R$ 384,89 bilhões/ano</a:t>
            </a:r>
          </a:p>
        </p:txBody>
      </p:sp>
    </p:spTree>
    <p:extLst>
      <p:ext uri="{BB962C8B-B14F-4D97-AF65-F5344CB8AC3E}">
        <p14:creationId xmlns:p14="http://schemas.microsoft.com/office/powerpoint/2010/main" val="2403384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825414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EACBCDC-C2D9-40E2-8D23-5781985C4E0D}"/>
              </a:ext>
            </a:extLst>
          </p:cNvPr>
          <p:cNvSpPr txBox="1"/>
          <p:nvPr/>
        </p:nvSpPr>
        <p:spPr>
          <a:xfrm>
            <a:off x="1635576" y="132042"/>
            <a:ext cx="8551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Sugestões e Dicas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70591" y="919520"/>
            <a:ext cx="1143886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Manter disponibilidade de caixa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Evitar tomada de empréstimos para capital de giro de curto prazo (novos ou renovações) no segundo semestre de 2022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Alongar o perfil da dívida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 Aplicar com segurança a sobra de caixa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Manter investimentos em qualificação de pessoas e inovação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Controlar gastos com implementação de sistemas e processos automatizados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Considerar diversificação de fonte de abastecimento de matéria-prima e insumos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699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2468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t-BR" dirty="0"/>
          </a:p>
        </p:txBody>
      </p:sp>
      <p:cxnSp>
        <p:nvCxnSpPr>
          <p:cNvPr id="13" name="Conector reto 12"/>
          <p:cNvCxnSpPr/>
          <p:nvPr/>
        </p:nvCxnSpPr>
        <p:spPr>
          <a:xfrm>
            <a:off x="11773326" y="-362682"/>
            <a:ext cx="0" cy="21966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 rot="16200000">
            <a:off x="9316917" y="3654165"/>
            <a:ext cx="491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Câmara de Indústria, Comércio e Serviços de Caxias do Sul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B94B80E-D02C-43E7-9F82-9FB49595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40"/>
            <a:ext cx="2820631" cy="1404652"/>
          </a:xfrm>
          <a:prstGeom prst="rect">
            <a:avLst/>
          </a:prstGeom>
        </p:spPr>
      </p:pic>
      <p:pic>
        <p:nvPicPr>
          <p:cNvPr id="8" name="Imagem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89" y="6156129"/>
            <a:ext cx="135068" cy="135068"/>
          </a:xfrm>
          <a:prstGeom prst="rect">
            <a:avLst/>
          </a:prstGeom>
        </p:spPr>
      </p:pic>
      <p:pic>
        <p:nvPicPr>
          <p:cNvPr id="9" name="Imagem 8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22" y="6161843"/>
            <a:ext cx="123640" cy="123640"/>
          </a:xfrm>
          <a:prstGeom prst="rect">
            <a:avLst/>
          </a:prstGeom>
        </p:spPr>
      </p:pic>
      <p:pic>
        <p:nvPicPr>
          <p:cNvPr id="11" name="Imagem 10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81" y="6159994"/>
            <a:ext cx="127339" cy="127339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7745803" y="6021771"/>
            <a:ext cx="1014518" cy="403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b="1" dirty="0" err="1">
                <a:solidFill>
                  <a:schemeClr val="bg1"/>
                </a:solidFill>
                <a:cs typeface="Calibri bold" panose="020F0702030404030204" pitchFamily="34" charset="0"/>
              </a:rPr>
              <a:t>ciccaxias</a:t>
            </a:r>
            <a:endParaRPr lang="pt-BR" sz="1800" b="1" dirty="0">
              <a:solidFill>
                <a:schemeClr val="bg1"/>
              </a:solidFill>
              <a:cs typeface="Calibri bold" panose="020F0702030404030204" pitchFamily="34" charset="0"/>
            </a:endParaRPr>
          </a:p>
          <a:p>
            <a:pPr algn="l"/>
            <a:endParaRPr lang="pt-BR" sz="1800" b="1" dirty="0">
              <a:solidFill>
                <a:schemeClr val="bg1"/>
              </a:solidFill>
              <a:cs typeface="Calibri bold" panose="020F0702030404030204" pitchFamily="34" charset="0"/>
            </a:endParaRPr>
          </a:p>
          <a:p>
            <a:pPr algn="l"/>
            <a:endParaRPr lang="pt-BR" sz="1800" b="1" dirty="0">
              <a:solidFill>
                <a:schemeClr val="bg1"/>
              </a:solidFill>
              <a:cs typeface="Calibri bold" panose="020F0702030404030204" pitchFamily="34" charset="0"/>
            </a:endParaRPr>
          </a:p>
          <a:p>
            <a:pPr algn="l"/>
            <a:endParaRPr lang="pt-BR" sz="1800" b="1" dirty="0">
              <a:solidFill>
                <a:schemeClr val="bg1"/>
              </a:solidFill>
              <a:cs typeface="Calibri bold" panose="020F0702030404030204" pitchFamily="34" charset="0"/>
            </a:endParaRPr>
          </a:p>
          <a:p>
            <a:pPr algn="l"/>
            <a:endParaRPr lang="pt-BR" sz="1800" b="1" dirty="0">
              <a:solidFill>
                <a:schemeClr val="bg1"/>
              </a:solidFill>
              <a:cs typeface="Calibri bold" panose="020F0702030404030204" pitchFamily="34" charset="0"/>
            </a:endParaRPr>
          </a:p>
          <a:p>
            <a:pPr algn="l"/>
            <a:endParaRPr lang="pt-BR" sz="1800" b="1" dirty="0">
              <a:solidFill>
                <a:schemeClr val="bg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9532438" y="6021771"/>
            <a:ext cx="1730944" cy="403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b="1" dirty="0">
                <a:solidFill>
                  <a:schemeClr val="bg1"/>
                </a:solidFill>
                <a:latin typeface="Calibri bold italic" panose="020F07020304040A0204" pitchFamily="34" charset="0"/>
                <a:cs typeface="Calibri bold italic" panose="020F07020304040A0204" pitchFamily="34" charset="0"/>
                <a:hlinkClick r:id="rId9"/>
              </a:rPr>
              <a:t>ciccaxias</a:t>
            </a:r>
            <a:r>
              <a:rPr lang="pt-BR" sz="1800" b="1" dirty="0">
                <a:solidFill>
                  <a:schemeClr val="bg1"/>
                </a:solidFill>
                <a:cs typeface="Calibri bold" panose="020F0702030404030204" pitchFamily="34" charset="0"/>
                <a:hlinkClick r:id="rId9"/>
              </a:rPr>
              <a:t>.org.br</a:t>
            </a:r>
            <a:endParaRPr lang="pt-BR" sz="1800" b="1" dirty="0">
              <a:solidFill>
                <a:schemeClr val="bg1"/>
              </a:solidFill>
              <a:cs typeface="Calibri bold" panose="020F0702030404030204" pitchFamily="34" charset="0"/>
            </a:endParaRPr>
          </a:p>
          <a:p>
            <a:pPr algn="l"/>
            <a:endParaRPr lang="pt-BR" sz="1800" b="1" dirty="0">
              <a:solidFill>
                <a:schemeClr val="bg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1DD283B-29F7-485C-8E69-967B1C65708F}"/>
              </a:ext>
            </a:extLst>
          </p:cNvPr>
          <p:cNvSpPr/>
          <p:nvPr/>
        </p:nvSpPr>
        <p:spPr>
          <a:xfrm>
            <a:off x="1431236" y="1906674"/>
            <a:ext cx="92765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Averta-Bold" panose="00000800000000000000" pitchFamily="50" charset="0"/>
                <a:ea typeface="Times New Roman"/>
                <a:cs typeface="Times New Roman"/>
              </a:rPr>
              <a:t>Conselho e Diretoria de Economia, Finanças e Estatística da CIC</a:t>
            </a:r>
          </a:p>
          <a:p>
            <a:endParaRPr lang="pt-BR" sz="2500" b="1" dirty="0">
              <a:solidFill>
                <a:schemeClr val="bg1"/>
              </a:solidFill>
              <a:latin typeface="Averta-Bold" panose="00000800000000000000" pitchFamily="50" charset="0"/>
              <a:ea typeface="Times New Roman"/>
              <a:cs typeface="Times New Roman"/>
            </a:endParaRPr>
          </a:p>
          <a:p>
            <a:r>
              <a:rPr lang="pt-BR" sz="2200" dirty="0">
                <a:solidFill>
                  <a:schemeClr val="bg1"/>
                </a:solidFill>
                <a:latin typeface="Averta-Regular" panose="00000500000000000000" pitchFamily="50" charset="0"/>
                <a:ea typeface="Times New Roman"/>
                <a:cs typeface="Times New Roman"/>
              </a:rPr>
              <a:t>   </a:t>
            </a:r>
            <a:r>
              <a:rPr lang="pt-BR" sz="2400" dirty="0">
                <a:solidFill>
                  <a:schemeClr val="bg1"/>
                </a:solidFill>
                <a:latin typeface="Averta-Regular" panose="00000500000000000000" pitchFamily="50" charset="0"/>
                <a:ea typeface="Times New Roman"/>
                <a:cs typeface="Times New Roman"/>
              </a:rPr>
              <a:t>Alexander Messias </a:t>
            </a:r>
          </a:p>
          <a:p>
            <a:r>
              <a:rPr lang="pt-BR" sz="2400" dirty="0">
                <a:solidFill>
                  <a:schemeClr val="bg1"/>
                </a:solidFill>
                <a:latin typeface="Averta-Regular" panose="00000500000000000000" pitchFamily="50" charset="0"/>
                <a:ea typeface="Times New Roman"/>
                <a:cs typeface="Times New Roman"/>
              </a:rPr>
              <a:t>   Astor Milton Schmitt</a:t>
            </a:r>
          </a:p>
          <a:p>
            <a:r>
              <a:rPr lang="pt-BR" sz="2400" dirty="0">
                <a:solidFill>
                  <a:schemeClr val="bg1"/>
                </a:solidFill>
                <a:latin typeface="Averta-Regular" panose="00000500000000000000" pitchFamily="50" charset="0"/>
                <a:ea typeface="Times New Roman"/>
                <a:cs typeface="Times New Roman"/>
              </a:rPr>
              <a:t>   Carlos Zignani</a:t>
            </a:r>
          </a:p>
          <a:p>
            <a:r>
              <a:rPr lang="pt-BR" sz="2400" dirty="0">
                <a:solidFill>
                  <a:schemeClr val="bg1"/>
                </a:solidFill>
                <a:latin typeface="Averta-Regular" panose="00000500000000000000" pitchFamily="50" charset="0"/>
                <a:ea typeface="Times New Roman"/>
                <a:cs typeface="Times New Roman"/>
              </a:rPr>
              <a:t>   Joarez José Piccinini </a:t>
            </a:r>
          </a:p>
          <a:p>
            <a:r>
              <a:rPr lang="pt-BR" sz="2400" dirty="0">
                <a:solidFill>
                  <a:schemeClr val="bg1"/>
                </a:solidFill>
                <a:latin typeface="Averta-Regular" panose="00000500000000000000" pitchFamily="50" charset="0"/>
                <a:ea typeface="Times New Roman"/>
                <a:cs typeface="Times New Roman"/>
              </a:rPr>
              <a:t>   Marcos André Rossi Victorazzi</a:t>
            </a:r>
          </a:p>
          <a:p>
            <a:r>
              <a:rPr lang="pt-BR" sz="2400" dirty="0">
                <a:solidFill>
                  <a:schemeClr val="bg1"/>
                </a:solidFill>
                <a:latin typeface="Averta-Regular" panose="00000500000000000000" pitchFamily="50" charset="0"/>
                <a:ea typeface="Times New Roman"/>
                <a:cs typeface="Times New Roman"/>
              </a:rPr>
              <a:t>   Maria Carolina Rosa Gullo</a:t>
            </a:r>
          </a:p>
          <a:p>
            <a:r>
              <a:rPr lang="pt-BR" sz="2400" dirty="0">
                <a:solidFill>
                  <a:schemeClr val="bg1"/>
                </a:solidFill>
                <a:latin typeface="Averta-Regular" panose="00000500000000000000" pitchFamily="50" charset="0"/>
                <a:ea typeface="Times New Roman"/>
                <a:cs typeface="Times New Roman"/>
              </a:rPr>
              <a:t>   Nestor Pistorello</a:t>
            </a:r>
          </a:p>
          <a:p>
            <a:r>
              <a:rPr lang="pt-BR" sz="2400" dirty="0">
                <a:solidFill>
                  <a:schemeClr val="bg1"/>
                </a:solidFill>
                <a:latin typeface="Averta-Regular" panose="00000500000000000000" pitchFamily="50" charset="0"/>
                <a:ea typeface="Times New Roman"/>
                <a:cs typeface="Times New Roman"/>
              </a:rPr>
              <a:t>   Tarciano Melo Cardoso</a:t>
            </a:r>
          </a:p>
          <a:p>
            <a:endParaRPr lang="pt-BR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02F4C22-760D-454E-BA8E-65A7D6C41E08}"/>
              </a:ext>
            </a:extLst>
          </p:cNvPr>
          <p:cNvSpPr/>
          <p:nvPr/>
        </p:nvSpPr>
        <p:spPr>
          <a:xfrm>
            <a:off x="3260560" y="642454"/>
            <a:ext cx="7158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verta-Bold" panose="00000800000000000000" pitchFamily="50" charset="0"/>
                <a:ea typeface="Times New Roman"/>
                <a:cs typeface="Times New Roman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09925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4A7D6B-D377-4FBB-8BD0-E23039694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976" y="5905500"/>
            <a:ext cx="9726563" cy="618794"/>
          </a:xfrm>
        </p:spPr>
        <p:txBody>
          <a:bodyPr>
            <a:normAutofit/>
          </a:bodyPr>
          <a:lstStyle/>
          <a:p>
            <a:pPr algn="ctr"/>
            <a:r>
              <a:rPr lang="pt-BR" sz="3500" dirty="0">
                <a:solidFill>
                  <a:schemeClr val="bg1"/>
                </a:solidFill>
              </a:rPr>
              <a:t>Recuperação da economia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AADC1C-2E2D-40C8-A7DE-B9F9CEDC6C25}"/>
              </a:ext>
            </a:extLst>
          </p:cNvPr>
          <p:cNvSpPr txBox="1"/>
          <p:nvPr/>
        </p:nvSpPr>
        <p:spPr>
          <a:xfrm rot="16200000">
            <a:off x="8935470" y="2704171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Fonte: International Monetary Fund, World Economic Outlook Database, October 2021</a:t>
            </a: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CC94C9-D092-45A7-86B8-5D3E15C23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56" y="5483727"/>
            <a:ext cx="9057266" cy="30378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4192AED-3924-4C5A-9EE9-81D77A392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63" y="70291"/>
            <a:ext cx="2593563" cy="529156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6B557E2-46C1-4FAC-A1D2-9645B955D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726" y="0"/>
            <a:ext cx="2211014" cy="507892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420575B-8BDA-48D7-8953-D5396C89D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740" y="30033"/>
            <a:ext cx="2410005" cy="51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4A7D6B-D377-4FBB-8BD0-E23039694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98" y="5948024"/>
            <a:ext cx="8267762" cy="618794"/>
          </a:xfrm>
        </p:spPr>
        <p:txBody>
          <a:bodyPr>
            <a:normAutofit/>
          </a:bodyPr>
          <a:lstStyle/>
          <a:p>
            <a:pPr algn="ctr"/>
            <a:r>
              <a:rPr lang="pt-BR" sz="3500" dirty="0">
                <a:solidFill>
                  <a:schemeClr val="bg1"/>
                </a:solidFill>
              </a:rPr>
              <a:t>Inflação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AADC1C-2E2D-40C8-A7DE-B9F9CEDC6C25}"/>
              </a:ext>
            </a:extLst>
          </p:cNvPr>
          <p:cNvSpPr txBox="1"/>
          <p:nvPr/>
        </p:nvSpPr>
        <p:spPr>
          <a:xfrm rot="16200000">
            <a:off x="8935470" y="2704171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Fonte: International Monetary Fund, World Economic Outlook Database, October 2021</a:t>
            </a: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A170A5-BFF6-4629-84CB-B2F46A894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526" y="0"/>
            <a:ext cx="2359164" cy="511152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AF97BD6-ADDA-41D7-8FC7-8C6A16D46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0" y="32653"/>
            <a:ext cx="2190603" cy="50046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056CED-60BA-4CE7-A758-9CE1718DB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559" y="40747"/>
            <a:ext cx="2417852" cy="507077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2E31CAF-8226-4E67-9A9D-BD8339421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117" y="5289356"/>
            <a:ext cx="10046711" cy="3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3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A04CDD7-B33C-4D16-86A0-6170C7C28D92}"/>
              </a:ext>
            </a:extLst>
          </p:cNvPr>
          <p:cNvSpPr txBox="1"/>
          <p:nvPr/>
        </p:nvSpPr>
        <p:spPr>
          <a:xfrm rot="16200000">
            <a:off x="8935470" y="2704171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Programa de Parcerias de Investimentos</a:t>
            </a:r>
          </a:p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Relatório de Setembro 2021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F9C1442-458E-4157-B6BD-517EE828686F}"/>
              </a:ext>
            </a:extLst>
          </p:cNvPr>
          <p:cNvSpPr txBox="1">
            <a:spLocks/>
          </p:cNvSpPr>
          <p:nvPr/>
        </p:nvSpPr>
        <p:spPr>
          <a:xfrm>
            <a:off x="260261" y="5785658"/>
            <a:ext cx="6139332" cy="44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dirty="0">
                <a:solidFill>
                  <a:schemeClr val="bg1"/>
                </a:solidFill>
              </a:rPr>
              <a:t>*Investimento contratado pelo prazo de concessão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276F051-22D9-42DB-809A-D30E8F83F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781" y="0"/>
            <a:ext cx="4847895" cy="247815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23503D6-67F2-4E46-BCFB-02C1437B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591" y="2362667"/>
            <a:ext cx="6745357" cy="33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80D2142-094A-4B00-A5CC-DCF5D180A7AC}"/>
              </a:ext>
            </a:extLst>
          </p:cNvPr>
          <p:cNvSpPr txBox="1"/>
          <p:nvPr/>
        </p:nvSpPr>
        <p:spPr>
          <a:xfrm rot="16200000">
            <a:off x="8935470" y="2704171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Programa de Parcerias de Investimentos</a:t>
            </a:r>
          </a:p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Relatório de Setembro 2021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0F48F650-0623-4EAA-A7A1-2624F807C655}"/>
              </a:ext>
            </a:extLst>
          </p:cNvPr>
          <p:cNvSpPr txBox="1">
            <a:spLocks/>
          </p:cNvSpPr>
          <p:nvPr/>
        </p:nvSpPr>
        <p:spPr>
          <a:xfrm>
            <a:off x="260261" y="5785658"/>
            <a:ext cx="6139332" cy="44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dirty="0">
                <a:solidFill>
                  <a:schemeClr val="bg1"/>
                </a:solidFill>
              </a:rPr>
              <a:t>*Investimento contratado pelo prazo de concessão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F9F774-CA96-46D0-B7C3-1BBDF6BFF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6" y="1856830"/>
            <a:ext cx="5883964" cy="38689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1F01F59-FB54-40EA-A0B0-D6FBB610F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853" y="0"/>
            <a:ext cx="5246417" cy="20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5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8ABC78E-0B31-4D78-882F-DA27DFEB0390}"/>
              </a:ext>
            </a:extLst>
          </p:cNvPr>
          <p:cNvSpPr txBox="1"/>
          <p:nvPr/>
        </p:nvSpPr>
        <p:spPr>
          <a:xfrm rot="16200000">
            <a:off x="8935470" y="2704171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Programa de Parcerias de Investimentos</a:t>
            </a:r>
          </a:p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Relatório de Setembro 2021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770B43FB-791E-4AF6-973A-400412724F3B}"/>
              </a:ext>
            </a:extLst>
          </p:cNvPr>
          <p:cNvSpPr txBox="1">
            <a:spLocks/>
          </p:cNvSpPr>
          <p:nvPr/>
        </p:nvSpPr>
        <p:spPr>
          <a:xfrm>
            <a:off x="260261" y="5785658"/>
            <a:ext cx="6139332" cy="44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dirty="0">
                <a:solidFill>
                  <a:schemeClr val="bg1"/>
                </a:solidFill>
              </a:rPr>
              <a:t>*Investimento contratado pelo prazo de concessão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772441F-6C9C-4A22-ACF4-A79B05F38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627" y="108353"/>
            <a:ext cx="6029738" cy="218744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786D564-FBB7-4A21-B387-151656B18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626" y="2305889"/>
            <a:ext cx="7142921" cy="30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4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468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B94B80E-D02C-43E7-9F82-9FB49595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40"/>
            <a:ext cx="2820631" cy="1404652"/>
          </a:xfrm>
          <a:prstGeom prst="rect">
            <a:avLst/>
          </a:prstGeom>
        </p:spPr>
      </p:pic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B5899720-EC0E-4C45-84CE-2371D4B1531A}"/>
              </a:ext>
            </a:extLst>
          </p:cNvPr>
          <p:cNvSpPr txBox="1">
            <a:spLocks/>
          </p:cNvSpPr>
          <p:nvPr/>
        </p:nvSpPr>
        <p:spPr>
          <a:xfrm>
            <a:off x="888650" y="353604"/>
            <a:ext cx="11168108" cy="72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500" b="1" i="1" dirty="0">
                <a:solidFill>
                  <a:schemeClr val="bg1"/>
                </a:solidFill>
                <a:effectLst/>
                <a:latin typeface="Calibri-Italic"/>
              </a:rPr>
              <a:t>Importantes Projetos do RS e Serra</a:t>
            </a:r>
            <a:endParaRPr lang="pt-BR" sz="35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BE0B26-E2A0-4163-968B-3FADEA575FE5}"/>
              </a:ext>
            </a:extLst>
          </p:cNvPr>
          <p:cNvSpPr txBox="1"/>
          <p:nvPr/>
        </p:nvSpPr>
        <p:spPr>
          <a:xfrm>
            <a:off x="632848" y="1535958"/>
            <a:ext cx="1078481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chemeClr val="bg1"/>
                </a:solidFill>
              </a:rPr>
              <a:t>Porto do Litoral Norte: R$ 3,5 bilhões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chemeClr val="bg1"/>
                </a:solidFill>
              </a:rPr>
              <a:t>Aeroporto Regional da Serra: R$ 600 milhões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chemeClr val="bg1"/>
                </a:solidFill>
              </a:rPr>
              <a:t>Plano de Concessões do Estado - Bloco 3: Primeiros 5 anos, R$ 3,9 bilhões. Em 30 anos, os investimentos chegarão a R$ 10,6 bilhões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chemeClr val="bg1"/>
                </a:solidFill>
              </a:rPr>
              <a:t>Conclusão da BR 285 (Via </a:t>
            </a:r>
            <a:r>
              <a:rPr lang="pt-BR" sz="3000" dirty="0" err="1">
                <a:solidFill>
                  <a:schemeClr val="bg1"/>
                </a:solidFill>
              </a:rPr>
              <a:t>Bioceânica</a:t>
            </a:r>
            <a:r>
              <a:rPr lang="pt-BR" sz="3000" dirty="0">
                <a:solidFill>
                  <a:schemeClr val="bg1"/>
                </a:solidFill>
              </a:rPr>
              <a:t>): R$ 30 milhões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chemeClr val="bg1"/>
                </a:solidFill>
              </a:rPr>
              <a:t>P&amp;D: 1,4 % PIB RS  (Setor público + Setor privado)</a:t>
            </a:r>
          </a:p>
          <a:p>
            <a:endParaRPr lang="pt-BR" sz="3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335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5976" y="5785658"/>
            <a:ext cx="12192000" cy="1072342"/>
          </a:xfrm>
          <a:prstGeom prst="rect">
            <a:avLst/>
          </a:prstGeom>
          <a:solidFill>
            <a:srgbClr val="12468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2FC6E9-08D5-4F5D-8154-B8BC3A98F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58" y="5905500"/>
            <a:ext cx="1912681" cy="952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338894F-854B-4245-B74D-4EB258FF8834}"/>
              </a:ext>
            </a:extLst>
          </p:cNvPr>
          <p:cNvSpPr txBox="1"/>
          <p:nvPr/>
        </p:nvSpPr>
        <p:spPr>
          <a:xfrm rot="16200000">
            <a:off x="8910174" y="2619317"/>
            <a:ext cx="545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Ministério da Indústria, Comércio Exterior e Serviços (MDIC) Elaboração CIC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CE7E0F-01CA-4E0A-9181-0D5F01E23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07" y="36489"/>
            <a:ext cx="9284739" cy="5670918"/>
          </a:xfrm>
          <a:prstGeom prst="rect">
            <a:avLst/>
          </a:prstGeom>
        </p:spPr>
      </p:pic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D5D491D1-33EB-4D02-A9AE-DDEB50F309FE}"/>
              </a:ext>
            </a:extLst>
          </p:cNvPr>
          <p:cNvSpPr txBox="1">
            <a:spLocks/>
          </p:cNvSpPr>
          <p:nvPr/>
        </p:nvSpPr>
        <p:spPr>
          <a:xfrm>
            <a:off x="500422" y="5980691"/>
            <a:ext cx="9518636" cy="79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000" dirty="0">
                <a:solidFill>
                  <a:schemeClr val="bg1"/>
                </a:solidFill>
                <a:latin typeface="Calibri-Italic"/>
              </a:rPr>
              <a:t>Caxias do Sul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80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54a7a92-55dc-4ecb-86e4-6a10103762f4}" enabled="0" method="" siteId="{054a7a92-55dc-4ecb-86e4-6a10103762f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711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Arial</vt:lpstr>
      <vt:lpstr>Averta-Bold</vt:lpstr>
      <vt:lpstr>Averta-Regular</vt:lpstr>
      <vt:lpstr>Calibri</vt:lpstr>
      <vt:lpstr>Calibri bold</vt:lpstr>
      <vt:lpstr>Calibri bold italic</vt:lpstr>
      <vt:lpstr>Calibri Light</vt:lpstr>
      <vt:lpstr>Calibri-Italic</vt:lpstr>
      <vt:lpstr>Gotham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Usuário do Windows</dc:creator>
  <cp:lastModifiedBy>Nataly Indicatti</cp:lastModifiedBy>
  <cp:revision>166</cp:revision>
  <dcterms:created xsi:type="dcterms:W3CDTF">2019-10-28T20:23:01Z</dcterms:created>
  <dcterms:modified xsi:type="dcterms:W3CDTF">2021-11-05T13:47:28Z</dcterms:modified>
</cp:coreProperties>
</file>