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74" r:id="rId5"/>
    <p:sldId id="263" r:id="rId6"/>
    <p:sldId id="275" r:id="rId7"/>
    <p:sldId id="269" r:id="rId8"/>
    <p:sldId id="276" r:id="rId9"/>
    <p:sldId id="277" r:id="rId10"/>
    <p:sldId id="273" r:id="rId11"/>
    <p:sldId id="267" r:id="rId12"/>
    <p:sldId id="281" r:id="rId13"/>
    <p:sldId id="280" r:id="rId14"/>
    <p:sldId id="272" r:id="rId15"/>
    <p:sldId id="278" r:id="rId16"/>
    <p:sldId id="279" r:id="rId17"/>
    <p:sldId id="282" r:id="rId18"/>
    <p:sldId id="284" r:id="rId19"/>
    <p:sldId id="283" r:id="rId20"/>
    <p:sldId id="257" r:id="rId21"/>
    <p:sldId id="25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33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3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58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8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40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53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6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9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4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07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61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69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6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47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45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54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9126-4F2C-4528-810E-C65FF22A590A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14A8-725C-43AD-B963-489AC9097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99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8EDA8-F2F6-48F3-96B6-712337F2F4D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FA29-4F7F-42CE-AFB2-EA8EAA8EF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2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2000" cy="68579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iângulo retângulo 13"/>
          <p:cNvSpPr/>
          <p:nvPr/>
        </p:nvSpPr>
        <p:spPr>
          <a:xfrm>
            <a:off x="0" y="6215448"/>
            <a:ext cx="12192000" cy="642552"/>
          </a:xfrm>
          <a:prstGeom prst="rtTriangle">
            <a:avLst/>
          </a:prstGeom>
          <a:gradFill>
            <a:gsLst>
              <a:gs pos="100000">
                <a:srgbClr val="FFC000">
                  <a:alpha val="69000"/>
                </a:srgbClr>
              </a:gs>
              <a:gs pos="3000">
                <a:srgbClr val="D2A000"/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693693" y="950282"/>
            <a:ext cx="9684000" cy="3024000"/>
            <a:chOff x="663213" y="1394248"/>
            <a:chExt cx="9684000" cy="3024000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663213" y="3594506"/>
              <a:ext cx="96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9919019" y="1394248"/>
              <a:ext cx="0" cy="3024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178768" y="828919"/>
            <a:ext cx="9561483" cy="2246767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CRIPTOMOEDAS</a:t>
            </a:r>
          </a:p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BLOCKCHAIN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3" y="3280532"/>
            <a:ext cx="6238242" cy="15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iceber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4" y="365125"/>
            <a:ext cx="8277225" cy="5705476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a Esquerda 11"/>
          <p:cNvSpPr/>
          <p:nvPr/>
        </p:nvSpPr>
        <p:spPr>
          <a:xfrm rot="20059071">
            <a:off x="6077540" y="1303851"/>
            <a:ext cx="677047" cy="392304"/>
          </a:xfrm>
          <a:prstGeom prst="leftArrow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 rot="8286501">
            <a:off x="3201230" y="3890406"/>
            <a:ext cx="1001550" cy="392304"/>
          </a:xfrm>
          <a:prstGeom prst="leftArrow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416063" y="2509645"/>
            <a:ext cx="4304686" cy="31550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472048" y="2585325"/>
            <a:ext cx="3457137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Contratos Inteligentes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72047" y="3044851"/>
            <a:ext cx="4304683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Bilheteria / votação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72047" y="3504377"/>
            <a:ext cx="3457137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Propriedades fracionadas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72046" y="3963903"/>
            <a:ext cx="3457137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Autenticação cartório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472045" y="4380107"/>
            <a:ext cx="424870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Serviços f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inanceiros simples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472046" y="5167938"/>
            <a:ext cx="3457137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Identidades Digitais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928497" y="4714383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>
              <a:spcAft>
                <a:spcPts val="750"/>
              </a:spcAft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paypal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 livre </a:t>
            </a:r>
            <a:endParaRPr lang="pt-BR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22" y="595563"/>
            <a:ext cx="2287949" cy="6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2603985" y="4424185"/>
            <a:ext cx="2445535" cy="680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4D4D4D"/>
                </a:solidFill>
                <a:latin typeface="Lato Black" panose="020F0A02020204030203" pitchFamily="34" charset="0"/>
              </a:rPr>
              <a:t>Blockchain</a:t>
            </a:r>
            <a:endParaRPr lang="pt-BR" sz="3200" dirty="0">
              <a:solidFill>
                <a:srgbClr val="4D4D4D"/>
              </a:solidFill>
              <a:latin typeface="Lato Black" panose="020F0A02020204030203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2423" y="595563"/>
            <a:ext cx="2291641" cy="62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solidFill>
                  <a:srgbClr val="4D4D4D"/>
                </a:solidFill>
                <a:latin typeface="Lato Black" panose="020F0A02020204030203" pitchFamily="34" charset="0"/>
              </a:rPr>
              <a:t>Altcoins</a:t>
            </a:r>
            <a:endParaRPr lang="pt-BR" sz="3200" dirty="0">
              <a:solidFill>
                <a:srgbClr val="4D4D4D"/>
              </a:solidFill>
              <a:latin typeface="Lato Black" panose="020F0A02020204030203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11760" y="534860"/>
            <a:ext cx="2275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17 Milhões</a:t>
            </a:r>
            <a:endParaRPr lang="pt-BR" sz="3200" dirty="0"/>
          </a:p>
        </p:txBody>
      </p:sp>
      <p:sp>
        <p:nvSpPr>
          <p:cNvPr id="20" name="Retângulo 19"/>
          <p:cNvSpPr/>
          <p:nvPr/>
        </p:nvSpPr>
        <p:spPr>
          <a:xfrm>
            <a:off x="47015" y="1163618"/>
            <a:ext cx="2275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21</a:t>
            </a: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Milhões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19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 animBg="1"/>
      <p:bldP spid="5" grpId="0"/>
      <p:bldP spid="7" grpId="0"/>
      <p:bldP spid="8" grpId="0"/>
      <p:bldP spid="9" grpId="0"/>
      <p:bldP spid="10" grpId="0"/>
      <p:bldP spid="11" grpId="0"/>
      <p:bldP spid="4" grpId="0"/>
      <p:bldP spid="18" grpId="0" animBg="1"/>
      <p:bldP spid="17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54420"/>
            <a:ext cx="5650779" cy="623246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defTabSz="685766">
              <a:defRPr/>
            </a:pPr>
            <a:r>
              <a:rPr lang="pt-BR" sz="36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ALTCOINS</a:t>
            </a:r>
            <a:endParaRPr lang="pt-BR" sz="36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4" name="Grupo 11"/>
          <p:cNvGrpSpPr/>
          <p:nvPr/>
        </p:nvGrpSpPr>
        <p:grpSpPr>
          <a:xfrm rot="5400000" flipV="1">
            <a:off x="-18947" y="162109"/>
            <a:ext cx="438304" cy="400409"/>
            <a:chOff x="5796136" y="2778645"/>
            <a:chExt cx="720080" cy="657823"/>
          </a:xfrm>
        </p:grpSpPr>
        <p:sp>
          <p:nvSpPr>
            <p:cNvPr id="5" name="Triângulo isósceles 4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" y="2065886"/>
            <a:ext cx="1462500" cy="148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25" y="2078215"/>
            <a:ext cx="1462500" cy="14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48" y="3848487"/>
            <a:ext cx="1462500" cy="132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962" y="2876517"/>
            <a:ext cx="1462500" cy="132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921" y="3848486"/>
            <a:ext cx="1462500" cy="130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892" y="2043205"/>
            <a:ext cx="1826419" cy="299501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742" y="2695575"/>
            <a:ext cx="3493608" cy="1295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8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794385" y="877825"/>
            <a:ext cx="11001375" cy="4481550"/>
            <a:chOff x="577024" y="1483767"/>
            <a:chExt cx="11001375" cy="4481550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024" y="2136267"/>
              <a:ext cx="11001375" cy="3829050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1362671" y="1512877"/>
              <a:ext cx="3931705" cy="5587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pt-BR" sz="28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Estrutura Atual</a:t>
              </a:r>
              <a:endParaRPr lang="pt-BR" sz="28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059168" y="1483767"/>
              <a:ext cx="4224528" cy="58785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pt-BR" sz="280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Estrutura em Blockchain</a:t>
              </a:r>
              <a:endParaRPr lang="pt-BR" sz="28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467544" y="115975"/>
            <a:ext cx="5650779" cy="500135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defTabSz="685766">
              <a:defRPr/>
            </a:pPr>
            <a:r>
              <a:rPr lang="pt-BR" sz="28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Estrutura do Blockchain</a:t>
            </a:r>
            <a:endParaRPr lang="pt-BR" sz="2800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4" name="Grupo 11"/>
          <p:cNvGrpSpPr/>
          <p:nvPr/>
        </p:nvGrpSpPr>
        <p:grpSpPr>
          <a:xfrm rot="5400000" flipV="1">
            <a:off x="-18947" y="162109"/>
            <a:ext cx="438304" cy="400409"/>
            <a:chOff x="5796136" y="2778645"/>
            <a:chExt cx="720080" cy="657823"/>
          </a:xfrm>
        </p:grpSpPr>
        <p:sp>
          <p:nvSpPr>
            <p:cNvPr id="5" name="Triângulo isósceles 4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39" y="136022"/>
            <a:ext cx="2401368" cy="600343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537115" y="1530325"/>
            <a:ext cx="5340096" cy="4071943"/>
          </a:xfrm>
          <a:prstGeom prst="roundRect">
            <a:avLst>
              <a:gd name="adj" fmla="val 5474"/>
            </a:avLst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794384" y="1530325"/>
            <a:ext cx="5423535" cy="4071943"/>
          </a:xfrm>
          <a:prstGeom prst="roundRect">
            <a:avLst>
              <a:gd name="adj" fmla="val 5474"/>
            </a:avLst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logo ub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5716772"/>
            <a:ext cx="1607473" cy="5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airbnb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5625242"/>
            <a:ext cx="2429129" cy="7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prstClr val="white"/>
              </a:solidFill>
            </a:endParaRPr>
          </a:p>
        </p:txBody>
      </p:sp>
      <p:sp>
        <p:nvSpPr>
          <p:cNvPr id="14" name="Triângulo retângulo 13"/>
          <p:cNvSpPr/>
          <p:nvPr/>
        </p:nvSpPr>
        <p:spPr>
          <a:xfrm>
            <a:off x="0" y="6215448"/>
            <a:ext cx="12192000" cy="642552"/>
          </a:xfrm>
          <a:prstGeom prst="rtTriangle">
            <a:avLst/>
          </a:prstGeom>
          <a:gradFill>
            <a:gsLst>
              <a:gs pos="100000">
                <a:srgbClr val="FFC000">
                  <a:alpha val="69000"/>
                </a:srgbClr>
              </a:gs>
              <a:gs pos="3000">
                <a:srgbClr val="D2A000"/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srgbClr val="FF99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11356"/>
            <a:ext cx="3140509" cy="37965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32"/>
            <a:r>
              <a:rPr lang="pt-BR" sz="1867" i="1" dirty="0">
                <a:solidFill>
                  <a:srgbClr val="002060"/>
                </a:solidFill>
              </a:rPr>
              <a:t>www</a:t>
            </a:r>
            <a:r>
              <a:rPr lang="pt-BR" sz="1867" b="1" i="1" dirty="0">
                <a:solidFill>
                  <a:srgbClr val="002060"/>
                </a:solidFill>
              </a:rPr>
              <a:t>.studiofinance.</a:t>
            </a:r>
            <a:r>
              <a:rPr lang="pt-BR" sz="1867" i="1" dirty="0">
                <a:solidFill>
                  <a:srgbClr val="002060"/>
                </a:solidFill>
              </a:rPr>
              <a:t>com.br</a:t>
            </a:r>
            <a:endParaRPr lang="pt-BR" sz="1867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 rot="5400000" flipV="1">
            <a:off x="-48000" y="110133"/>
            <a:ext cx="960107" cy="877097"/>
            <a:chOff x="5796136" y="2778645"/>
            <a:chExt cx="720080" cy="657823"/>
          </a:xfrm>
        </p:grpSpPr>
        <p:sp>
          <p:nvSpPr>
            <p:cNvPr id="13" name="Triângulo isósceles 12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7" name="Triângulo isósceles 16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911425" y="95757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defTabSz="914354"/>
            <a:r>
              <a:rPr lang="pt-BR" sz="3733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CRIPTOATIVOS</a:t>
            </a:r>
            <a:endParaRPr lang="pt-BR" sz="3733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51" name="Grupo 3"/>
          <p:cNvGrpSpPr/>
          <p:nvPr/>
        </p:nvGrpSpPr>
        <p:grpSpPr>
          <a:xfrm>
            <a:off x="511827" y="1579661"/>
            <a:ext cx="3661573" cy="3495043"/>
            <a:chOff x="1513703" y="1218372"/>
            <a:chExt cx="1902767" cy="1800000"/>
          </a:xfrm>
          <a:solidFill>
            <a:srgbClr val="FFBDBD"/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grpSpPr>
        <p:sp>
          <p:nvSpPr>
            <p:cNvPr id="52" name="Retângulo de cantos arredondados 23"/>
            <p:cNvSpPr/>
            <p:nvPr/>
          </p:nvSpPr>
          <p:spPr>
            <a:xfrm rot="18979266">
              <a:off x="1565087" y="1218372"/>
              <a:ext cx="1800000" cy="1800000"/>
            </a:xfrm>
            <a:prstGeom prst="roundRect">
              <a:avLst>
                <a:gd name="adj" fmla="val 99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schemeClr val="bg1"/>
                </a:solidFill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1513703" y="1824030"/>
              <a:ext cx="1902767" cy="4755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5400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Criptoativos</a:t>
              </a:r>
              <a:endParaRPr lang="pt-BR" sz="5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54" name="Imagem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39" y="136022"/>
            <a:ext cx="2401368" cy="600343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4877338" y="1345747"/>
            <a:ext cx="587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Surgiram em 2009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4877338" y="1965731"/>
            <a:ext cx="587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Tecnologia Blockchain</a:t>
            </a:r>
            <a:endParaRPr lang="pt-BR" sz="2800" dirty="0"/>
          </a:p>
        </p:txBody>
      </p:sp>
      <p:sp>
        <p:nvSpPr>
          <p:cNvPr id="21" name="Retângulo 20"/>
          <p:cNvSpPr/>
          <p:nvPr/>
        </p:nvSpPr>
        <p:spPr>
          <a:xfrm>
            <a:off x="4877338" y="2569001"/>
            <a:ext cx="587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Criptografada</a:t>
            </a:r>
            <a:endParaRPr lang="pt-BR" sz="2800" dirty="0"/>
          </a:p>
        </p:txBody>
      </p:sp>
      <p:sp>
        <p:nvSpPr>
          <p:cNvPr id="22" name="Retângulo 21"/>
          <p:cNvSpPr/>
          <p:nvPr/>
        </p:nvSpPr>
        <p:spPr>
          <a:xfrm>
            <a:off x="4877338" y="3673135"/>
            <a:ext cx="587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Sem autoridade Central</a:t>
            </a:r>
            <a:endParaRPr lang="pt-BR" sz="2800" dirty="0"/>
          </a:p>
        </p:txBody>
      </p:sp>
      <p:sp>
        <p:nvSpPr>
          <p:cNvPr id="23" name="Retângulo 22"/>
          <p:cNvSpPr/>
          <p:nvPr/>
        </p:nvSpPr>
        <p:spPr>
          <a:xfrm>
            <a:off x="4877338" y="4264002"/>
            <a:ext cx="587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Descentralizada Ponto-a-ponto</a:t>
            </a:r>
            <a:endParaRPr lang="pt-BR" sz="2800" dirty="0"/>
          </a:p>
        </p:txBody>
      </p:sp>
      <p:sp>
        <p:nvSpPr>
          <p:cNvPr id="24" name="Retângulo 23"/>
          <p:cNvSpPr/>
          <p:nvPr/>
        </p:nvSpPr>
        <p:spPr>
          <a:xfrm>
            <a:off x="4877338" y="3088090"/>
            <a:ext cx="587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São Finitas</a:t>
            </a:r>
            <a:endParaRPr lang="pt-BR" sz="2800" dirty="0"/>
          </a:p>
        </p:txBody>
      </p:sp>
      <p:sp>
        <p:nvSpPr>
          <p:cNvPr id="25" name="Retângulo 24"/>
          <p:cNvSpPr/>
          <p:nvPr/>
        </p:nvSpPr>
        <p:spPr>
          <a:xfrm>
            <a:off x="4877337" y="4867218"/>
            <a:ext cx="679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Canadá / Japão / Suíça / Estônia</a:t>
            </a:r>
            <a:r>
              <a:rPr lang="pt-BR" sz="2800" dirty="0"/>
              <a:t> </a:t>
            </a:r>
            <a:r>
              <a:rPr lang="pt-BR" sz="2800" dirty="0" smtClean="0"/>
              <a:t>/ EUA</a:t>
            </a:r>
            <a:endParaRPr lang="pt-BR" sz="28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1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23642"/>
            <a:ext cx="8767896" cy="684801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defTabSz="685766">
              <a:defRPr/>
            </a:pPr>
            <a:r>
              <a:rPr lang="pt-BR" sz="40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Forma de Investir em </a:t>
            </a:r>
            <a:r>
              <a:rPr lang="pt-BR" sz="4000" b="1" i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Criptoativos</a:t>
            </a:r>
            <a:endParaRPr lang="pt-BR" sz="4000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4" name="Grupo 11"/>
          <p:cNvGrpSpPr/>
          <p:nvPr/>
        </p:nvGrpSpPr>
        <p:grpSpPr>
          <a:xfrm rot="5400000" flipV="1">
            <a:off x="-18947" y="162109"/>
            <a:ext cx="438304" cy="400409"/>
            <a:chOff x="5796136" y="2778645"/>
            <a:chExt cx="720080" cy="657823"/>
          </a:xfrm>
        </p:grpSpPr>
        <p:sp>
          <p:nvSpPr>
            <p:cNvPr id="5" name="Triângulo isósceles 4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640295" y="1947832"/>
            <a:ext cx="10997520" cy="72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Compra 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direta via Exchange e espera subir para vender;</a:t>
            </a:r>
            <a:endParaRPr lang="pt-BR" sz="36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0298" y="3240324"/>
            <a:ext cx="10997520" cy="72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ICO 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BR" sz="3600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tokens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utility</a:t>
            </a:r>
            <a:r>
              <a:rPr lang="pt-BR" sz="36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sz="3600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6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0297" y="4093340"/>
            <a:ext cx="10997520" cy="72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Trading 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3600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Criptomoedas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**</a:t>
            </a:r>
            <a:endParaRPr lang="pt-BR" sz="36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40295" y="4908312"/>
            <a:ext cx="10997520" cy="72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P2P – Negociação direta</a:t>
            </a:r>
            <a:endParaRPr lang="pt-BR" sz="36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40295" y="1118304"/>
            <a:ext cx="10997520" cy="72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Mineração</a:t>
            </a: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36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80560" y="2590800"/>
            <a:ext cx="1747520" cy="497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Brasil</a:t>
            </a:r>
            <a:endParaRPr lang="pt-B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400800" y="2590800"/>
            <a:ext cx="1747520" cy="497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Exterior</a:t>
            </a:r>
            <a:endParaRPr lang="pt-B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56606" y="1731158"/>
            <a:ext cx="2565507" cy="11859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</a:t>
            </a:r>
          </a:p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SENHA</a:t>
            </a:r>
            <a:endParaRPr lang="pt-BR" sz="28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22113" y="1731158"/>
            <a:ext cx="7367457" cy="11859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CHAVE PÚBLICA: </a:t>
            </a:r>
            <a:r>
              <a:rPr lang="pt-BR" dirty="0"/>
              <a:t> </a:t>
            </a:r>
            <a:r>
              <a:rPr lang="pt-BR" b="1" dirty="0"/>
              <a:t>1JArS6jzE3AJ9sZ3aFij1BmTcpFGgN86hA</a:t>
            </a:r>
            <a:endParaRPr lang="pt-BR" sz="2800" dirty="0" smtClean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CHAVE </a:t>
            </a:r>
            <a:r>
              <a:rPr lang="pt-BR" sz="28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PRIVADA</a:t>
            </a:r>
            <a:endParaRPr lang="pt-BR" sz="28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em Curva 4"/>
          <p:cNvCxnSpPr/>
          <p:nvPr/>
        </p:nvCxnSpPr>
        <p:spPr>
          <a:xfrm>
            <a:off x="4623699" y="2855679"/>
            <a:ext cx="1521428" cy="910008"/>
          </a:xfrm>
          <a:prstGeom prst="curvedConnector3">
            <a:avLst/>
          </a:prstGeom>
          <a:ln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384353" y="3440005"/>
            <a:ext cx="40660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ARMAZENADAS EM CARTEIRAS</a:t>
            </a:r>
            <a:endParaRPr lang="pt-BR" sz="24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1394" y="197794"/>
            <a:ext cx="8294733" cy="684801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defTabSz="685766">
              <a:defRPr/>
            </a:pPr>
            <a:r>
              <a:rPr lang="pt-BR" sz="40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Segurança das </a:t>
            </a:r>
            <a:r>
              <a:rPr lang="pt-BR" sz="4000" b="1" i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Criptomoedas</a:t>
            </a:r>
            <a:endParaRPr lang="pt-BR" sz="4000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20" name="Grupo 11"/>
          <p:cNvGrpSpPr/>
          <p:nvPr/>
        </p:nvGrpSpPr>
        <p:grpSpPr>
          <a:xfrm rot="5400000" flipV="1">
            <a:off x="-13787" y="223623"/>
            <a:ext cx="684801" cy="657227"/>
            <a:chOff x="5796136" y="2778645"/>
            <a:chExt cx="720080" cy="657823"/>
          </a:xfrm>
        </p:grpSpPr>
        <p:sp>
          <p:nvSpPr>
            <p:cNvPr id="21" name="Triângulo isósceles 20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riângulo isósceles 21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6179784" y="2500100"/>
            <a:ext cx="527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84"/>
            <a:r>
              <a:rPr lang="pt-BR" kern="0" dirty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chave que junto com a </a:t>
            </a:r>
            <a:r>
              <a:rPr lang="pt-BR" kern="0" dirty="0" smtClean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pública </a:t>
            </a:r>
            <a:r>
              <a:rPr lang="pt-BR" kern="0" dirty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valida as transações,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21920" y="4700970"/>
            <a:ext cx="1192784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 defTabSz="371484">
              <a:lnSpc>
                <a:spcPct val="150000"/>
              </a:lnSpc>
            </a:pPr>
            <a:r>
              <a:rPr lang="pt-BR" sz="2800" kern="0" dirty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Para validar uma transação é necessário no mínimo 6 participantes.</a:t>
            </a:r>
          </a:p>
          <a:p>
            <a:pPr algn="ctr" defTabSz="371484">
              <a:lnSpc>
                <a:spcPct val="150000"/>
              </a:lnSpc>
            </a:pPr>
            <a:r>
              <a:rPr lang="pt-BR" sz="2800" kern="0" dirty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Sendo válida esse processo e validada na </a:t>
            </a:r>
            <a:r>
              <a:rPr lang="pt-BR" sz="2800" kern="0" dirty="0" err="1">
                <a:solidFill>
                  <a:srgbClr val="000000"/>
                </a:solidFill>
                <a:ea typeface="Lato Light"/>
                <a:cs typeface="Arial"/>
                <a:sym typeface="Arial"/>
              </a:rPr>
              <a:t>blockchain</a:t>
            </a:r>
            <a:r>
              <a:rPr lang="pt-BR" sz="2800" kern="0" dirty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 e propagada na </a:t>
            </a:r>
            <a:r>
              <a:rPr lang="pt-BR" sz="2800" kern="0" dirty="0" smtClean="0">
                <a:solidFill>
                  <a:srgbClr val="000000"/>
                </a:solidFill>
                <a:ea typeface="Lato Light"/>
                <a:cs typeface="Arial"/>
                <a:sym typeface="Arial"/>
              </a:rPr>
              <a:t>rede.</a:t>
            </a:r>
            <a:endParaRPr lang="pt-BR" sz="2800" kern="0" dirty="0">
              <a:solidFill>
                <a:srgbClr val="000000"/>
              </a:solidFill>
              <a:ea typeface="Lato 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3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56606" y="1289846"/>
            <a:ext cx="4738354" cy="6920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AGOSTO 2019</a:t>
            </a:r>
            <a:endParaRPr lang="pt-BR" sz="3600" dirty="0" smtClean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1394" y="197794"/>
            <a:ext cx="8294733" cy="684801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defTabSz="685766">
              <a:defRPr/>
            </a:pPr>
            <a:r>
              <a:rPr lang="pt-BR" sz="40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REGULAMENTAÇÃO</a:t>
            </a:r>
            <a:endParaRPr lang="pt-BR" sz="4000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20" name="Grupo 11"/>
          <p:cNvGrpSpPr/>
          <p:nvPr/>
        </p:nvGrpSpPr>
        <p:grpSpPr>
          <a:xfrm rot="5400000" flipV="1">
            <a:off x="-13787" y="223623"/>
            <a:ext cx="684801" cy="657227"/>
            <a:chOff x="5796136" y="2778645"/>
            <a:chExt cx="720080" cy="657823"/>
          </a:xfrm>
        </p:grpSpPr>
        <p:sp>
          <p:nvSpPr>
            <p:cNvPr id="21" name="Triângulo isósceles 20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riângulo isósceles 21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656606" y="2377105"/>
            <a:ext cx="9838674" cy="72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INFORME DAS EXCHANGE E DOS INVESTIDORES</a:t>
            </a:r>
            <a:endParaRPr lang="pt-BR" sz="3600" dirty="0" smtClean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56606" y="3403265"/>
            <a:ext cx="9838674" cy="6920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R$ 30.000,00 </a:t>
            </a:r>
            <a:endParaRPr lang="pt-BR" sz="3600" dirty="0" smtClean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713F982A-B0C0-4D1D-B528-B403E85D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55800" cy="8243888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B137E1B-8535-4E3F-B8BF-E586672411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B88F439-A14E-4FBF-A2A4-F8564126F9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87931" y="6402055"/>
            <a:ext cx="397933" cy="365125"/>
          </a:xfrm>
        </p:spPr>
        <p:txBody>
          <a:bodyPr/>
          <a:lstStyle/>
          <a:p>
            <a:fld id="{357B8861-3839-4FB4-9B16-25BBAC2D90A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2" name="Agrupar 1"/>
          <p:cNvGrpSpPr/>
          <p:nvPr/>
        </p:nvGrpSpPr>
        <p:grpSpPr>
          <a:xfrm>
            <a:off x="5013405" y="1406484"/>
            <a:ext cx="8593955" cy="1838999"/>
            <a:chOff x="5013405" y="1406484"/>
            <a:chExt cx="8593955" cy="1838999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0EC520B-C4B0-4B75-8DAA-0AD58DE94B67}"/>
                </a:ext>
              </a:extLst>
            </p:cNvPr>
            <p:cNvSpPr txBox="1">
              <a:spLocks/>
            </p:cNvSpPr>
            <p:nvPr/>
          </p:nvSpPr>
          <p:spPr>
            <a:xfrm>
              <a:off x="5013405" y="1406484"/>
              <a:ext cx="7446363" cy="1828524"/>
            </a:xfrm>
            <a:prstGeom prst="rect">
              <a:avLst/>
            </a:prstGeom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9600" b="1" dirty="0">
                  <a:solidFill>
                    <a:srgbClr val="757575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Perguntas?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80EC520B-C4B0-4B75-8DAA-0AD58DE94B67}"/>
                </a:ext>
              </a:extLst>
            </p:cNvPr>
            <p:cNvSpPr txBox="1">
              <a:spLocks/>
            </p:cNvSpPr>
            <p:nvPr/>
          </p:nvSpPr>
          <p:spPr>
            <a:xfrm>
              <a:off x="5055096" y="1416959"/>
              <a:ext cx="8552264" cy="18285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9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Perguntas?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39" y="186379"/>
            <a:ext cx="4093005" cy="10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793355" y="244623"/>
            <a:ext cx="8297531" cy="3046986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MUITO </a:t>
            </a:r>
            <a:r>
              <a:rPr kumimoji="0" lang="pt-BR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OBRIGADO !!!</a:t>
            </a:r>
            <a:endParaRPr kumimoji="0" lang="pt-BR" sz="9600" b="1" i="1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19" y="3909354"/>
            <a:ext cx="4093005" cy="102325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037441" y="5203028"/>
            <a:ext cx="9809362" cy="1015661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www.STUDIOFINANCE.com.br</a:t>
            </a:r>
            <a:endParaRPr kumimoji="0" lang="pt-BR" sz="6000" b="1" i="1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23393" y="154665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3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Objetivo da Palestra</a:t>
            </a:r>
            <a:endParaRPr kumimoji="0" lang="pt-BR" sz="3733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24664" y="1296619"/>
            <a:ext cx="10840287" cy="625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marR="0" lvl="0" indent="-457189" algn="just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 de investimentos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Renda Variável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24665" y="2086914"/>
            <a:ext cx="8332444" cy="625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marR="0" lvl="0" indent="-457189" algn="just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Forex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/	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Criptomoedas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upo 11"/>
          <p:cNvGrpSpPr/>
          <p:nvPr/>
        </p:nvGrpSpPr>
        <p:grpSpPr>
          <a:xfrm rot="5400000" flipV="1">
            <a:off x="-25263" y="216146"/>
            <a:ext cx="584405" cy="533879"/>
            <a:chOff x="5796136" y="2778645"/>
            <a:chExt cx="720080" cy="657823"/>
          </a:xfrm>
        </p:grpSpPr>
        <p:sp>
          <p:nvSpPr>
            <p:cNvPr id="27" name="Triângulo isósceles 26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riângulo isósceles 27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533375" y="3704080"/>
            <a:ext cx="10840287" cy="625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marR="0" lvl="0" indent="-457189" algn="just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*Regulação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4664" y="2913785"/>
            <a:ext cx="8902588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just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das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criptomoedas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nos negócios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62" y="111020"/>
            <a:ext cx="2770119" cy="6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23393" y="154665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defTabSz="914332">
              <a:defRPr/>
            </a:pPr>
            <a:r>
              <a:rPr lang="pt-BR" sz="3733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Evandro </a:t>
            </a:r>
            <a:r>
              <a:rPr lang="pt-BR" sz="3733" b="1" i="1" dirty="0" err="1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Ghinzelli</a:t>
            </a:r>
            <a:endParaRPr lang="pt-BR" sz="3733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09" y="1040212"/>
            <a:ext cx="4980155" cy="5817789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59639" y="1335737"/>
            <a:ext cx="10840287" cy="625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indent="-457189" algn="just" defTabSz="914377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pt-BR" sz="32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Negociando Bovespa 2008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9639" y="2443047"/>
            <a:ext cx="8601481" cy="6586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indent="-457189" algn="just" defTabSz="914377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pt-BR" sz="32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Trader Mercado Internacional Moedas </a:t>
            </a:r>
            <a:r>
              <a:rPr lang="pt-BR" sz="3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pt-BR" sz="32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59639" y="3287238"/>
            <a:ext cx="7013155" cy="6586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indent="-457189" algn="just" defTabSz="914377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pt-BR" sz="32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| </a:t>
            </a:r>
            <a:r>
              <a:rPr lang="pt-BR" sz="3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Educacional</a:t>
            </a:r>
            <a:endParaRPr lang="pt-BR" sz="32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144601" y="4074505"/>
            <a:ext cx="6155375" cy="5878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891" indent="-342891" algn="just" defTabSz="914377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pt-BR" sz="28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Treinamentos / Palestras / </a:t>
            </a:r>
            <a:r>
              <a:rPr lang="pt-BR" sz="280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Mentoria</a:t>
            </a:r>
            <a:endParaRPr lang="pt-BR" sz="28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upo 11"/>
          <p:cNvGrpSpPr/>
          <p:nvPr/>
        </p:nvGrpSpPr>
        <p:grpSpPr>
          <a:xfrm rot="5400000" flipV="1">
            <a:off x="-25263" y="216146"/>
            <a:ext cx="584405" cy="533879"/>
            <a:chOff x="5796136" y="2778645"/>
            <a:chExt cx="720080" cy="657823"/>
          </a:xfrm>
        </p:grpSpPr>
        <p:sp>
          <p:nvSpPr>
            <p:cNvPr id="27" name="Triângulo isósceles 26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8" name="Triângulo isósceles 27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08" y="3234515"/>
            <a:ext cx="3056347" cy="764087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359638" y="4786134"/>
            <a:ext cx="7013155" cy="625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indent="-457189" algn="just" defTabSz="914377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pt-BR" sz="3200" dirty="0" err="1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Criptomoedas</a:t>
            </a:r>
            <a:endParaRPr lang="pt-BR" sz="32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prstClr val="white"/>
              </a:solidFill>
            </a:endParaRPr>
          </a:p>
        </p:txBody>
      </p:sp>
      <p:sp>
        <p:nvSpPr>
          <p:cNvPr id="14" name="Triângulo retângulo 13"/>
          <p:cNvSpPr/>
          <p:nvPr/>
        </p:nvSpPr>
        <p:spPr>
          <a:xfrm>
            <a:off x="0" y="6215448"/>
            <a:ext cx="12192000" cy="642552"/>
          </a:xfrm>
          <a:prstGeom prst="rtTriangle">
            <a:avLst/>
          </a:prstGeom>
          <a:gradFill>
            <a:gsLst>
              <a:gs pos="100000">
                <a:srgbClr val="FFC000">
                  <a:alpha val="69000"/>
                </a:srgbClr>
              </a:gs>
              <a:gs pos="3000">
                <a:srgbClr val="D2A000"/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srgbClr val="FF99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11356"/>
            <a:ext cx="3140509" cy="37965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32"/>
            <a:r>
              <a:rPr lang="pt-BR" sz="1867" i="1" dirty="0">
                <a:solidFill>
                  <a:srgbClr val="002060"/>
                </a:solidFill>
              </a:rPr>
              <a:t>www</a:t>
            </a:r>
            <a:r>
              <a:rPr lang="pt-BR" sz="1867" b="1" i="1" dirty="0">
                <a:solidFill>
                  <a:srgbClr val="002060"/>
                </a:solidFill>
              </a:rPr>
              <a:t>.studiofinance.</a:t>
            </a:r>
            <a:r>
              <a:rPr lang="pt-BR" sz="1867" i="1" dirty="0">
                <a:solidFill>
                  <a:srgbClr val="002060"/>
                </a:solidFill>
              </a:rPr>
              <a:t>com.br</a:t>
            </a:r>
            <a:endParaRPr lang="pt-BR" sz="1867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 rot="5400000" flipV="1">
            <a:off x="-48000" y="110133"/>
            <a:ext cx="960107" cy="877097"/>
            <a:chOff x="5796136" y="2778645"/>
            <a:chExt cx="720080" cy="657823"/>
          </a:xfrm>
        </p:grpSpPr>
        <p:sp>
          <p:nvSpPr>
            <p:cNvPr id="13" name="Triângulo isósceles 12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7" name="Triângulo isósceles 16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911425" y="95757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defTabSz="914354"/>
            <a:r>
              <a:rPr lang="pt-BR" sz="3733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Mercado </a:t>
            </a:r>
            <a:r>
              <a:rPr lang="pt-BR" sz="3733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Financeiro – Renda Variável</a:t>
            </a:r>
            <a:endParaRPr lang="pt-BR" sz="3733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30473" y="3116021"/>
            <a:ext cx="1760336" cy="1692443"/>
            <a:chOff x="395536" y="1252676"/>
            <a:chExt cx="1872208" cy="1800000"/>
          </a:xfrm>
        </p:grpSpPr>
        <p:sp>
          <p:nvSpPr>
            <p:cNvPr id="22" name="Retângulo de cantos arredondados 21"/>
            <p:cNvSpPr/>
            <p:nvPr/>
          </p:nvSpPr>
          <p:spPr>
            <a:xfrm rot="18979266">
              <a:off x="444615" y="1252676"/>
              <a:ext cx="1800000" cy="1800000"/>
            </a:xfrm>
            <a:prstGeom prst="roundRect">
              <a:avLst>
                <a:gd name="adj" fmla="val 9925"/>
              </a:avLst>
            </a:prstGeom>
            <a:solidFill>
              <a:srgbClr val="FFC000"/>
            </a:solidFill>
            <a:ln>
              <a:noFill/>
            </a:ln>
            <a:effectLst>
              <a:innerShdw blurRad="63500" dist="50800" dir="2700000">
                <a:srgbClr val="BC8F00">
                  <a:alpha val="49804"/>
                </a:srgb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95536" y="1851670"/>
              <a:ext cx="1872208" cy="68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Bolsa de Valores</a:t>
              </a:r>
              <a:br>
                <a:rPr lang="pt-BR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</a:br>
              <a:r>
                <a:rPr lang="pt-BR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Brasil</a:t>
              </a:r>
              <a:endParaRPr lang="pt-BR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035922" y="1786312"/>
            <a:ext cx="1879361" cy="1680103"/>
            <a:chOff x="2598731" y="1324683"/>
            <a:chExt cx="1960874" cy="1800000"/>
          </a:xfrm>
        </p:grpSpPr>
        <p:sp>
          <p:nvSpPr>
            <p:cNvPr id="25" name="Retângulo de cantos arredondados 24"/>
            <p:cNvSpPr/>
            <p:nvPr/>
          </p:nvSpPr>
          <p:spPr>
            <a:xfrm rot="18979266">
              <a:off x="2687578" y="1324683"/>
              <a:ext cx="1800000" cy="1800000"/>
            </a:xfrm>
            <a:prstGeom prst="roundRect">
              <a:avLst>
                <a:gd name="adj" fmla="val 992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598731" y="1851669"/>
              <a:ext cx="1960874" cy="75840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sz="2000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Bolsa de Valores</a:t>
              </a:r>
              <a:br>
                <a:rPr lang="pt-BR" sz="2000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</a:br>
              <a:r>
                <a:rPr lang="pt-BR" sz="2000" i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EUA</a:t>
              </a:r>
              <a:endParaRPr lang="pt-BR" sz="20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399841" y="3122190"/>
            <a:ext cx="1823668" cy="1680103"/>
            <a:chOff x="4860032" y="1324683"/>
            <a:chExt cx="1902767" cy="1800000"/>
          </a:xfrm>
          <a:solidFill>
            <a:schemeClr val="bg1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grpSpPr>
        <p:sp>
          <p:nvSpPr>
            <p:cNvPr id="24" name="Retângulo de cantos arredondados 23"/>
            <p:cNvSpPr/>
            <p:nvPr/>
          </p:nvSpPr>
          <p:spPr>
            <a:xfrm rot="18979266">
              <a:off x="4919826" y="1324683"/>
              <a:ext cx="1800000" cy="1800000"/>
            </a:xfrm>
            <a:prstGeom prst="roundRect">
              <a:avLst>
                <a:gd name="adj" fmla="val 99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67">
                <a:solidFill>
                  <a:schemeClr val="bg1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860032" y="1793718"/>
              <a:ext cx="1902767" cy="8902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2400" i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Opções</a:t>
              </a:r>
            </a:p>
            <a:p>
              <a:pPr algn="ctr"/>
              <a:r>
                <a:rPr lang="pt-BR" sz="2400" i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Binárias</a:t>
              </a:r>
              <a:endParaRPr lang="pt-BR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o 3"/>
          <p:cNvGrpSpPr/>
          <p:nvPr/>
        </p:nvGrpSpPr>
        <p:grpSpPr>
          <a:xfrm>
            <a:off x="6946397" y="3122189"/>
            <a:ext cx="1823668" cy="1680103"/>
            <a:chOff x="4860100" y="1324683"/>
            <a:chExt cx="1902767" cy="1800000"/>
          </a:xfrm>
        </p:grpSpPr>
        <p:sp>
          <p:nvSpPr>
            <p:cNvPr id="26" name="Retângulo de cantos arredondados 23"/>
            <p:cNvSpPr/>
            <p:nvPr/>
          </p:nvSpPr>
          <p:spPr>
            <a:xfrm rot="18979266">
              <a:off x="4919826" y="1324683"/>
              <a:ext cx="1800000" cy="1800000"/>
            </a:xfrm>
            <a:prstGeom prst="roundRect">
              <a:avLst>
                <a:gd name="adj" fmla="val 9925"/>
              </a:avLst>
            </a:prstGeom>
            <a:solidFill>
              <a:schemeClr val="accent5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67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860100" y="1836297"/>
              <a:ext cx="1902767" cy="69245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3600" i="1" dirty="0">
                  <a:solidFill>
                    <a:schemeClr val="bg1">
                      <a:lumMod val="95000"/>
                    </a:schemeClr>
                  </a:solidFill>
                </a:rPr>
                <a:t>Forex</a:t>
              </a:r>
            </a:p>
          </p:txBody>
        </p:sp>
      </p:grpSp>
      <p:grpSp>
        <p:nvGrpSpPr>
          <p:cNvPr id="51" name="Grupo 3"/>
          <p:cNvGrpSpPr/>
          <p:nvPr/>
        </p:nvGrpSpPr>
        <p:grpSpPr>
          <a:xfrm>
            <a:off x="8789211" y="1786084"/>
            <a:ext cx="1823668" cy="1680103"/>
            <a:chOff x="4860032" y="1324683"/>
            <a:chExt cx="1902767" cy="1800000"/>
          </a:xfrm>
          <a:solidFill>
            <a:srgbClr val="FFBDBD"/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grpSpPr>
        <p:sp>
          <p:nvSpPr>
            <p:cNvPr id="52" name="Retângulo de cantos arredondados 23"/>
            <p:cNvSpPr/>
            <p:nvPr/>
          </p:nvSpPr>
          <p:spPr>
            <a:xfrm rot="18979266">
              <a:off x="4919826" y="1324683"/>
              <a:ext cx="1800000" cy="1800000"/>
            </a:xfrm>
            <a:prstGeom prst="roundRect">
              <a:avLst>
                <a:gd name="adj" fmla="val 99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67">
                <a:solidFill>
                  <a:schemeClr val="bg1"/>
                </a:solidFill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4860032" y="1933675"/>
              <a:ext cx="1902767" cy="49461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2400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Criptoativos</a:t>
              </a:r>
              <a:endParaRPr lang="pt-BR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256900" y="1786312"/>
            <a:ext cx="1823668" cy="1680103"/>
            <a:chOff x="6863065" y="4153866"/>
            <a:chExt cx="1823668" cy="1680103"/>
          </a:xfrm>
        </p:grpSpPr>
        <p:sp>
          <p:nvSpPr>
            <p:cNvPr id="34" name="Retângulo de cantos arredondados 23"/>
            <p:cNvSpPr/>
            <p:nvPr/>
          </p:nvSpPr>
          <p:spPr>
            <a:xfrm rot="18979266">
              <a:off x="6912313" y="4153866"/>
              <a:ext cx="1725173" cy="1680103"/>
            </a:xfrm>
            <a:prstGeom prst="roundRect">
              <a:avLst>
                <a:gd name="adj" fmla="val 9925"/>
              </a:avLst>
            </a:prstGeom>
            <a:gradFill flip="none" rotWithShape="1">
              <a:gsLst>
                <a:gs pos="3000">
                  <a:srgbClr val="EC7320"/>
                </a:gs>
                <a:gs pos="24000">
                  <a:schemeClr val="accent2">
                    <a:lumMod val="97000"/>
                    <a:lumOff val="3000"/>
                  </a:schemeClr>
                </a:gs>
                <a:gs pos="72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67">
                <a:solidFill>
                  <a:schemeClr val="bg1"/>
                </a:soli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863065" y="4529794"/>
              <a:ext cx="1823668" cy="8309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2400" i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Trading</a:t>
              </a:r>
            </a:p>
            <a:p>
              <a:pPr algn="ctr"/>
              <a:r>
                <a:rPr lang="pt-BR" sz="2400" i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Esportivo</a:t>
              </a:r>
              <a:endParaRPr lang="pt-BR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62" y="111020"/>
            <a:ext cx="2770119" cy="6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15975"/>
            <a:ext cx="5650779" cy="500135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defTabSz="685766">
              <a:defRPr/>
            </a:pPr>
            <a:r>
              <a:rPr lang="pt-BR" sz="28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Números de Mercado</a:t>
            </a:r>
            <a:endParaRPr lang="pt-BR" sz="2800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4" name="Grupo 11"/>
          <p:cNvGrpSpPr/>
          <p:nvPr/>
        </p:nvGrpSpPr>
        <p:grpSpPr>
          <a:xfrm rot="5400000" flipV="1">
            <a:off x="-18947" y="162109"/>
            <a:ext cx="438304" cy="400409"/>
            <a:chOff x="5796136" y="2778645"/>
            <a:chExt cx="720080" cy="657823"/>
          </a:xfrm>
        </p:grpSpPr>
        <p:sp>
          <p:nvSpPr>
            <p:cNvPr id="5" name="Triângulo isósceles 4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iângulo isósceles 5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259388" y="2096569"/>
            <a:ext cx="2369117" cy="10194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 Brasil</a:t>
            </a:r>
          </a:p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208 milhões</a:t>
            </a:r>
            <a:endParaRPr lang="pt-BR" sz="24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02657" y="2096569"/>
            <a:ext cx="2369117" cy="10194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Bolsa de Valores</a:t>
            </a:r>
          </a:p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milhão</a:t>
            </a:r>
            <a:endParaRPr lang="pt-BR" sz="24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3256521"/>
            <a:ext cx="6316174" cy="246955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pic>
        <p:nvPicPr>
          <p:cNvPr id="3074" name="Picture 2" descr="Resultado de imagem para bandeira Brasi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9" y="359814"/>
            <a:ext cx="1815230" cy="18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b3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0" y="857727"/>
            <a:ext cx="2137842" cy="9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59388" y="5059164"/>
            <a:ext cx="2369117" cy="1044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 EUA</a:t>
            </a:r>
          </a:p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327 milhões</a:t>
            </a:r>
            <a:endParaRPr lang="pt-BR" sz="24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84785" y="5059164"/>
            <a:ext cx="2754015" cy="1044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Investidor Bolsa EUA</a:t>
            </a:r>
          </a:p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212 milhões</a:t>
            </a:r>
            <a:endParaRPr lang="pt-BR" sz="24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2" y="3256521"/>
            <a:ext cx="1802643" cy="18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 lobby de Wall Street que apoia medidas de Temer e financia Mo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97" y="3643645"/>
            <a:ext cx="2071590" cy="11834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6541135" y="4847104"/>
            <a:ext cx="4562475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tesouro direto imag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35" y="843473"/>
            <a:ext cx="2696892" cy="8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6118323" y="2084098"/>
            <a:ext cx="2369117" cy="1044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Bolsa de Valores</a:t>
            </a:r>
          </a:p>
          <a:p>
            <a:pPr algn="ctr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1,8 </a:t>
            </a:r>
            <a:r>
              <a:rPr lang="pt-BR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milhão</a:t>
            </a:r>
            <a:endParaRPr lang="pt-BR" sz="240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2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prstClr val="white"/>
              </a:solidFill>
            </a:endParaRPr>
          </a:p>
        </p:txBody>
      </p:sp>
      <p:sp>
        <p:nvSpPr>
          <p:cNvPr id="14" name="Triângulo retângulo 13"/>
          <p:cNvSpPr/>
          <p:nvPr/>
        </p:nvSpPr>
        <p:spPr>
          <a:xfrm>
            <a:off x="0" y="6215448"/>
            <a:ext cx="12192000" cy="642552"/>
          </a:xfrm>
          <a:prstGeom prst="rtTriangle">
            <a:avLst/>
          </a:prstGeom>
          <a:gradFill>
            <a:gsLst>
              <a:gs pos="100000">
                <a:srgbClr val="FFC000">
                  <a:alpha val="69000"/>
                </a:srgbClr>
              </a:gs>
              <a:gs pos="3000">
                <a:srgbClr val="D2A000"/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srgbClr val="FF99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11356"/>
            <a:ext cx="3140509" cy="37965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32"/>
            <a:r>
              <a:rPr lang="pt-BR" sz="1867" i="1" dirty="0">
                <a:solidFill>
                  <a:srgbClr val="002060"/>
                </a:solidFill>
              </a:rPr>
              <a:t>www</a:t>
            </a:r>
            <a:r>
              <a:rPr lang="pt-BR" sz="1867" b="1" i="1" dirty="0">
                <a:solidFill>
                  <a:srgbClr val="002060"/>
                </a:solidFill>
              </a:rPr>
              <a:t>.studiofinance.</a:t>
            </a:r>
            <a:r>
              <a:rPr lang="pt-BR" sz="1867" i="1" dirty="0">
                <a:solidFill>
                  <a:srgbClr val="002060"/>
                </a:solidFill>
              </a:rPr>
              <a:t>com.br</a:t>
            </a:r>
            <a:endParaRPr lang="pt-BR" sz="1867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 rot="5400000" flipV="1">
            <a:off x="-48000" y="110133"/>
            <a:ext cx="960107" cy="877097"/>
            <a:chOff x="5796136" y="2778645"/>
            <a:chExt cx="720080" cy="657823"/>
          </a:xfrm>
        </p:grpSpPr>
        <p:sp>
          <p:nvSpPr>
            <p:cNvPr id="13" name="Triângulo isósceles 12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7" name="Triângulo isósceles 16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911425" y="95757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defTabSz="914354"/>
            <a:r>
              <a:rPr lang="pt-BR" sz="3733" b="1" i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Mercado </a:t>
            </a:r>
            <a:r>
              <a:rPr lang="pt-BR" sz="3733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Financeiro – Renda Variável</a:t>
            </a:r>
            <a:endParaRPr lang="pt-BR" sz="3733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23" name="Grupo 3"/>
          <p:cNvGrpSpPr/>
          <p:nvPr/>
        </p:nvGrpSpPr>
        <p:grpSpPr>
          <a:xfrm>
            <a:off x="1921622" y="1953403"/>
            <a:ext cx="3378165" cy="3224525"/>
            <a:chOff x="-1050629" y="72489"/>
            <a:chExt cx="1902767" cy="1800000"/>
          </a:xfrm>
        </p:grpSpPr>
        <p:sp>
          <p:nvSpPr>
            <p:cNvPr id="26" name="Retângulo de cantos arredondados 23"/>
            <p:cNvSpPr/>
            <p:nvPr/>
          </p:nvSpPr>
          <p:spPr>
            <a:xfrm rot="18979266">
              <a:off x="-999245" y="72489"/>
              <a:ext cx="1800000" cy="1800000"/>
            </a:xfrm>
            <a:prstGeom prst="roundRect">
              <a:avLst>
                <a:gd name="adj" fmla="val 9925"/>
              </a:avLst>
            </a:prstGeom>
            <a:solidFill>
              <a:schemeClr val="accent5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-1050629" y="585720"/>
              <a:ext cx="1902767" cy="5669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6000" i="1" dirty="0">
                  <a:solidFill>
                    <a:schemeClr val="bg1">
                      <a:lumMod val="95000"/>
                    </a:schemeClr>
                  </a:solidFill>
                </a:rPr>
                <a:t>Forex</a:t>
              </a:r>
            </a:p>
          </p:txBody>
        </p:sp>
      </p:grpSp>
      <p:grpSp>
        <p:nvGrpSpPr>
          <p:cNvPr id="51" name="Grupo 3"/>
          <p:cNvGrpSpPr/>
          <p:nvPr/>
        </p:nvGrpSpPr>
        <p:grpSpPr>
          <a:xfrm>
            <a:off x="6951305" y="1786084"/>
            <a:ext cx="3661573" cy="3495043"/>
            <a:chOff x="4860032" y="1324683"/>
            <a:chExt cx="1902767" cy="1800000"/>
          </a:xfrm>
          <a:solidFill>
            <a:srgbClr val="FFBDBD"/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grpSpPr>
        <p:sp>
          <p:nvSpPr>
            <p:cNvPr id="52" name="Retângulo de cantos arredondados 23"/>
            <p:cNvSpPr/>
            <p:nvPr/>
          </p:nvSpPr>
          <p:spPr>
            <a:xfrm rot="18979266">
              <a:off x="4919826" y="1324683"/>
              <a:ext cx="1800000" cy="1800000"/>
            </a:xfrm>
            <a:prstGeom prst="roundRect">
              <a:avLst>
                <a:gd name="adj" fmla="val 99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schemeClr val="bg1"/>
                </a:solidFill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4860032" y="1923678"/>
              <a:ext cx="1902767" cy="4755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5400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Criptoativos</a:t>
              </a:r>
              <a:endParaRPr lang="pt-BR" sz="54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62" y="111020"/>
            <a:ext cx="2770119" cy="6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prstClr val="white"/>
              </a:solidFill>
            </a:endParaRPr>
          </a:p>
        </p:txBody>
      </p:sp>
      <p:sp>
        <p:nvSpPr>
          <p:cNvPr id="14" name="Triângulo retângulo 13"/>
          <p:cNvSpPr/>
          <p:nvPr/>
        </p:nvSpPr>
        <p:spPr>
          <a:xfrm>
            <a:off x="0" y="6215448"/>
            <a:ext cx="12192000" cy="642552"/>
          </a:xfrm>
          <a:prstGeom prst="rtTriangle">
            <a:avLst/>
          </a:prstGeom>
          <a:gradFill>
            <a:gsLst>
              <a:gs pos="100000">
                <a:srgbClr val="FFC000">
                  <a:alpha val="69000"/>
                </a:srgbClr>
              </a:gs>
              <a:gs pos="3000">
                <a:srgbClr val="D2A000"/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srgbClr val="FF99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11356"/>
            <a:ext cx="3140509" cy="37965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32"/>
            <a:r>
              <a:rPr lang="pt-BR" sz="1867" i="1" dirty="0">
                <a:solidFill>
                  <a:srgbClr val="002060"/>
                </a:solidFill>
              </a:rPr>
              <a:t>www</a:t>
            </a:r>
            <a:r>
              <a:rPr lang="pt-BR" sz="1867" b="1" i="1" dirty="0">
                <a:solidFill>
                  <a:srgbClr val="002060"/>
                </a:solidFill>
              </a:rPr>
              <a:t>.studiofinance.</a:t>
            </a:r>
            <a:r>
              <a:rPr lang="pt-BR" sz="1867" i="1" dirty="0">
                <a:solidFill>
                  <a:srgbClr val="002060"/>
                </a:solidFill>
              </a:rPr>
              <a:t>com.br</a:t>
            </a:r>
            <a:endParaRPr lang="pt-BR" sz="1867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 rot="5400000" flipV="1">
            <a:off x="-48000" y="110133"/>
            <a:ext cx="960107" cy="877097"/>
            <a:chOff x="5796136" y="2778645"/>
            <a:chExt cx="720080" cy="657823"/>
          </a:xfrm>
        </p:grpSpPr>
        <p:sp>
          <p:nvSpPr>
            <p:cNvPr id="13" name="Triângulo isósceles 12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7" name="Triângulo isósceles 16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911425" y="95757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defTabSz="914354"/>
            <a:r>
              <a:rPr lang="pt-BR" sz="3733" b="1" i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Forex</a:t>
            </a:r>
            <a:r>
              <a:rPr lang="pt-BR" sz="3733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– Renda variável</a:t>
            </a:r>
            <a:endParaRPr lang="pt-BR" sz="3733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92864" y="1730662"/>
            <a:ext cx="3378165" cy="2683637"/>
            <a:chOff x="192864" y="1730662"/>
            <a:chExt cx="3378165" cy="2683637"/>
          </a:xfrm>
        </p:grpSpPr>
        <p:sp>
          <p:nvSpPr>
            <p:cNvPr id="26" name="Retângulo de cantos arredondados 23"/>
            <p:cNvSpPr/>
            <p:nvPr/>
          </p:nvSpPr>
          <p:spPr>
            <a:xfrm rot="18979266">
              <a:off x="552118" y="1730662"/>
              <a:ext cx="2659658" cy="2683637"/>
            </a:xfrm>
            <a:prstGeom prst="roundRect">
              <a:avLst>
                <a:gd name="adj" fmla="val 9925"/>
              </a:avLst>
            </a:prstGeom>
            <a:solidFill>
              <a:schemeClr val="accent5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92864" y="2387411"/>
              <a:ext cx="3378165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6000" i="1" dirty="0">
                  <a:solidFill>
                    <a:schemeClr val="bg1">
                      <a:lumMod val="95000"/>
                    </a:schemeClr>
                  </a:solidFill>
                </a:rPr>
                <a:t>Forex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3969750" y="1107277"/>
            <a:ext cx="693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Mercado de Moedas Tradicionais</a:t>
            </a:r>
            <a:endParaRPr lang="pt-BR" sz="3200" dirty="0"/>
          </a:p>
        </p:txBody>
      </p:sp>
      <p:sp>
        <p:nvSpPr>
          <p:cNvPr id="20" name="Retângulo 19"/>
          <p:cNvSpPr/>
          <p:nvPr/>
        </p:nvSpPr>
        <p:spPr>
          <a:xfrm>
            <a:off x="3969750" y="1752259"/>
            <a:ext cx="693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Movimenta 5 Trilhões </a:t>
            </a:r>
            <a:r>
              <a:rPr lang="pt-BR" sz="32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Usd</a:t>
            </a: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dia</a:t>
            </a:r>
            <a:endParaRPr lang="pt-BR" sz="3200" dirty="0"/>
          </a:p>
        </p:txBody>
      </p:sp>
      <p:sp>
        <p:nvSpPr>
          <p:cNvPr id="21" name="Retângulo 20"/>
          <p:cNvSpPr/>
          <p:nvPr/>
        </p:nvSpPr>
        <p:spPr>
          <a:xfrm>
            <a:off x="3969749" y="2434976"/>
            <a:ext cx="770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Regulamentação EUA e Europa rígida</a:t>
            </a:r>
            <a:endParaRPr lang="pt-BR" sz="3200" dirty="0"/>
          </a:p>
        </p:txBody>
      </p:sp>
      <p:sp>
        <p:nvSpPr>
          <p:cNvPr id="22" name="Retângulo 21"/>
          <p:cNvSpPr/>
          <p:nvPr/>
        </p:nvSpPr>
        <p:spPr>
          <a:xfrm>
            <a:off x="3969749" y="3086767"/>
            <a:ext cx="770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Não regulamentado no Brasil</a:t>
            </a:r>
            <a:endParaRPr lang="pt-BR" sz="3200" dirty="0"/>
          </a:p>
        </p:txBody>
      </p:sp>
      <p:sp>
        <p:nvSpPr>
          <p:cNvPr id="24" name="Retângulo 23"/>
          <p:cNvSpPr/>
          <p:nvPr/>
        </p:nvSpPr>
        <p:spPr>
          <a:xfrm>
            <a:off x="5720080" y="4167593"/>
            <a:ext cx="5629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Rendimentos em dólar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62" y="111020"/>
            <a:ext cx="2770119" cy="692530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5720080" y="4798965"/>
            <a:ext cx="5629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 </a:t>
            </a:r>
            <a:r>
              <a:rPr lang="pt-BR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Segurança</a:t>
            </a:r>
            <a:endParaRPr lang="pt-BR" sz="3200" dirty="0"/>
          </a:p>
        </p:txBody>
      </p:sp>
      <p:pic>
        <p:nvPicPr>
          <p:cNvPr id="30" name="Picture 20" descr="Resultado de imagem para v  vist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94" y="3951489"/>
            <a:ext cx="1501386" cy="15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1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1183647"/>
            <a:ext cx="12192000" cy="37776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571029" y="2571153"/>
            <a:ext cx="8463280" cy="769439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algn="ctr" defTabSz="914354"/>
            <a:r>
              <a:rPr lang="pt-BR" sz="44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Regulamentação da Europa</a:t>
            </a:r>
            <a:endParaRPr lang="pt-BR" sz="4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92864" y="1730662"/>
            <a:ext cx="3378165" cy="2683637"/>
            <a:chOff x="192864" y="1730662"/>
            <a:chExt cx="3378165" cy="2683637"/>
          </a:xfrm>
        </p:grpSpPr>
        <p:sp>
          <p:nvSpPr>
            <p:cNvPr id="26" name="Retângulo de cantos arredondados 23"/>
            <p:cNvSpPr/>
            <p:nvPr/>
          </p:nvSpPr>
          <p:spPr>
            <a:xfrm rot="18979266">
              <a:off x="552118" y="1730662"/>
              <a:ext cx="2659658" cy="2683637"/>
            </a:xfrm>
            <a:prstGeom prst="roundRect">
              <a:avLst>
                <a:gd name="adj" fmla="val 9925"/>
              </a:avLst>
            </a:prstGeom>
            <a:solidFill>
              <a:schemeClr val="accent5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92864" y="2387411"/>
              <a:ext cx="3378165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6000" i="1" dirty="0">
                  <a:solidFill>
                    <a:schemeClr val="bg1">
                      <a:lumMod val="95000"/>
                    </a:schemeClr>
                  </a:solidFill>
                </a:rPr>
                <a:t>Forex</a:t>
              </a:r>
            </a:p>
          </p:txBody>
        </p:sp>
      </p:grpSp>
      <p:sp>
        <p:nvSpPr>
          <p:cNvPr id="32" name="Retângulo 31"/>
          <p:cNvSpPr/>
          <p:nvPr/>
        </p:nvSpPr>
        <p:spPr>
          <a:xfrm>
            <a:off x="3611669" y="1538618"/>
            <a:ext cx="8422640" cy="769439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algn="ctr" defTabSz="914354"/>
            <a:r>
              <a:rPr lang="pt-BR" sz="44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Conta Individual em seu nome</a:t>
            </a:r>
            <a:endParaRPr lang="pt-BR" sz="4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251200" y="3612662"/>
            <a:ext cx="8823749" cy="769439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algn="ctr" defTabSz="914354"/>
            <a:r>
              <a:rPr lang="pt-BR" sz="44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Estude a estrutura do Mercado</a:t>
            </a:r>
            <a:endParaRPr lang="pt-BR" sz="4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" y="200471"/>
            <a:ext cx="11677289" cy="7200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prstClr val="white"/>
              </a:solidFill>
            </a:endParaRPr>
          </a:p>
        </p:txBody>
      </p:sp>
      <p:sp>
        <p:nvSpPr>
          <p:cNvPr id="14" name="Triângulo retângulo 13"/>
          <p:cNvSpPr/>
          <p:nvPr/>
        </p:nvSpPr>
        <p:spPr>
          <a:xfrm>
            <a:off x="0" y="6215448"/>
            <a:ext cx="12192000" cy="642552"/>
          </a:xfrm>
          <a:prstGeom prst="rtTriangle">
            <a:avLst/>
          </a:prstGeom>
          <a:gradFill>
            <a:gsLst>
              <a:gs pos="100000">
                <a:srgbClr val="FFC000">
                  <a:alpha val="69000"/>
                </a:srgbClr>
              </a:gs>
              <a:gs pos="3000">
                <a:srgbClr val="D2A000"/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pt-BR" sz="1867" dirty="0">
              <a:solidFill>
                <a:srgbClr val="FF99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11356"/>
            <a:ext cx="3140509" cy="37965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32"/>
            <a:r>
              <a:rPr lang="pt-BR" sz="1867" i="1" dirty="0">
                <a:solidFill>
                  <a:srgbClr val="002060"/>
                </a:solidFill>
              </a:rPr>
              <a:t>www</a:t>
            </a:r>
            <a:r>
              <a:rPr lang="pt-BR" sz="1867" b="1" i="1" dirty="0">
                <a:solidFill>
                  <a:srgbClr val="002060"/>
                </a:solidFill>
              </a:rPr>
              <a:t>.studiofinance.</a:t>
            </a:r>
            <a:r>
              <a:rPr lang="pt-BR" sz="1867" i="1" dirty="0">
                <a:solidFill>
                  <a:srgbClr val="002060"/>
                </a:solidFill>
              </a:rPr>
              <a:t>com.br</a:t>
            </a:r>
            <a:endParaRPr lang="pt-BR" sz="1867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 rot="5400000" flipV="1">
            <a:off x="-48000" y="110133"/>
            <a:ext cx="960107" cy="877097"/>
            <a:chOff x="5796136" y="2778645"/>
            <a:chExt cx="720080" cy="657823"/>
          </a:xfrm>
        </p:grpSpPr>
        <p:sp>
          <p:nvSpPr>
            <p:cNvPr id="13" name="Triângulo isósceles 12"/>
            <p:cNvSpPr/>
            <p:nvPr/>
          </p:nvSpPr>
          <p:spPr>
            <a:xfrm flipV="1">
              <a:off x="5856639" y="2787774"/>
              <a:ext cx="659577" cy="648694"/>
            </a:xfrm>
            <a:prstGeom prst="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7" name="Triângulo isósceles 16"/>
            <p:cNvSpPr/>
            <p:nvPr/>
          </p:nvSpPr>
          <p:spPr>
            <a:xfrm flipV="1">
              <a:off x="5796136" y="2778645"/>
              <a:ext cx="648072" cy="657201"/>
            </a:xfrm>
            <a:prstGeom prst="triangle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911425" y="95757"/>
            <a:ext cx="7534372" cy="666784"/>
          </a:xfrm>
          <a:prstGeom prst="rect">
            <a:avLst/>
          </a:prstGeom>
        </p:spPr>
        <p:txBody>
          <a:bodyPr wrap="square" lIns="91439" tIns="45719" rIns="91439" bIns="45719" anchor="ctr">
            <a:spAutoFit/>
          </a:bodyPr>
          <a:lstStyle/>
          <a:p>
            <a:pPr defTabSz="914354"/>
            <a:r>
              <a:rPr lang="pt-BR" sz="3733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CRIPTOATIVOS</a:t>
            </a:r>
            <a:endParaRPr lang="pt-BR" sz="3733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51" name="Grupo 3"/>
          <p:cNvGrpSpPr/>
          <p:nvPr/>
        </p:nvGrpSpPr>
        <p:grpSpPr>
          <a:xfrm>
            <a:off x="677825" y="1606790"/>
            <a:ext cx="3661573" cy="3495043"/>
            <a:chOff x="1599965" y="1232344"/>
            <a:chExt cx="1902767" cy="1800000"/>
          </a:xfrm>
          <a:solidFill>
            <a:srgbClr val="FFBDBD"/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grpSpPr>
        <p:sp>
          <p:nvSpPr>
            <p:cNvPr id="52" name="Retângulo de cantos arredondados 23"/>
            <p:cNvSpPr/>
            <p:nvPr/>
          </p:nvSpPr>
          <p:spPr>
            <a:xfrm rot="18979266">
              <a:off x="1651349" y="1232344"/>
              <a:ext cx="1800000" cy="1800000"/>
            </a:xfrm>
            <a:prstGeom prst="roundRect">
              <a:avLst>
                <a:gd name="adj" fmla="val 99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schemeClr val="bg1"/>
                </a:solidFill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1599965" y="1828845"/>
              <a:ext cx="1902767" cy="4755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5400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chemeClr val="accent1">
                        <a:lumMod val="60000"/>
                        <a:lumOff val="40000"/>
                        <a:alpha val="43000"/>
                      </a:schemeClr>
                    </a:outerShdw>
                  </a:effectLst>
                </a:rPr>
                <a:t>Criptoativos</a:t>
              </a:r>
              <a:endParaRPr lang="pt-BR" sz="5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54" name="Imagem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39" y="136022"/>
            <a:ext cx="2401368" cy="600343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618653" y="919322"/>
            <a:ext cx="7536281" cy="807911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/>
          <a:p>
            <a:pPr algn="ctr" defTabSz="685766">
              <a:defRPr/>
            </a:pPr>
            <a:r>
              <a:rPr lang="pt-BR" sz="48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5B9BD5">
                      <a:lumMod val="60000"/>
                      <a:lumOff val="40000"/>
                      <a:alpha val="43000"/>
                    </a:srgbClr>
                  </a:outerShdw>
                </a:effectLst>
                <a:latin typeface="Calibri" panose="020F0502020204030204"/>
              </a:rPr>
              <a:t>DESCENTRALIZADO</a:t>
            </a:r>
            <a:endParaRPr lang="pt-BR" sz="4800" b="1" i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5B9BD5">
                    <a:lumMod val="60000"/>
                    <a:lumOff val="40000"/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17" y="1752172"/>
            <a:ext cx="3883731" cy="35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320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Lato Black</vt:lpstr>
      <vt:lpstr>Lato Light</vt:lpstr>
      <vt:lpstr>Open Sans</vt:lpstr>
      <vt:lpstr>Open Sans Semibold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</dc:creator>
  <cp:lastModifiedBy>Evandro</cp:lastModifiedBy>
  <cp:revision>35</cp:revision>
  <dcterms:created xsi:type="dcterms:W3CDTF">2019-07-24T14:35:58Z</dcterms:created>
  <dcterms:modified xsi:type="dcterms:W3CDTF">2019-07-25T01:21:46Z</dcterms:modified>
</cp:coreProperties>
</file>