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4"/>
    <p:sldMasterId id="2147483662" r:id="rId5"/>
  </p:sldMasterIdLst>
  <p:notesMasterIdLst>
    <p:notesMasterId r:id="rId34"/>
  </p:notesMasterIdLst>
  <p:handoutMasterIdLst>
    <p:handoutMasterId r:id="rId35"/>
  </p:handoutMasterIdLst>
  <p:sldIdLst>
    <p:sldId id="286" r:id="rId6"/>
    <p:sldId id="316" r:id="rId7"/>
    <p:sldId id="359" r:id="rId8"/>
    <p:sldId id="358" r:id="rId9"/>
    <p:sldId id="361" r:id="rId10"/>
    <p:sldId id="367" r:id="rId11"/>
    <p:sldId id="369" r:id="rId12"/>
    <p:sldId id="362" r:id="rId13"/>
    <p:sldId id="363" r:id="rId14"/>
    <p:sldId id="331" r:id="rId15"/>
    <p:sldId id="310" r:id="rId16"/>
    <p:sldId id="308" r:id="rId17"/>
    <p:sldId id="294" r:id="rId18"/>
    <p:sldId id="291" r:id="rId19"/>
    <p:sldId id="273" r:id="rId20"/>
    <p:sldId id="354" r:id="rId21"/>
    <p:sldId id="313" r:id="rId22"/>
    <p:sldId id="355" r:id="rId23"/>
    <p:sldId id="348" r:id="rId24"/>
    <p:sldId id="327" r:id="rId25"/>
    <p:sldId id="314" r:id="rId26"/>
    <p:sldId id="356" r:id="rId27"/>
    <p:sldId id="357" r:id="rId28"/>
    <p:sldId id="347" r:id="rId29"/>
    <p:sldId id="334" r:id="rId30"/>
    <p:sldId id="326" r:id="rId31"/>
    <p:sldId id="372" r:id="rId32"/>
    <p:sldId id="366" r:id="rId33"/>
  </p:sldIdLst>
  <p:sldSz cx="12192000" cy="6858000"/>
  <p:notesSz cx="6889750" cy="96710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2" pos="7680" userDrawn="1">
          <p15:clr>
            <a:srgbClr val="A4A3A4"/>
          </p15:clr>
        </p15:guide>
        <p15:guide id="3" orient="horz" pos="206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6774"/>
    <a:srgbClr val="3E8A9C"/>
    <a:srgbClr val="000000"/>
    <a:srgbClr val="0090A2"/>
    <a:srgbClr val="FFFFFF"/>
    <a:srgbClr val="40404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Estilo Médio 4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86655" autoAdjust="0"/>
  </p:normalViewPr>
  <p:slideViewPr>
    <p:cSldViewPr snapToGrid="0">
      <p:cViewPr>
        <p:scale>
          <a:sx n="50" d="100"/>
          <a:sy n="50" d="100"/>
        </p:scale>
        <p:origin x="-1452" y="-378"/>
      </p:cViewPr>
      <p:guideLst>
        <p:guide orient="horz" pos="2069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3187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heme" Target="theme/theme1.xml"/><Relationship Id="rId21" Type="http://schemas.openxmlformats.org/officeDocument/2006/relationships/slide" Target="slides/slide16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67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01655101798486"/>
          <c:y val="0"/>
          <c:w val="0.89550590624892978"/>
          <c:h val="0.90620485291886976"/>
        </c:manualLayout>
      </c:layout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dPt>
            <c:idx val="0"/>
            <c:bubble3D val="0"/>
            <c:spPr>
              <a:solidFill>
                <a:schemeClr val="bg2"/>
              </a:solidFill>
            </c:spPr>
          </c:dPt>
          <c:dPt>
            <c:idx val="1"/>
            <c:bubble3D val="0"/>
            <c:spPr>
              <a:solidFill>
                <a:schemeClr val="accent3"/>
              </a:solidFill>
            </c:spPr>
          </c:dPt>
          <c:cat>
            <c:strRef>
              <c:f>Plan1!$A$2:$A$5</c:f>
              <c:strCache>
                <c:ptCount val="2"/>
                <c:pt idx="0">
                  <c:v>ARG</c:v>
                </c:pt>
                <c:pt idx="1">
                  <c:v>TOT</c:v>
                </c:pt>
              </c:strCache>
            </c:strRef>
          </c:cat>
          <c:val>
            <c:numRef>
              <c:f>Plan1!$B$2:$B$5</c:f>
              <c:numCache>
                <c:formatCode>0.00%</c:formatCode>
                <c:ptCount val="4"/>
                <c:pt idx="0">
                  <c:v>0.20200000000000001</c:v>
                </c:pt>
                <c:pt idx="1">
                  <c:v>0.79800000000000004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01655101798486"/>
          <c:y val="0"/>
          <c:w val="0.89550590624892978"/>
          <c:h val="0.90620485291886976"/>
        </c:manualLayout>
      </c:layout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Colunas2</c:v>
                </c:pt>
              </c:strCache>
            </c:strRef>
          </c:tx>
          <c:dPt>
            <c:idx val="0"/>
            <c:bubble3D val="0"/>
            <c:spPr>
              <a:solidFill>
                <a:schemeClr val="bg2"/>
              </a:solidFill>
            </c:spPr>
          </c:dPt>
          <c:dPt>
            <c:idx val="1"/>
            <c:bubble3D val="0"/>
            <c:spPr>
              <a:solidFill>
                <a:schemeClr val="accent3"/>
              </a:solidFill>
            </c:spPr>
          </c:dPt>
          <c:cat>
            <c:strRef>
              <c:f>Plan1!$A$2:$A$3</c:f>
              <c:strCache>
                <c:ptCount val="2"/>
                <c:pt idx="0">
                  <c:v>BRA</c:v>
                </c:pt>
                <c:pt idx="1">
                  <c:v>TOT</c:v>
                </c:pt>
              </c:strCache>
            </c:strRef>
          </c:cat>
          <c:val>
            <c:numRef>
              <c:f>Plan1!$B$2:$B$3</c:f>
              <c:numCache>
                <c:formatCode>0.00%</c:formatCode>
                <c:ptCount val="2"/>
                <c:pt idx="0">
                  <c:v>0.745</c:v>
                </c:pt>
                <c:pt idx="1">
                  <c:v>0.255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01655101798486"/>
          <c:y val="0"/>
          <c:w val="0.89550590624892978"/>
          <c:h val="0.90620485291886976"/>
        </c:manualLayout>
      </c:layout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dPt>
            <c:idx val="0"/>
            <c:bubble3D val="0"/>
            <c:spPr>
              <a:solidFill>
                <a:schemeClr val="bg2"/>
              </a:solidFill>
            </c:spPr>
          </c:dPt>
          <c:dPt>
            <c:idx val="1"/>
            <c:bubble3D val="0"/>
            <c:spPr>
              <a:solidFill>
                <a:schemeClr val="accent3"/>
              </a:solidFill>
            </c:spPr>
          </c:dPt>
          <c:cat>
            <c:strRef>
              <c:f>Plan1!$A$2:$A$5</c:f>
              <c:strCache>
                <c:ptCount val="2"/>
                <c:pt idx="0">
                  <c:v>PAR</c:v>
                </c:pt>
                <c:pt idx="1">
                  <c:v>TOT</c:v>
                </c:pt>
              </c:strCache>
            </c:strRef>
          </c:cat>
          <c:val>
            <c:numRef>
              <c:f>Plan1!$B$2:$B$5</c:f>
              <c:numCache>
                <c:formatCode>0.00%</c:formatCode>
                <c:ptCount val="4"/>
                <c:pt idx="0">
                  <c:v>1.6E-2</c:v>
                </c:pt>
                <c:pt idx="1">
                  <c:v>0.98399999999999999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01655101798486"/>
          <c:y val="0"/>
          <c:w val="0.89550590624892978"/>
          <c:h val="0.90620485291886976"/>
        </c:manualLayout>
      </c:layout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dPt>
            <c:idx val="0"/>
            <c:bubble3D val="0"/>
            <c:spPr>
              <a:solidFill>
                <a:schemeClr val="bg2"/>
              </a:solidFill>
            </c:spPr>
          </c:dPt>
          <c:dPt>
            <c:idx val="1"/>
            <c:bubble3D val="0"/>
            <c:spPr>
              <a:solidFill>
                <a:schemeClr val="accent3"/>
              </a:solidFill>
            </c:spPr>
          </c:dPt>
          <c:cat>
            <c:strRef>
              <c:f>Plan1!$A$2:$A$5</c:f>
              <c:strCache>
                <c:ptCount val="2"/>
                <c:pt idx="0">
                  <c:v>URU</c:v>
                </c:pt>
                <c:pt idx="1">
                  <c:v>TOT</c:v>
                </c:pt>
              </c:strCache>
            </c:strRef>
          </c:cat>
          <c:val>
            <c:numRef>
              <c:f>Plan1!$B$2:$B$5</c:f>
              <c:numCache>
                <c:formatCode>0.00%</c:formatCode>
                <c:ptCount val="4"/>
                <c:pt idx="0">
                  <c:v>3.5000000000000003E-2</c:v>
                </c:pt>
                <c:pt idx="1">
                  <c:v>0.96499999999999997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42F7A84F-E231-42BE-A9F8-B5131853C83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485232"/>
          </a:xfrm>
          <a:prstGeom prst="rect">
            <a:avLst/>
          </a:prstGeom>
        </p:spPr>
        <p:txBody>
          <a:bodyPr vert="horz" lIns="95908" tIns="47954" rIns="95908" bIns="47954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BCB813BC-9E49-4ABB-A3C3-CEE0885B027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02597" y="0"/>
            <a:ext cx="2985558" cy="485232"/>
          </a:xfrm>
          <a:prstGeom prst="rect">
            <a:avLst/>
          </a:prstGeom>
        </p:spPr>
        <p:txBody>
          <a:bodyPr vert="horz" lIns="95908" tIns="47954" rIns="95908" bIns="47954" rtlCol="0"/>
          <a:lstStyle>
            <a:lvl1pPr algn="r">
              <a:defRPr sz="1300"/>
            </a:lvl1pPr>
          </a:lstStyle>
          <a:p>
            <a:fld id="{58EBDBEE-1FDA-4F57-947F-5759FA6ABC55}" type="datetimeFigureOut">
              <a:rPr lang="en-US" smtClean="0"/>
              <a:t>10/15/2019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47ADFF29-9BE4-4CDF-A198-BBEE303F0EB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85821"/>
            <a:ext cx="2985558" cy="485231"/>
          </a:xfrm>
          <a:prstGeom prst="rect">
            <a:avLst/>
          </a:prstGeom>
        </p:spPr>
        <p:txBody>
          <a:bodyPr vert="horz" lIns="95908" tIns="47954" rIns="95908" bIns="47954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0D4AFC6-5A97-4417-A16A-485E5801A6E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02597" y="9185821"/>
            <a:ext cx="2985558" cy="485231"/>
          </a:xfrm>
          <a:prstGeom prst="rect">
            <a:avLst/>
          </a:prstGeom>
        </p:spPr>
        <p:txBody>
          <a:bodyPr vert="horz" lIns="95908" tIns="47954" rIns="95908" bIns="47954" rtlCol="0" anchor="b"/>
          <a:lstStyle>
            <a:lvl1pPr algn="r">
              <a:defRPr sz="1300"/>
            </a:lvl1pPr>
          </a:lstStyle>
          <a:p>
            <a:fld id="{4FA8C659-3DDB-48CB-A056-6A658A161B7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7677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485232"/>
          </a:xfrm>
          <a:prstGeom prst="rect">
            <a:avLst/>
          </a:prstGeom>
        </p:spPr>
        <p:txBody>
          <a:bodyPr vert="horz" lIns="95908" tIns="47954" rIns="95908" bIns="47954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2597" y="0"/>
            <a:ext cx="2985558" cy="485232"/>
          </a:xfrm>
          <a:prstGeom prst="rect">
            <a:avLst/>
          </a:prstGeom>
        </p:spPr>
        <p:txBody>
          <a:bodyPr vert="horz" lIns="95908" tIns="47954" rIns="95908" bIns="47954" rtlCol="0"/>
          <a:lstStyle>
            <a:lvl1pPr algn="r">
              <a:defRPr sz="1300"/>
            </a:lvl1pPr>
          </a:lstStyle>
          <a:p>
            <a:fld id="{CB16A9CD-5E57-4C86-B862-09CA519924BA}" type="datetimeFigureOut">
              <a:rPr lang="en-US" smtClean="0"/>
              <a:t>10/15/2019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42925" y="1209675"/>
            <a:ext cx="5803900" cy="3263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908" tIns="47954" rIns="95908" bIns="4795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654192"/>
            <a:ext cx="5511800" cy="3807976"/>
          </a:xfrm>
          <a:prstGeom prst="rect">
            <a:avLst/>
          </a:prstGeom>
        </p:spPr>
        <p:txBody>
          <a:bodyPr vert="horz" lIns="95908" tIns="47954" rIns="95908" bIns="4795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85821"/>
            <a:ext cx="2985558" cy="485231"/>
          </a:xfrm>
          <a:prstGeom prst="rect">
            <a:avLst/>
          </a:prstGeom>
        </p:spPr>
        <p:txBody>
          <a:bodyPr vert="horz" lIns="95908" tIns="47954" rIns="95908" bIns="47954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2597" y="9185821"/>
            <a:ext cx="2985558" cy="485231"/>
          </a:xfrm>
          <a:prstGeom prst="rect">
            <a:avLst/>
          </a:prstGeom>
        </p:spPr>
        <p:txBody>
          <a:bodyPr vert="horz" lIns="95908" tIns="47954" rIns="95908" bIns="47954" rtlCol="0" anchor="b"/>
          <a:lstStyle>
            <a:lvl1pPr algn="r">
              <a:defRPr sz="1300"/>
            </a:lvl1pPr>
          </a:lstStyle>
          <a:p>
            <a:fld id="{9CA004F4-F240-48F9-8AE1-486585C7F00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881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004F4-F240-48F9-8AE1-486585C7F00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4400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004F4-F240-48F9-8AE1-486585C7F00D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3500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004F4-F240-48F9-8AE1-486585C7F00D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3571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004F4-F240-48F9-8AE1-486585C7F00D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9165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004F4-F240-48F9-8AE1-486585C7F00D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2282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baseline="0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004F4-F240-48F9-8AE1-486585C7F00D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2282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004F4-F240-48F9-8AE1-486585C7F00D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2282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004F4-F240-48F9-8AE1-486585C7F00D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2282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004F4-F240-48F9-8AE1-486585C7F00D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9284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004F4-F240-48F9-8AE1-486585C7F00D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1689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004F4-F240-48F9-8AE1-486585C7F00D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1689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004F4-F240-48F9-8AE1-486585C7F00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6174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004F4-F240-48F9-8AE1-486585C7F00D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6174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004F4-F240-48F9-8AE1-486585C7F00D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2282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004F4-F240-48F9-8AE1-486585C7F00D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4400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004F4-F240-48F9-8AE1-486585C7F00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6174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004F4-F240-48F9-8AE1-486585C7F00D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6174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004F4-F240-48F9-8AE1-486585C7F00D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6174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004F4-F240-48F9-8AE1-486585C7F00D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9284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004F4-F240-48F9-8AE1-486585C7F00D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6205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004F4-F240-48F9-8AE1-486585C7F00D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2085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baseline="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004F4-F240-48F9-8AE1-486585C7F00D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684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797D165-49B0-44FF-A267-367F5A6EE3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39514"/>
            <a:ext cx="9144000" cy="2128049"/>
          </a:xfrm>
        </p:spPr>
        <p:txBody>
          <a:bodyPr anchor="b"/>
          <a:lstStyle>
            <a:lvl1pPr algn="ctr">
              <a:lnSpc>
                <a:spcPct val="125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6B52800-74D6-4A78-AC9B-8E737A1A3B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21162"/>
            <a:ext cx="9144000" cy="882001"/>
          </a:xfrm>
          <a:solidFill>
            <a:schemeClr val="accent2">
              <a:alpha val="90000"/>
            </a:schemeClr>
          </a:solidFill>
        </p:spPr>
        <p:txBody>
          <a:bodyPr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500" b="1" i="1" kern="1200" spc="65" dirty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8B91F7B-C4AF-4FC6-A6BE-657DEF6D5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08ED5-AEFE-4443-9040-726EF6690995}" type="datetime1">
              <a:rPr lang="en-US" noProof="0" smtClean="0"/>
              <a:t>10/15/2019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BED32F8-B0C7-4332-B0A5-BC19DD8C4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0030946-D0C7-4F78-94B0-427DAA6D5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noProof="0" smtClean="0"/>
              <a:t>‹nº›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89509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Horisonta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>
            <a:extLst>
              <a:ext uri="{FF2B5EF4-FFF2-40B4-BE49-F238E27FC236}">
                <a16:creationId xmlns="" xmlns:a16="http://schemas.microsoft.com/office/drawing/2014/main" id="{E4FD2CFF-0F3D-42BB-BBFF-903727B32640}"/>
              </a:ext>
            </a:extLst>
          </p:cNvPr>
          <p:cNvSpPr/>
          <p:nvPr userDrawn="1"/>
        </p:nvSpPr>
        <p:spPr>
          <a:xfrm>
            <a:off x="0" y="1562188"/>
            <a:ext cx="11269980" cy="2359660"/>
          </a:xfrm>
          <a:custGeom>
            <a:avLst/>
            <a:gdLst/>
            <a:ahLst/>
            <a:cxnLst/>
            <a:rect l="l" t="t" r="r" b="b"/>
            <a:pathLst>
              <a:path w="11269980" h="2359660">
                <a:moveTo>
                  <a:pt x="0" y="2359152"/>
                </a:moveTo>
                <a:lnTo>
                  <a:pt x="11269980" y="2359152"/>
                </a:lnTo>
                <a:lnTo>
                  <a:pt x="11269980" y="0"/>
                </a:lnTo>
                <a:lnTo>
                  <a:pt x="0" y="0"/>
                </a:lnTo>
                <a:lnTo>
                  <a:pt x="0" y="2359152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E60EB58-EF7E-435A-8B07-B5BCF3AF1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noProof="0" smtClean="0"/>
              <a:t>‹nº›</a:t>
            </a:fld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E7F76098-6FA1-470A-BEF4-E4B0AC75E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B647ABC-6745-43B6-8A64-6E191BD65C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4133087"/>
            <a:ext cx="10431780" cy="2043875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7F57DE0-C032-4FCC-9006-09C2C328A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CD216-73DE-4B96-8E1B-BB64D86142BB}" type="datetime1">
              <a:rPr lang="en-US" noProof="0" smtClean="0"/>
              <a:t>10/15/2019</a:t>
            </a:fld>
            <a:endParaRPr lang="en-US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0C776CB-2819-4488-9012-A6EA22079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="" xmlns:a16="http://schemas.microsoft.com/office/drawing/2014/main" id="{C1B0D46C-2987-401A-A0C4-CFB6F73E9D23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44296" y="1788579"/>
            <a:ext cx="10425684" cy="190687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89795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is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2">
            <a:extLst>
              <a:ext uri="{FF2B5EF4-FFF2-40B4-BE49-F238E27FC236}">
                <a16:creationId xmlns="" xmlns:a16="http://schemas.microsoft.com/office/drawing/2014/main" id="{B74348DE-EC54-4C62-948C-0B2BF90455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3115389"/>
            <a:ext cx="12188825" cy="3742611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object 3">
            <a:extLst>
              <a:ext uri="{FF2B5EF4-FFF2-40B4-BE49-F238E27FC236}">
                <a16:creationId xmlns="" xmlns:a16="http://schemas.microsoft.com/office/drawing/2014/main" id="{2A53E879-94A1-4659-9069-ED0D6F03014D}"/>
              </a:ext>
            </a:extLst>
          </p:cNvPr>
          <p:cNvSpPr/>
          <p:nvPr userDrawn="1"/>
        </p:nvSpPr>
        <p:spPr>
          <a:xfrm>
            <a:off x="2400" y="1999821"/>
            <a:ext cx="12189600" cy="1115568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0EF43C73-1D0F-45F9-A7E4-E9D24EAFD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3B88E76-F6AB-4621-A9A6-20A81C5A3F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859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A313FB9-6D6C-4F61-9E7A-76E686D06C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434047"/>
            <a:ext cx="5157787" cy="2755616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2A93A737-E48B-4909-BE04-F55B581032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859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D8F9958C-DB5F-444E-ACE8-73F5E0CA67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434047"/>
            <a:ext cx="5183188" cy="2755616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11D097D1-3052-4C1F-B573-CA25FFF6C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5CD8C-7FEF-4E71-8EB9-D3BA6E2E3E9E}" type="datetime1">
              <a:rPr lang="en-US" noProof="0" smtClean="0"/>
              <a:t>10/15/2019</a:t>
            </a:fld>
            <a:endParaRPr lang="en-US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F2607AC3-2220-4DDA-A22A-C404538FE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6FD8DEB3-F122-4B42-9E12-F61189B87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noProof="0" smtClean="0"/>
              <a:t>‹nº›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753390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797D165-49B0-44FF-A267-367F5A6EE3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39514"/>
            <a:ext cx="9144000" cy="2128049"/>
          </a:xfrm>
        </p:spPr>
        <p:txBody>
          <a:bodyPr anchor="b"/>
          <a:lstStyle>
            <a:lvl1pPr algn="ctr">
              <a:lnSpc>
                <a:spcPct val="125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6B52800-74D6-4A78-AC9B-8E737A1A3B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21162"/>
            <a:ext cx="9144000" cy="882001"/>
          </a:xfrm>
          <a:solidFill>
            <a:schemeClr val="accent2">
              <a:alpha val="90000"/>
            </a:schemeClr>
          </a:solidFill>
        </p:spPr>
        <p:txBody>
          <a:bodyPr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500" b="1" i="1" kern="1200" spc="65" dirty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8B91F7B-C4AF-4FC6-A6BE-657DEF6D5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08ED5-AEFE-4443-9040-726EF669099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BED32F8-B0C7-4332-B0A5-BC19DD8C4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0030946-D0C7-4F78-94B0-427DAA6D5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>
                <a:solidFill>
                  <a:srgbClr val="00292E">
                    <a:alpha val="70000"/>
                  </a:srgbClr>
                </a:solidFill>
              </a:rPr>
              <a:pPr/>
              <a:t>‹nº›</a:t>
            </a:fld>
            <a:endParaRPr lang="en-US" dirty="0">
              <a:solidFill>
                <a:srgbClr val="00292E">
                  <a:alpha val="7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708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0211141-A77D-4E0E-8CAF-4CD3B2799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17EFDE0-5A54-402A-B0C3-6BC0BB739C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A2825AD-4585-4E37-A076-3D0070C93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2561F-7E45-400C-8758-912CDFE9410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12064AD-EDC3-4B13-8CD6-49EB60099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890FD1E-16F6-49B1-A938-8CE601ED7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>
                <a:solidFill>
                  <a:srgbClr val="00292E">
                    <a:alpha val="70000"/>
                  </a:srgbClr>
                </a:solidFill>
              </a:rPr>
              <a:pPr/>
              <a:t>‹nº›</a:t>
            </a:fld>
            <a:endParaRPr lang="en-US" dirty="0">
              <a:solidFill>
                <a:srgbClr val="00292E">
                  <a:alpha val="7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9174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C9FA988-92AD-48D7-890A-AA0540961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AA999FA-A189-41DB-9CFC-D1356C5343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24D83DC-20E7-4B71-9794-36FC33B1B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24BC7-4CDB-41D7-81AF-9CE8473FF4B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4E7D103-1290-4592-B37C-19C9C9DBE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5955B1B-4A5C-42C7-99A5-B8217736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>
                <a:solidFill>
                  <a:srgbClr val="00292E">
                    <a:alpha val="70000"/>
                  </a:srgbClr>
                </a:solidFill>
              </a:rPr>
              <a:pPr/>
              <a:t>‹nº›</a:t>
            </a:fld>
            <a:endParaRPr lang="en-US" dirty="0">
              <a:solidFill>
                <a:srgbClr val="00292E">
                  <a:alpha val="7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0741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E60EB58-EF7E-435A-8B07-B5BCF3AF1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>
                <a:solidFill>
                  <a:srgbClr val="00292E">
                    <a:alpha val="70000"/>
                  </a:srgbClr>
                </a:solidFill>
              </a:rPr>
              <a:pPr/>
              <a:t>‹nº›</a:t>
            </a:fld>
            <a:endParaRPr lang="en-US" dirty="0">
              <a:solidFill>
                <a:srgbClr val="00292E">
                  <a:alpha val="70000"/>
                </a:srgb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E7F76098-6FA1-470A-BEF4-E4B0AC75E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B647ABC-6745-43B6-8A64-6E191BD65C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4387105-2538-4216-9A7E-445FA092F9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7F57DE0-C032-4FCC-9006-09C2C328A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CD216-73DE-4B96-8E1B-BB64D86142B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0C776CB-2819-4488-9012-A6EA22079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6500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EF43C73-1D0F-45F9-A7E4-E9D24EAFD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3B88E76-F6AB-4621-A9A6-20A81C5A3F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A313FB9-6D6C-4F61-9E7A-76E686D06C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2A93A737-E48B-4909-BE04-F55B581032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D8F9958C-DB5F-444E-ACE8-73F5E0CA67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11D097D1-3052-4C1F-B573-CA25FFF6C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5CD8C-7FEF-4E71-8EB9-D3BA6E2E3E9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F2607AC3-2220-4DDA-A22A-C404538FE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6FD8DEB3-F122-4B42-9E12-F61189B87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>
                <a:solidFill>
                  <a:srgbClr val="00292E">
                    <a:alpha val="70000"/>
                  </a:srgbClr>
                </a:solidFill>
              </a:rPr>
              <a:pPr/>
              <a:t>‹nº›</a:t>
            </a:fld>
            <a:endParaRPr lang="en-US" dirty="0">
              <a:solidFill>
                <a:srgbClr val="00292E">
                  <a:alpha val="7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8998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E789EF5-3FD9-4423-A9E8-B67B4E902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030D7191-31B4-440E-A4E9-F412FA558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4379E-9B58-41EA-B928-5B1C8436A60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8EC85CB6-0880-4BF0-8E98-291E70C71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E4A5E74-F26F-4C7A-BED1-6EE66C0B3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>
                <a:solidFill>
                  <a:srgbClr val="00292E">
                    <a:alpha val="70000"/>
                  </a:srgbClr>
                </a:solidFill>
              </a:rPr>
              <a:pPr/>
              <a:t>‹nº›</a:t>
            </a:fld>
            <a:endParaRPr lang="en-US" dirty="0">
              <a:solidFill>
                <a:srgbClr val="00292E">
                  <a:alpha val="7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2444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F655C546-684A-45B9-8890-66DC55DF7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0A371-51FE-4D99-BD87-6A650FCE519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4543EBDF-D696-42F7-B962-56F5FEE12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789D77E-1675-4F9D-9113-B274CB0E8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>
                <a:solidFill>
                  <a:srgbClr val="00292E">
                    <a:alpha val="70000"/>
                  </a:srgbClr>
                </a:solidFill>
              </a:rPr>
              <a:pPr/>
              <a:t>‹nº›</a:t>
            </a:fld>
            <a:endParaRPr lang="en-US" dirty="0">
              <a:solidFill>
                <a:srgbClr val="00292E">
                  <a:alpha val="7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5288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88E9C90-06AB-49B5-9970-F5791DE93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FFB0071-932D-4CA0-92FB-A6E75AC855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1C8D9F5-8B70-4BDD-9CB5-BBF87CF553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989DE91-7A80-4682-9D32-2CD41DEFB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F8CFF-A1C0-4B6C-AA8D-BE72CB14468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B9E2482-2E7D-4868-95A7-4A55B40FE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F4E84CF-C3E5-4475-84C7-21CBAC064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>
                <a:solidFill>
                  <a:srgbClr val="00292E">
                    <a:alpha val="70000"/>
                  </a:srgbClr>
                </a:solidFill>
              </a:rPr>
              <a:pPr/>
              <a:t>‹nº›</a:t>
            </a:fld>
            <a:endParaRPr lang="en-US" dirty="0">
              <a:solidFill>
                <a:srgbClr val="00292E">
                  <a:alpha val="7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802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0211141-A77D-4E0E-8CAF-4CD3B2799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17EFDE0-5A54-402A-B0C3-6BC0BB739C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A2825AD-4585-4E37-A076-3D0070C93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2561F-7E45-400C-8758-912CDFE9410A}" type="datetime1">
              <a:rPr lang="en-US" noProof="0" smtClean="0"/>
              <a:t>10/15/2019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12064AD-EDC3-4B13-8CD6-49EB60099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890FD1E-16F6-49B1-A938-8CE601ED7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noProof="0" smtClean="0"/>
              <a:t>‹nº›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254652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690E0AA-5363-4861-AB6B-0E4D34D74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8D44B7CE-2038-4CCA-AA8A-D03DE5FD95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EA79774D-36EB-4201-B1AC-922DD2E066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AD1E234-1CB2-41A0-B40D-7E7F160CB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D634D-0427-413D-A0D0-098959D06FE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9FD472E-6334-4051-B4D9-6361A819F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92384B9-6290-4070-B7D1-A105B27F0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>
                <a:solidFill>
                  <a:srgbClr val="00292E">
                    <a:alpha val="70000"/>
                  </a:srgbClr>
                </a:solidFill>
              </a:rPr>
              <a:pPr/>
              <a:t>‹nº›</a:t>
            </a:fld>
            <a:endParaRPr lang="en-US" dirty="0">
              <a:solidFill>
                <a:srgbClr val="00292E">
                  <a:alpha val="7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9514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Horisonta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>
            <a:extLst>
              <a:ext uri="{FF2B5EF4-FFF2-40B4-BE49-F238E27FC236}">
                <a16:creationId xmlns="" xmlns:a16="http://schemas.microsoft.com/office/drawing/2014/main" id="{E4FD2CFF-0F3D-42BB-BBFF-903727B32640}"/>
              </a:ext>
            </a:extLst>
          </p:cNvPr>
          <p:cNvSpPr/>
          <p:nvPr userDrawn="1"/>
        </p:nvSpPr>
        <p:spPr>
          <a:xfrm>
            <a:off x="0" y="1562188"/>
            <a:ext cx="11269980" cy="2359660"/>
          </a:xfrm>
          <a:custGeom>
            <a:avLst/>
            <a:gdLst/>
            <a:ahLst/>
            <a:cxnLst/>
            <a:rect l="l" t="t" r="r" b="b"/>
            <a:pathLst>
              <a:path w="11269980" h="2359660">
                <a:moveTo>
                  <a:pt x="0" y="2359152"/>
                </a:moveTo>
                <a:lnTo>
                  <a:pt x="11269980" y="2359152"/>
                </a:lnTo>
                <a:lnTo>
                  <a:pt x="11269980" y="0"/>
                </a:lnTo>
                <a:lnTo>
                  <a:pt x="0" y="0"/>
                </a:lnTo>
                <a:lnTo>
                  <a:pt x="0" y="2359152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E60EB58-EF7E-435A-8B07-B5BCF3AF1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>
                <a:solidFill>
                  <a:srgbClr val="00292E">
                    <a:alpha val="70000"/>
                  </a:srgbClr>
                </a:solidFill>
              </a:rPr>
              <a:pPr/>
              <a:t>‹nº›</a:t>
            </a:fld>
            <a:endParaRPr lang="en-US" dirty="0">
              <a:solidFill>
                <a:srgbClr val="00292E">
                  <a:alpha val="70000"/>
                </a:srgb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E7F76098-6FA1-470A-BEF4-E4B0AC75E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B647ABC-6745-43B6-8A64-6E191BD65C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4133087"/>
            <a:ext cx="10431780" cy="2043875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7F57DE0-C032-4FCC-9006-09C2C328A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CD216-73DE-4B96-8E1B-BB64D86142B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0C776CB-2819-4488-9012-A6EA22079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ontent Placeholder 3">
            <a:extLst>
              <a:ext uri="{FF2B5EF4-FFF2-40B4-BE49-F238E27FC236}">
                <a16:creationId xmlns="" xmlns:a16="http://schemas.microsoft.com/office/drawing/2014/main" id="{C1B0D46C-2987-401A-A0C4-CFB6F73E9D23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44296" y="1788579"/>
            <a:ext cx="10425684" cy="190687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077762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is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2">
            <a:extLst>
              <a:ext uri="{FF2B5EF4-FFF2-40B4-BE49-F238E27FC236}">
                <a16:creationId xmlns="" xmlns:a16="http://schemas.microsoft.com/office/drawing/2014/main" id="{B74348DE-EC54-4C62-948C-0B2BF90455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3115389"/>
            <a:ext cx="12188825" cy="3742611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object 3">
            <a:extLst>
              <a:ext uri="{FF2B5EF4-FFF2-40B4-BE49-F238E27FC236}">
                <a16:creationId xmlns="" xmlns:a16="http://schemas.microsoft.com/office/drawing/2014/main" id="{2A53E879-94A1-4659-9069-ED0D6F03014D}"/>
              </a:ext>
            </a:extLst>
          </p:cNvPr>
          <p:cNvSpPr/>
          <p:nvPr userDrawn="1"/>
        </p:nvSpPr>
        <p:spPr>
          <a:xfrm>
            <a:off x="2400" y="1999821"/>
            <a:ext cx="12189600" cy="1115568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0EF43C73-1D0F-45F9-A7E4-E9D24EAFD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3B88E76-F6AB-4621-A9A6-20A81C5A3F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859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A313FB9-6D6C-4F61-9E7A-76E686D06C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434047"/>
            <a:ext cx="5157787" cy="2755616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2A93A737-E48B-4909-BE04-F55B581032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859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D8F9958C-DB5F-444E-ACE8-73F5E0CA67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434047"/>
            <a:ext cx="5183188" cy="2755616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11D097D1-3052-4C1F-B573-CA25FFF6C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5CD8C-7FEF-4E71-8EB9-D3BA6E2E3E9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F2607AC3-2220-4DDA-A22A-C404538FE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6FD8DEB3-F122-4B42-9E12-F61189B87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>
                <a:solidFill>
                  <a:srgbClr val="00292E">
                    <a:alpha val="70000"/>
                  </a:srgbClr>
                </a:solidFill>
              </a:rPr>
              <a:pPr/>
              <a:t>‹nº›</a:t>
            </a:fld>
            <a:endParaRPr lang="en-US" dirty="0">
              <a:solidFill>
                <a:srgbClr val="00292E">
                  <a:alpha val="7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5859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with Caption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3">
            <a:extLst>
              <a:ext uri="{FF2B5EF4-FFF2-40B4-BE49-F238E27FC236}">
                <a16:creationId xmlns:a16="http://schemas.microsoft.com/office/drawing/2014/main" xmlns="" id="{29F16048-FF4E-41B1-B3D4-0FB210A70DF2}"/>
              </a:ext>
            </a:extLst>
          </p:cNvPr>
          <p:cNvSpPr/>
          <p:nvPr userDrawn="1"/>
        </p:nvSpPr>
        <p:spPr>
          <a:xfrm>
            <a:off x="5294630" y="0"/>
            <a:ext cx="6897370" cy="6858000"/>
          </a:xfrm>
          <a:custGeom>
            <a:avLst/>
            <a:gdLst/>
            <a:ahLst/>
            <a:cxnLst/>
            <a:rect l="l" t="t" r="r" b="b"/>
            <a:pathLst>
              <a:path w="6897370" h="6858000">
                <a:moveTo>
                  <a:pt x="0" y="6858000"/>
                </a:moveTo>
                <a:lnTo>
                  <a:pt x="6896900" y="6858000"/>
                </a:lnTo>
                <a:lnTo>
                  <a:pt x="68969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98AB8B54-69CD-4C57-8DBB-02A0E09851DD}"/>
              </a:ext>
            </a:extLst>
          </p:cNvPr>
          <p:cNvSpPr/>
          <p:nvPr userDrawn="1"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90E0AA-5363-4861-AB6B-0E4D34D74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17362"/>
            <a:ext cx="3932237" cy="130211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A79774D-36EB-4201-B1AC-922DD2E066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94251" y="1192697"/>
            <a:ext cx="4057961" cy="1431234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AD1E234-1CB2-41A0-B40D-7E7F160CB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D634D-0427-413D-A0D0-098959D06FE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9FD472E-6334-4051-B4D9-6361A819F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92384B9-6290-4070-B7D1-A105B27F0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>
                <a:solidFill>
                  <a:srgbClr val="00292E">
                    <a:alpha val="70000"/>
                  </a:srgbClr>
                </a:solidFill>
              </a:rPr>
              <a:pPr/>
              <a:t>‹nº›</a:t>
            </a:fld>
            <a:endParaRPr lang="en-US" dirty="0">
              <a:solidFill>
                <a:srgbClr val="00292E">
                  <a:alpha val="70000"/>
                </a:srgbClr>
              </a:solidFill>
            </a:endParaRPr>
          </a:p>
        </p:txBody>
      </p:sp>
      <p:sp>
        <p:nvSpPr>
          <p:cNvPr id="9" name="object 2">
            <a:extLst>
              <a:ext uri="{FF2B5EF4-FFF2-40B4-BE49-F238E27FC236}">
                <a16:creationId xmlns:a16="http://schemas.microsoft.com/office/drawing/2014/main" xmlns="" id="{9337951D-6DB6-4713-9200-E8513CDEB6B3}"/>
              </a:ext>
            </a:extLst>
          </p:cNvPr>
          <p:cNvSpPr/>
          <p:nvPr userDrawn="1"/>
        </p:nvSpPr>
        <p:spPr>
          <a:xfrm>
            <a:off x="0" y="2430411"/>
            <a:ext cx="3625850" cy="3438525"/>
          </a:xfrm>
          <a:custGeom>
            <a:avLst/>
            <a:gdLst/>
            <a:ahLst/>
            <a:cxnLst/>
            <a:rect l="l" t="t" r="r" b="b"/>
            <a:pathLst>
              <a:path w="3625850" h="3438525">
                <a:moveTo>
                  <a:pt x="0" y="3438486"/>
                </a:moveTo>
                <a:lnTo>
                  <a:pt x="3625596" y="3438486"/>
                </a:lnTo>
                <a:lnTo>
                  <a:pt x="3625596" y="0"/>
                </a:lnTo>
                <a:lnTo>
                  <a:pt x="0" y="0"/>
                </a:lnTo>
                <a:lnTo>
                  <a:pt x="0" y="3438486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8D44B7CE-2038-4CCA-AA8A-D03DE5FD95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2781223"/>
            <a:ext cx="6040800" cy="2736901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2" name="Picture Placeholder 28">
            <a:extLst>
              <a:ext uri="{FF2B5EF4-FFF2-40B4-BE49-F238E27FC236}">
                <a16:creationId xmlns:a16="http://schemas.microsoft.com/office/drawing/2014/main" xmlns="" id="{2EB2F967-97B6-4CA8-B3E7-5FF7CA2BDD8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586106" y="1188012"/>
            <a:ext cx="376237" cy="376237"/>
          </a:xfrm>
        </p:spPr>
        <p:txBody>
          <a:bodyPr>
            <a:normAutofit/>
          </a:bodyPr>
          <a:lstStyle>
            <a:lvl1pPr marL="0" indent="0" algn="ctr">
              <a:buNone/>
              <a:defRPr sz="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3" name="Picture Placeholder 28">
            <a:extLst>
              <a:ext uri="{FF2B5EF4-FFF2-40B4-BE49-F238E27FC236}">
                <a16:creationId xmlns:a16="http://schemas.microsoft.com/office/drawing/2014/main" xmlns="" id="{5E78E133-FE09-456A-8463-9EFAC6ADE26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586106" y="2878015"/>
            <a:ext cx="376237" cy="376237"/>
          </a:xfrm>
        </p:spPr>
        <p:txBody>
          <a:bodyPr>
            <a:normAutofit/>
          </a:bodyPr>
          <a:lstStyle>
            <a:lvl1pPr marL="0" indent="0" algn="ctr">
              <a:buNone/>
              <a:defRPr sz="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xmlns="" id="{7F0C3496-EA4B-43E5-9704-968F80A8552C}"/>
              </a:ext>
            </a:extLst>
          </p:cNvPr>
          <p:cNvSpPr>
            <a:spLocks noGrp="1"/>
          </p:cNvSpPr>
          <p:nvPr>
            <p:ph type="body" sz="half" idx="23"/>
          </p:nvPr>
        </p:nvSpPr>
        <p:spPr>
          <a:xfrm>
            <a:off x="7294250" y="2880357"/>
            <a:ext cx="4057961" cy="1431234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5" name="Picture Placeholder 28">
            <a:extLst>
              <a:ext uri="{FF2B5EF4-FFF2-40B4-BE49-F238E27FC236}">
                <a16:creationId xmlns:a16="http://schemas.microsoft.com/office/drawing/2014/main" xmlns="" id="{13414E14-9FEB-40F8-AE6E-319637A8F1CB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586106" y="4568018"/>
            <a:ext cx="376237" cy="376237"/>
          </a:xfrm>
        </p:spPr>
        <p:txBody>
          <a:bodyPr>
            <a:normAutofit/>
          </a:bodyPr>
          <a:lstStyle>
            <a:lvl1pPr marL="0" indent="0" algn="ctr">
              <a:buNone/>
              <a:defRPr sz="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xmlns="" id="{8EC97C88-8B4C-4665-845B-95CE8F237779}"/>
              </a:ext>
            </a:extLst>
          </p:cNvPr>
          <p:cNvSpPr>
            <a:spLocks noGrp="1"/>
          </p:cNvSpPr>
          <p:nvPr>
            <p:ph type="body" sz="half" idx="25"/>
          </p:nvPr>
        </p:nvSpPr>
        <p:spPr>
          <a:xfrm>
            <a:off x="7294250" y="4568018"/>
            <a:ext cx="4057961" cy="1431234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6172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C9FA988-92AD-48D7-890A-AA0540961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AA999FA-A189-41DB-9CFC-D1356C5343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24D83DC-20E7-4B71-9794-36FC33B1B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24BC7-4CDB-41D7-81AF-9CE8473FF4B8}" type="datetime1">
              <a:rPr lang="en-US" noProof="0" smtClean="0"/>
              <a:t>10/15/2019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4E7D103-1290-4592-B37C-19C9C9DBE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5955B1B-4A5C-42C7-99A5-B8217736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noProof="0" smtClean="0"/>
              <a:t>‹nº›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33201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E60EB58-EF7E-435A-8B07-B5BCF3AF1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noProof="0" smtClean="0"/>
              <a:t>‹nº›</a:t>
            </a:fld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E7F76098-6FA1-470A-BEF4-E4B0AC75E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B647ABC-6745-43B6-8A64-6E191BD65C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4387105-2538-4216-9A7E-445FA092F9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7F57DE0-C032-4FCC-9006-09C2C328A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CD216-73DE-4B96-8E1B-BB64D86142BB}" type="datetime1">
              <a:rPr lang="en-US" noProof="0" smtClean="0"/>
              <a:t>10/15/2019</a:t>
            </a:fld>
            <a:endParaRPr lang="en-US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0C776CB-2819-4488-9012-A6EA22079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25036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EF43C73-1D0F-45F9-A7E4-E9D24EAFD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3B88E76-F6AB-4621-A9A6-20A81C5A3F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A313FB9-6D6C-4F61-9E7A-76E686D06C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2A93A737-E48B-4909-BE04-F55B581032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D8F9958C-DB5F-444E-ACE8-73F5E0CA67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11D097D1-3052-4C1F-B573-CA25FFF6C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5CD8C-7FEF-4E71-8EB9-D3BA6E2E3E9E}" type="datetime1">
              <a:rPr lang="en-US" noProof="0" smtClean="0"/>
              <a:t>10/15/2019</a:t>
            </a:fld>
            <a:endParaRPr lang="en-US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F2607AC3-2220-4DDA-A22A-C404538FE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6FD8DEB3-F122-4B42-9E12-F61189B87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noProof="0" smtClean="0"/>
              <a:t>‹nº›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32769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E789EF5-3FD9-4423-A9E8-B67B4E902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030D7191-31B4-440E-A4E9-F412FA558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4379E-9B58-41EA-B928-5B1C8436A60E}" type="datetime1">
              <a:rPr lang="en-US" noProof="0" smtClean="0"/>
              <a:t>10/15/2019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8EC85CB6-0880-4BF0-8E98-291E70C71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E4A5E74-F26F-4C7A-BED1-6EE66C0B3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noProof="0" smtClean="0"/>
              <a:t>‹nº›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91903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F655C546-684A-45B9-8890-66DC55DF7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0A371-51FE-4D99-BD87-6A650FCE519D}" type="datetime1">
              <a:rPr lang="en-US" noProof="0" smtClean="0"/>
              <a:t>10/15/2019</a:t>
            </a:fld>
            <a:endParaRPr lang="en-US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4543EBDF-D696-42F7-B962-56F5FEE12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789D77E-1675-4F9D-9113-B274CB0E8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noProof="0" smtClean="0"/>
              <a:t>‹nº›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4602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88E9C90-06AB-49B5-9970-F5791DE93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FFB0071-932D-4CA0-92FB-A6E75AC855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1C8D9F5-8B70-4BDD-9CB5-BBF87CF553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989DE91-7A80-4682-9D32-2CD41DEFB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F8CFF-A1C0-4B6C-AA8D-BE72CB14468D}" type="datetime1">
              <a:rPr lang="en-US" noProof="0" smtClean="0"/>
              <a:t>10/15/2019</a:t>
            </a:fld>
            <a:endParaRPr lang="en-US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B9E2482-2E7D-4868-95A7-4A55B40FE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F4E84CF-C3E5-4475-84C7-21CBAC064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noProof="0" smtClean="0"/>
              <a:t>‹nº›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62625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690E0AA-5363-4861-AB6B-0E4D34D74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8D44B7CE-2038-4CCA-AA8A-D03DE5FD95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EA79774D-36EB-4201-B1AC-922DD2E066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AD1E234-1CB2-41A0-B40D-7E7F160CB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D634D-0427-413D-A0D0-098959D06FEF}" type="datetime1">
              <a:rPr lang="en-US" noProof="0" smtClean="0"/>
              <a:t>10/15/2019</a:t>
            </a:fld>
            <a:endParaRPr lang="en-US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9FD472E-6334-4051-B4D9-6361A819F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92384B9-6290-4070-B7D1-A105B27F0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noProof="0" smtClean="0"/>
              <a:t>‹nº›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67443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C9CEC732-0DE2-456B-92A1-84321C9BD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A816A5B-B156-4DC3-B18E-14F3E59A64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DB0252E-67CD-4B33-849F-7B1449CF27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17490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591E0-5367-4F2F-9C30-2087D79A846D}" type="datetime1">
              <a:rPr lang="en-US" noProof="0" smtClean="0"/>
              <a:t>10/15/2019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C620AD2-E3F8-48CB-8B72-B0945DF534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17490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5A5F3BCF-F6FD-4DFF-B0B4-9892C9389344}"/>
              </a:ext>
            </a:extLst>
          </p:cNvPr>
          <p:cNvSpPr/>
          <p:nvPr userDrawn="1"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15DEFFD-817B-43EC-86F0-34DEA2BA5E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8844" y="6174902"/>
            <a:ext cx="3571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i="1">
                <a:solidFill>
                  <a:schemeClr val="tx2">
                    <a:alpha val="70000"/>
                  </a:schemeClr>
                </a:solidFill>
              </a:defRPr>
            </a:lvl1pPr>
          </a:lstStyle>
          <a:p>
            <a:fld id="{82EE24B5-652C-4DB5-B7C3-B5BBEC1280B1}" type="slidenum">
              <a:rPr lang="en-US" noProof="0" smtClean="0"/>
              <a:pPr/>
              <a:t>‹nº›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64101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C9CEC732-0DE2-456B-92A1-84321C9BD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A816A5B-B156-4DC3-B18E-14F3E59A64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DB0252E-67CD-4B33-849F-7B1449CF27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17490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591E0-5367-4F2F-9C30-2087D79A846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C620AD2-E3F8-48CB-8B72-B0945DF534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17490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5A5F3BCF-F6FD-4DFF-B0B4-9892C9389344}"/>
              </a:ext>
            </a:extLst>
          </p:cNvPr>
          <p:cNvSpPr/>
          <p:nvPr userDrawn="1"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15DEFFD-817B-43EC-86F0-34DEA2BA5E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8844" y="6174902"/>
            <a:ext cx="3571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i="1">
                <a:solidFill>
                  <a:schemeClr val="tx2">
                    <a:alpha val="70000"/>
                  </a:schemeClr>
                </a:solidFill>
              </a:defRPr>
            </a:lvl1pPr>
          </a:lstStyle>
          <a:p>
            <a:fld id="{82EE24B5-652C-4DB5-B7C3-B5BBEC1280B1}" type="slidenum">
              <a:rPr lang="en-US" smtClean="0">
                <a:solidFill>
                  <a:srgbClr val="00292E">
                    <a:alpha val="70000"/>
                  </a:srgbClr>
                </a:solidFill>
              </a:rPr>
              <a:pPr/>
              <a:t>‹nº›</a:t>
            </a:fld>
            <a:endParaRPr lang="en-US" dirty="0">
              <a:solidFill>
                <a:srgbClr val="00292E">
                  <a:alpha val="7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218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chart" Target="../charts/chart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42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7.jpeg"/><Relationship Id="rId7" Type="http://schemas.openxmlformats.org/officeDocument/2006/relationships/image" Target="../media/image4.png"/><Relationship Id="rId12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2.jpeg"/><Relationship Id="rId5" Type="http://schemas.openxmlformats.org/officeDocument/2006/relationships/image" Target="../media/image9.jpeg"/><Relationship Id="rId10" Type="http://schemas.openxmlformats.org/officeDocument/2006/relationships/image" Target="../media/image11.jpeg"/><Relationship Id="rId4" Type="http://schemas.openxmlformats.org/officeDocument/2006/relationships/image" Target="../media/image8.jpeg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3" descr="Beige rectangle">
            <a:extLst>
              <a:ext uri="{FF2B5EF4-FFF2-40B4-BE49-F238E27FC236}">
                <a16:creationId xmlns="" xmlns:a16="http://schemas.microsoft.com/office/drawing/2014/main" id="{DCF29767-6635-4A46-AB77-672CC90C6FBE}"/>
              </a:ext>
            </a:extLst>
          </p:cNvPr>
          <p:cNvSpPr/>
          <p:nvPr/>
        </p:nvSpPr>
        <p:spPr>
          <a:xfrm>
            <a:off x="8181340" y="1359001"/>
            <a:ext cx="4010660" cy="4194074"/>
          </a:xfrm>
          <a:custGeom>
            <a:avLst/>
            <a:gdLst/>
            <a:ahLst/>
            <a:cxnLst/>
            <a:rect l="l" t="t" r="r" b="b"/>
            <a:pathLst>
              <a:path w="4010659" h="333375">
                <a:moveTo>
                  <a:pt x="0" y="333006"/>
                </a:moveTo>
                <a:lnTo>
                  <a:pt x="4010367" y="333006"/>
                </a:lnTo>
                <a:lnTo>
                  <a:pt x="4010367" y="0"/>
                </a:lnTo>
                <a:lnTo>
                  <a:pt x="0" y="0"/>
                </a:lnTo>
                <a:lnTo>
                  <a:pt x="0" y="333006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6" name="object 6" descr="Blue rectangle">
            <a:extLst>
              <a:ext uri="{FF2B5EF4-FFF2-40B4-BE49-F238E27FC236}">
                <a16:creationId xmlns="" xmlns:a16="http://schemas.microsoft.com/office/drawing/2014/main" id="{9FABC344-E043-45BE-8588-06C658DBCE70}"/>
              </a:ext>
            </a:extLst>
          </p:cNvPr>
          <p:cNvSpPr/>
          <p:nvPr/>
        </p:nvSpPr>
        <p:spPr>
          <a:xfrm>
            <a:off x="5502275" y="1692008"/>
            <a:ext cx="6689725" cy="3528060"/>
          </a:xfrm>
          <a:custGeom>
            <a:avLst/>
            <a:gdLst/>
            <a:ahLst/>
            <a:cxnLst/>
            <a:rect l="l" t="t" r="r" b="b"/>
            <a:pathLst>
              <a:path w="6689725" h="3528060">
                <a:moveTo>
                  <a:pt x="0" y="3527996"/>
                </a:moveTo>
                <a:lnTo>
                  <a:pt x="6689648" y="3527996"/>
                </a:lnTo>
                <a:lnTo>
                  <a:pt x="6689648" y="0"/>
                </a:lnTo>
                <a:lnTo>
                  <a:pt x="0" y="0"/>
                </a:lnTo>
                <a:lnTo>
                  <a:pt x="0" y="3527996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345C5720-51D4-4632-91CD-936B8AB96750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6188242" y="2810510"/>
            <a:ext cx="5165558" cy="833856"/>
          </a:xfrm>
        </p:spPr>
        <p:txBody>
          <a:bodyPr>
            <a:noAutofit/>
          </a:bodyPr>
          <a:lstStyle/>
          <a:p>
            <a:r>
              <a:rPr lang="en-US" sz="1800" dirty="0" smtClean="0">
                <a:solidFill>
                  <a:schemeClr val="bg1"/>
                </a:solidFill>
              </a:rPr>
              <a:t>12º COMÉRCIO EXTERIOR EM PAUTA </a:t>
            </a:r>
            <a:r>
              <a:rPr lang="en-US" sz="2800" dirty="0">
                <a:solidFill>
                  <a:schemeClr val="bg1"/>
                </a:solidFill>
              </a:rPr>
              <a:t>ACORDO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MERCOSUL E UNIÃO EUROPEIA: O QUE VOCÊ PRECISA SABER</a:t>
            </a:r>
            <a:endParaRPr lang="en-US" sz="28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24D506CC-0185-443E-82C7-1600C21D6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1</a:t>
            </a:fld>
            <a:endParaRPr lang="en-US" dirty="0"/>
          </a:p>
        </p:txBody>
      </p:sp>
      <p:sp>
        <p:nvSpPr>
          <p:cNvPr id="7" name="object 9" descr="Beige rectangle">
            <a:extLst>
              <a:ext uri="{FF2B5EF4-FFF2-40B4-BE49-F238E27FC236}">
                <a16:creationId xmlns="" xmlns:a16="http://schemas.microsoft.com/office/drawing/2014/main" id="{02C6628C-972C-4717-AAF3-D882B30F6658}"/>
              </a:ext>
            </a:extLst>
          </p:cNvPr>
          <p:cNvSpPr/>
          <p:nvPr/>
        </p:nvSpPr>
        <p:spPr bwMode="white">
          <a:xfrm>
            <a:off x="6283452" y="4040924"/>
            <a:ext cx="2970000" cy="0"/>
          </a:xfrm>
          <a:custGeom>
            <a:avLst/>
            <a:gdLst/>
            <a:ahLst/>
            <a:cxnLst/>
            <a:rect l="l" t="t" r="r" b="b"/>
            <a:pathLst>
              <a:path w="2642870">
                <a:moveTo>
                  <a:pt x="0" y="0"/>
                </a:moveTo>
                <a:lnTo>
                  <a:pt x="2642616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="" xmlns:a16="http://schemas.microsoft.com/office/drawing/2014/main" id="{E7A818AB-B120-41D5-88A6-933AB9CAAE68}"/>
              </a:ext>
            </a:extLst>
          </p:cNvPr>
          <p:cNvSpPr txBox="1">
            <a:spLocks/>
          </p:cNvSpPr>
          <p:nvPr/>
        </p:nvSpPr>
        <p:spPr bwMode="white">
          <a:xfrm>
            <a:off x="6188242" y="4272455"/>
            <a:ext cx="5181600" cy="54855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800" i="1" spc="-25" dirty="0" smtClean="0">
              <a:solidFill>
                <a:schemeClr val="bg2">
                  <a:lumMod val="20000"/>
                  <a:lumOff val="80000"/>
                </a:schemeClr>
              </a:solidFill>
              <a:cs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4499" y="6019721"/>
            <a:ext cx="4553993" cy="650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1">
            <a:extLst>
              <a:ext uri="{FF2B5EF4-FFF2-40B4-BE49-F238E27FC236}">
                <a16:creationId xmlns="" xmlns:a16="http://schemas.microsoft.com/office/drawing/2014/main" id="{345C5720-51D4-4632-91CD-936B8AB96750}"/>
              </a:ext>
            </a:extLst>
          </p:cNvPr>
          <p:cNvSpPr txBox="1">
            <a:spLocks/>
          </p:cNvSpPr>
          <p:nvPr/>
        </p:nvSpPr>
        <p:spPr bwMode="white">
          <a:xfrm>
            <a:off x="6188242" y="4163428"/>
            <a:ext cx="5165558" cy="83385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>
                <a:solidFill>
                  <a:schemeClr val="bg1"/>
                </a:solidFill>
              </a:rPr>
              <a:t>CIC – Caxias do </a:t>
            </a:r>
            <a:r>
              <a:rPr lang="en-US" sz="1600" dirty="0" err="1" smtClean="0">
                <a:solidFill>
                  <a:schemeClr val="bg1"/>
                </a:solidFill>
              </a:rPr>
              <a:t>Sul</a:t>
            </a:r>
            <a:endParaRPr lang="en-US" sz="1600" dirty="0" smtClean="0">
              <a:solidFill>
                <a:schemeClr val="bg1"/>
              </a:solidFill>
            </a:endParaRPr>
          </a:p>
          <a:p>
            <a:r>
              <a:rPr lang="en-US" sz="1600" dirty="0" smtClean="0">
                <a:solidFill>
                  <a:schemeClr val="bg1"/>
                </a:solidFill>
              </a:rPr>
              <a:t>16 de </a:t>
            </a:r>
            <a:r>
              <a:rPr lang="en-US" sz="1600" dirty="0" err="1">
                <a:solidFill>
                  <a:schemeClr val="bg1"/>
                </a:solidFill>
              </a:rPr>
              <a:t>o</a:t>
            </a:r>
            <a:r>
              <a:rPr lang="en-US" sz="1600" dirty="0" err="1" smtClean="0">
                <a:solidFill>
                  <a:schemeClr val="bg1"/>
                </a:solidFill>
              </a:rPr>
              <a:t>utubro</a:t>
            </a:r>
            <a:r>
              <a:rPr lang="en-US" sz="1600" dirty="0" smtClean="0">
                <a:solidFill>
                  <a:schemeClr val="bg1"/>
                </a:solidFill>
              </a:rPr>
              <a:t> de 2019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8896574" y="4373932"/>
            <a:ext cx="29293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 smtClean="0">
                <a:solidFill>
                  <a:schemeClr val="bg1"/>
                </a:solidFill>
              </a:rPr>
              <a:t>Frederico </a:t>
            </a:r>
            <a:r>
              <a:rPr lang="pt-BR" dirty="0" err="1" smtClean="0">
                <a:solidFill>
                  <a:schemeClr val="bg1"/>
                </a:solidFill>
              </a:rPr>
              <a:t>L.Behrends</a:t>
            </a:r>
            <a:endParaRPr lang="pt-BR" dirty="0" smtClean="0">
              <a:solidFill>
                <a:schemeClr val="bg1"/>
              </a:solidFill>
            </a:endParaRPr>
          </a:p>
          <a:p>
            <a:pPr algn="r"/>
            <a:r>
              <a:rPr lang="pt-BR" dirty="0" err="1" smtClean="0">
                <a:solidFill>
                  <a:schemeClr val="bg1"/>
                </a:solidFill>
              </a:rPr>
              <a:t>Thaísa</a:t>
            </a:r>
            <a:r>
              <a:rPr lang="pt-BR" dirty="0" smtClean="0">
                <a:solidFill>
                  <a:schemeClr val="bg1"/>
                </a:solidFill>
              </a:rPr>
              <a:t> </a:t>
            </a:r>
            <a:r>
              <a:rPr lang="pt-BR" dirty="0" err="1" smtClean="0">
                <a:solidFill>
                  <a:schemeClr val="bg1"/>
                </a:solidFill>
              </a:rPr>
              <a:t>Lunelli</a:t>
            </a:r>
            <a:r>
              <a:rPr lang="pt-BR" dirty="0">
                <a:solidFill>
                  <a:schemeClr val="bg1"/>
                </a:solidFill>
              </a:rPr>
              <a:t> </a:t>
            </a:r>
            <a:r>
              <a:rPr lang="pt-BR" dirty="0" smtClean="0">
                <a:solidFill>
                  <a:schemeClr val="bg1"/>
                </a:solidFill>
              </a:rPr>
              <a:t>Rodrigues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94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28635"/>
            <a:ext cx="10515600" cy="1325563"/>
          </a:xfrm>
        </p:spPr>
        <p:txBody>
          <a:bodyPr/>
          <a:lstStyle/>
          <a:p>
            <a:r>
              <a:rPr lang="pt-BR" dirty="0" smtClean="0">
                <a:solidFill>
                  <a:srgbClr val="2E6774"/>
                </a:solidFill>
              </a:rPr>
              <a:t>CRONOLOGIA</a:t>
            </a:r>
            <a:endParaRPr lang="pt-BR" dirty="0">
              <a:solidFill>
                <a:srgbClr val="2E6774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468844" y="6194452"/>
            <a:ext cx="357116" cy="365125"/>
          </a:xfrm>
        </p:spPr>
        <p:txBody>
          <a:bodyPr/>
          <a:lstStyle/>
          <a:p>
            <a:fld id="{82EE24B5-652C-4DB5-B7C3-B5BBEC1280B1}" type="slidenum">
              <a:rPr lang="en-US" noProof="0" smtClean="0"/>
              <a:t>10</a:t>
            </a:fld>
            <a:endParaRPr lang="en-US" noProof="0" dirty="0"/>
          </a:p>
        </p:txBody>
      </p:sp>
      <p:sp>
        <p:nvSpPr>
          <p:cNvPr id="7" name="object 5" descr="Beige rectangle">
            <a:extLst>
              <a:ext uri="{FF2B5EF4-FFF2-40B4-BE49-F238E27FC236}">
                <a16:creationId xmlns:a16="http://schemas.microsoft.com/office/drawing/2014/main" xmlns="" id="{73ED10AC-D04B-401B-A6A1-6069912D1664}"/>
              </a:ext>
            </a:extLst>
          </p:cNvPr>
          <p:cNvSpPr/>
          <p:nvPr/>
        </p:nvSpPr>
        <p:spPr bwMode="ltGray">
          <a:xfrm>
            <a:off x="929705" y="1102632"/>
            <a:ext cx="3060000" cy="0"/>
          </a:xfrm>
          <a:custGeom>
            <a:avLst/>
            <a:gdLst/>
            <a:ahLst/>
            <a:cxnLst/>
            <a:rect l="l" t="t" r="r" b="b"/>
            <a:pathLst>
              <a:path w="3931920">
                <a:moveTo>
                  <a:pt x="0" y="0"/>
                </a:moveTo>
                <a:lnTo>
                  <a:pt x="3931920" y="0"/>
                </a:lnTo>
              </a:path>
            </a:pathLst>
          </a:custGeom>
          <a:ln w="54864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xmlns="" id="{C6B07B54-E3ED-4BBF-91BB-9F611C440199}"/>
              </a:ext>
            </a:extLst>
          </p:cNvPr>
          <p:cNvSpPr txBox="1">
            <a:spLocks/>
          </p:cNvSpPr>
          <p:nvPr/>
        </p:nvSpPr>
        <p:spPr bwMode="ltGray">
          <a:xfrm>
            <a:off x="1406226" y="1421446"/>
            <a:ext cx="9693590" cy="14312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425"/>
              </a:spcBef>
              <a:buNone/>
            </a:pPr>
            <a:r>
              <a:rPr lang="en-US" sz="2000" b="1" dirty="0" smtClean="0">
                <a:solidFill>
                  <a:schemeClr val="tx1"/>
                </a:solidFill>
                <a:latin typeface="+mj-lt"/>
              </a:rPr>
              <a:t>1995 </a:t>
            </a:r>
            <a:r>
              <a:rPr lang="pt-BR" i="1" spc="-15" dirty="0" smtClean="0">
                <a:solidFill>
                  <a:schemeClr val="tx1"/>
                </a:solidFill>
                <a:cs typeface="Arial"/>
              </a:rPr>
              <a:t>Assinatura do Acordo-Quadro de Cooperação </a:t>
            </a:r>
            <a:r>
              <a:rPr lang="pt-BR" i="1" spc="-15" dirty="0" err="1" smtClean="0">
                <a:solidFill>
                  <a:schemeClr val="tx1"/>
                </a:solidFill>
                <a:cs typeface="Arial"/>
              </a:rPr>
              <a:t>Interregional</a:t>
            </a:r>
            <a:r>
              <a:rPr lang="pt-BR" i="1" spc="-15" dirty="0" smtClean="0">
                <a:solidFill>
                  <a:schemeClr val="tx1"/>
                </a:solidFill>
                <a:cs typeface="Arial"/>
              </a:rPr>
              <a:t> Mercosul-União Europeia (Madri).</a:t>
            </a:r>
            <a:endParaRPr lang="pt-BR" i="1" spc="-15" dirty="0">
              <a:solidFill>
                <a:schemeClr val="tx1"/>
              </a:solidFill>
              <a:cs typeface="Arial"/>
            </a:endParaRPr>
          </a:p>
        </p:txBody>
      </p:sp>
      <p:pic>
        <p:nvPicPr>
          <p:cNvPr id="16" name="Picture Placeholder 14" descr="Check icon">
            <a:extLst>
              <a:ext uri="{FF2B5EF4-FFF2-40B4-BE49-F238E27FC236}">
                <a16:creationId xmlns:a16="http://schemas.microsoft.com/office/drawing/2014/main" xmlns="" id="{2BB6FD49-92B0-4DC9-AC1D-17947DECCC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831751" y="1366112"/>
            <a:ext cx="576000" cy="576000"/>
          </a:xfrm>
          <a:prstGeom prst="rect">
            <a:avLst/>
          </a:prstGeom>
        </p:spPr>
      </p:pic>
      <p:pic>
        <p:nvPicPr>
          <p:cNvPr id="21" name="Picture Placeholder 16" descr="Check icon">
            <a:extLst>
              <a:ext uri="{FF2B5EF4-FFF2-40B4-BE49-F238E27FC236}">
                <a16:creationId xmlns:a16="http://schemas.microsoft.com/office/drawing/2014/main" xmlns="" id="{B35AF671-FB05-4C5C-AD79-E7C03FDFC8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833277" y="1960087"/>
            <a:ext cx="576000" cy="576001"/>
          </a:xfrm>
          <a:prstGeom prst="rect">
            <a:avLst/>
          </a:prstGeom>
        </p:spPr>
      </p:pic>
      <p:sp>
        <p:nvSpPr>
          <p:cNvPr id="22" name="Text Placeholder 10">
            <a:extLst>
              <a:ext uri="{FF2B5EF4-FFF2-40B4-BE49-F238E27FC236}">
                <a16:creationId xmlns:a16="http://schemas.microsoft.com/office/drawing/2014/main" xmlns="" id="{81D93562-F631-4ADB-AB50-4D5ECF40F8A1}"/>
              </a:ext>
            </a:extLst>
          </p:cNvPr>
          <p:cNvSpPr txBox="1">
            <a:spLocks/>
          </p:cNvSpPr>
          <p:nvPr/>
        </p:nvSpPr>
        <p:spPr bwMode="ltGray">
          <a:xfrm>
            <a:off x="1407751" y="2014633"/>
            <a:ext cx="9692065" cy="14312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425"/>
              </a:spcBef>
              <a:buNone/>
            </a:pPr>
            <a:r>
              <a:rPr lang="en-US" sz="2000" b="1" dirty="0" smtClean="0">
                <a:solidFill>
                  <a:schemeClr val="tx1"/>
                </a:solidFill>
                <a:latin typeface="+mj-lt"/>
              </a:rPr>
              <a:t>1999 </a:t>
            </a:r>
            <a:r>
              <a:rPr lang="pt-BR" i="1" spc="-15" dirty="0" smtClean="0">
                <a:solidFill>
                  <a:schemeClr val="tx1"/>
                </a:solidFill>
                <a:cs typeface="Arial"/>
              </a:rPr>
              <a:t>Lançamento das negociações</a:t>
            </a:r>
            <a:endParaRPr lang="pt-BR" i="1" spc="-15" dirty="0">
              <a:solidFill>
                <a:schemeClr val="tx1"/>
              </a:solidFill>
              <a:cs typeface="Arial"/>
            </a:endParaRPr>
          </a:p>
        </p:txBody>
      </p:sp>
      <p:pic>
        <p:nvPicPr>
          <p:cNvPr id="23" name="Picture Placeholder 18" descr="Check icon">
            <a:extLst>
              <a:ext uri="{FF2B5EF4-FFF2-40B4-BE49-F238E27FC236}">
                <a16:creationId xmlns:a16="http://schemas.microsoft.com/office/drawing/2014/main" xmlns="" id="{D0EA9FF8-E112-4BA0-B552-7EC47F1032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831750" y="2737058"/>
            <a:ext cx="597491" cy="576001"/>
          </a:xfrm>
          <a:prstGeom prst="rect">
            <a:avLst/>
          </a:prstGeom>
        </p:spPr>
      </p:pic>
      <p:sp>
        <p:nvSpPr>
          <p:cNvPr id="24" name="Text Placeholder 12">
            <a:extLst>
              <a:ext uri="{FF2B5EF4-FFF2-40B4-BE49-F238E27FC236}">
                <a16:creationId xmlns:a16="http://schemas.microsoft.com/office/drawing/2014/main" xmlns="" id="{F254C44F-43DD-4310-BB15-9C29C646DB24}"/>
              </a:ext>
            </a:extLst>
          </p:cNvPr>
          <p:cNvSpPr txBox="1">
            <a:spLocks/>
          </p:cNvSpPr>
          <p:nvPr/>
        </p:nvSpPr>
        <p:spPr bwMode="ltGray">
          <a:xfrm>
            <a:off x="1406224" y="2806511"/>
            <a:ext cx="9693592" cy="14312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425"/>
              </a:spcBef>
              <a:buNone/>
            </a:pPr>
            <a:r>
              <a:rPr lang="en-US" sz="2000" b="1" dirty="0" smtClean="0">
                <a:solidFill>
                  <a:schemeClr val="tx1"/>
                </a:solidFill>
                <a:latin typeface="+mj-lt"/>
              </a:rPr>
              <a:t>2000-2004 </a:t>
            </a:r>
            <a:r>
              <a:rPr lang="pt-BR" i="1" spc="-15" dirty="0" smtClean="0">
                <a:solidFill>
                  <a:schemeClr val="tx1"/>
                </a:solidFill>
                <a:cs typeface="Arial"/>
              </a:rPr>
              <a:t>I </a:t>
            </a:r>
            <a:r>
              <a:rPr lang="pt-BR" i="1" spc="-15" dirty="0">
                <a:solidFill>
                  <a:schemeClr val="tx1"/>
                </a:solidFill>
                <a:cs typeface="Arial"/>
              </a:rPr>
              <a:t>Fase de </a:t>
            </a:r>
            <a:r>
              <a:rPr lang="pt-BR" i="1" spc="-15" dirty="0" smtClean="0">
                <a:solidFill>
                  <a:schemeClr val="tx1"/>
                </a:solidFill>
                <a:cs typeface="Arial"/>
              </a:rPr>
              <a:t>Negociações. Ofertas insatisfatórias.</a:t>
            </a:r>
            <a:endParaRPr lang="pt-BR" i="1" spc="-15" dirty="0">
              <a:solidFill>
                <a:schemeClr val="tx1"/>
              </a:solidFill>
              <a:cs typeface="Arial"/>
            </a:endParaRP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xmlns="" id="{C6B07B54-E3ED-4BBF-91BB-9F611C440199}"/>
              </a:ext>
            </a:extLst>
          </p:cNvPr>
          <p:cNvSpPr txBox="1">
            <a:spLocks/>
          </p:cNvSpPr>
          <p:nvPr/>
        </p:nvSpPr>
        <p:spPr bwMode="ltGray">
          <a:xfrm>
            <a:off x="1437756" y="3666327"/>
            <a:ext cx="9662060" cy="159225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425"/>
              </a:spcBef>
              <a:buNone/>
            </a:pPr>
            <a:r>
              <a:rPr lang="en-US" sz="2000" b="1" dirty="0" smtClean="0">
                <a:solidFill>
                  <a:schemeClr val="tx1"/>
                </a:solidFill>
                <a:latin typeface="+mj-lt"/>
              </a:rPr>
              <a:t>2010-2012 </a:t>
            </a:r>
            <a:r>
              <a:rPr lang="pt-BR" i="1" spc="-15" dirty="0" smtClean="0">
                <a:solidFill>
                  <a:schemeClr val="tx1"/>
                </a:solidFill>
                <a:cs typeface="Arial"/>
              </a:rPr>
              <a:t>II Fase de Negociações. Relançamento </a:t>
            </a:r>
            <a:r>
              <a:rPr lang="pt-BR" i="1" spc="-15" dirty="0">
                <a:solidFill>
                  <a:schemeClr val="tx1"/>
                </a:solidFill>
                <a:cs typeface="Arial"/>
              </a:rPr>
              <a:t>das </a:t>
            </a:r>
            <a:r>
              <a:rPr lang="pt-BR" i="1" spc="-15" dirty="0" smtClean="0">
                <a:solidFill>
                  <a:schemeClr val="tx1"/>
                </a:solidFill>
                <a:cs typeface="Arial"/>
              </a:rPr>
              <a:t>negociações. Não </a:t>
            </a:r>
            <a:r>
              <a:rPr lang="pt-BR" i="1" spc="-15" dirty="0">
                <a:solidFill>
                  <a:schemeClr val="tx1"/>
                </a:solidFill>
                <a:cs typeface="Arial"/>
              </a:rPr>
              <a:t>houve troca de ofertas.</a:t>
            </a:r>
          </a:p>
        </p:txBody>
      </p:sp>
      <p:pic>
        <p:nvPicPr>
          <p:cNvPr id="28" name="Picture Placeholder 14" descr="Check icon">
            <a:extLst>
              <a:ext uri="{FF2B5EF4-FFF2-40B4-BE49-F238E27FC236}">
                <a16:creationId xmlns:a16="http://schemas.microsoft.com/office/drawing/2014/main" xmlns="" id="{2BB6FD49-92B0-4DC9-AC1D-17947DECCC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863281" y="3610993"/>
            <a:ext cx="576000" cy="576000"/>
          </a:xfrm>
          <a:prstGeom prst="rect">
            <a:avLst/>
          </a:prstGeom>
        </p:spPr>
      </p:pic>
      <p:pic>
        <p:nvPicPr>
          <p:cNvPr id="29" name="Picture Placeholder 16" descr="Check icon">
            <a:extLst>
              <a:ext uri="{FF2B5EF4-FFF2-40B4-BE49-F238E27FC236}">
                <a16:creationId xmlns:a16="http://schemas.microsoft.com/office/drawing/2014/main" xmlns="" id="{B35AF671-FB05-4C5C-AD79-E7C03FDFC8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806322" y="4423257"/>
            <a:ext cx="695113" cy="696961"/>
          </a:xfrm>
          <a:prstGeom prst="rect">
            <a:avLst/>
          </a:prstGeom>
        </p:spPr>
      </p:pic>
      <p:sp>
        <p:nvSpPr>
          <p:cNvPr id="30" name="Text Placeholder 10">
            <a:extLst>
              <a:ext uri="{FF2B5EF4-FFF2-40B4-BE49-F238E27FC236}">
                <a16:creationId xmlns:a16="http://schemas.microsoft.com/office/drawing/2014/main" xmlns="" id="{81D93562-F631-4ADB-AB50-4D5ECF40F8A1}"/>
              </a:ext>
            </a:extLst>
          </p:cNvPr>
          <p:cNvSpPr txBox="1">
            <a:spLocks/>
          </p:cNvSpPr>
          <p:nvPr/>
        </p:nvSpPr>
        <p:spPr bwMode="ltGray">
          <a:xfrm>
            <a:off x="1441115" y="4448343"/>
            <a:ext cx="9943809" cy="254619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425"/>
              </a:spcBef>
              <a:buNone/>
            </a:pPr>
            <a:r>
              <a:rPr lang="en-US" sz="2000" b="1" dirty="0" smtClean="0">
                <a:solidFill>
                  <a:schemeClr val="tx1"/>
                </a:solidFill>
                <a:latin typeface="+mj-lt"/>
              </a:rPr>
              <a:t>2016-2019 </a:t>
            </a:r>
            <a:r>
              <a:rPr lang="pt-BR" i="1" spc="-15" dirty="0" smtClean="0">
                <a:solidFill>
                  <a:schemeClr val="tx1"/>
                </a:solidFill>
                <a:cs typeface="Arial"/>
              </a:rPr>
              <a:t>III </a:t>
            </a:r>
            <a:r>
              <a:rPr lang="pt-BR" i="1" spc="-15" dirty="0">
                <a:solidFill>
                  <a:schemeClr val="tx1"/>
                </a:solidFill>
                <a:cs typeface="Arial"/>
              </a:rPr>
              <a:t>Fase de Negociações – </a:t>
            </a:r>
            <a:r>
              <a:rPr lang="pt-BR" i="1" spc="-15" dirty="0" smtClean="0">
                <a:solidFill>
                  <a:schemeClr val="tx1"/>
                </a:solidFill>
                <a:cs typeface="Arial"/>
              </a:rPr>
              <a:t>Ofertas de bens e serviços, além de temas de maior complexidade.</a:t>
            </a:r>
            <a:endParaRPr lang="pt-BR" i="1" spc="-15" dirty="0">
              <a:solidFill>
                <a:schemeClr val="tx1"/>
              </a:solidFill>
              <a:cs typeface="Arial"/>
            </a:endParaRPr>
          </a:p>
        </p:txBody>
      </p:sp>
      <p:pic>
        <p:nvPicPr>
          <p:cNvPr id="31" name="Picture Placeholder 18" descr="Check icon">
            <a:extLst>
              <a:ext uri="{FF2B5EF4-FFF2-40B4-BE49-F238E27FC236}">
                <a16:creationId xmlns:a16="http://schemas.microsoft.com/office/drawing/2014/main" xmlns="" id="{D0EA9FF8-E112-4BA0-B552-7EC47F1032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870240" y="5585038"/>
            <a:ext cx="597062" cy="576001"/>
          </a:xfrm>
          <a:prstGeom prst="rect">
            <a:avLst/>
          </a:prstGeom>
        </p:spPr>
      </p:pic>
      <p:sp>
        <p:nvSpPr>
          <p:cNvPr id="32" name="Text Placeholder 12">
            <a:extLst>
              <a:ext uri="{FF2B5EF4-FFF2-40B4-BE49-F238E27FC236}">
                <a16:creationId xmlns:a16="http://schemas.microsoft.com/office/drawing/2014/main" xmlns="" id="{F254C44F-43DD-4310-BB15-9C29C646DB24}"/>
              </a:ext>
            </a:extLst>
          </p:cNvPr>
          <p:cNvSpPr txBox="1">
            <a:spLocks/>
          </p:cNvSpPr>
          <p:nvPr/>
        </p:nvSpPr>
        <p:spPr bwMode="ltGray">
          <a:xfrm>
            <a:off x="1444714" y="5654491"/>
            <a:ext cx="9686634" cy="14312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425"/>
              </a:spcBef>
              <a:buNone/>
            </a:pPr>
            <a:r>
              <a:rPr lang="en-US" sz="2200" b="1" dirty="0" smtClean="0">
                <a:solidFill>
                  <a:srgbClr val="2E6774"/>
                </a:solidFill>
                <a:latin typeface="+mj-lt"/>
              </a:rPr>
              <a:t>2019 </a:t>
            </a:r>
            <a:r>
              <a:rPr lang="pt-BR" sz="1700" i="1" spc="-15" dirty="0" smtClean="0">
                <a:solidFill>
                  <a:srgbClr val="2E6774"/>
                </a:solidFill>
                <a:cs typeface="Arial"/>
              </a:rPr>
              <a:t>Em </a:t>
            </a:r>
            <a:r>
              <a:rPr lang="pt-BR" sz="1700" i="1" spc="-15" dirty="0">
                <a:solidFill>
                  <a:srgbClr val="2E6774"/>
                </a:solidFill>
                <a:cs typeface="Arial"/>
              </a:rPr>
              <a:t>28/06/2019, ministros do Mercosul e comissários da UE anunciaram, em Bruxelas, a conclusão da parte comercial do Acordo de Associação Mercosul-UE.</a:t>
            </a:r>
          </a:p>
        </p:txBody>
      </p:sp>
    </p:spTree>
    <p:extLst>
      <p:ext uri="{BB962C8B-B14F-4D97-AF65-F5344CB8AC3E}">
        <p14:creationId xmlns:p14="http://schemas.microsoft.com/office/powerpoint/2010/main" val="4165386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2" grpId="0"/>
      <p:bldP spid="24" grpId="0"/>
      <p:bldP spid="27" grpId="0"/>
      <p:bldP spid="30" grpId="0"/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="" xmlns:a16="http://schemas.microsoft.com/office/drawing/2014/main" id="{6C60760E-5794-42A9-8E56-3837F4FC7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12249"/>
            <a:ext cx="10515600" cy="1325563"/>
          </a:xfrm>
        </p:spPr>
        <p:txBody>
          <a:bodyPr/>
          <a:lstStyle/>
          <a:p>
            <a:r>
              <a:rPr lang="en-US" dirty="0" smtClean="0"/>
              <a:t>ACESSO A MERCADOS PREFERENCIAIS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56290" y="1043189"/>
            <a:ext cx="10363200" cy="518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Conector reto 2"/>
          <p:cNvCxnSpPr/>
          <p:nvPr/>
        </p:nvCxnSpPr>
        <p:spPr>
          <a:xfrm>
            <a:off x="2191407" y="3978166"/>
            <a:ext cx="53602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DeTexto 3"/>
          <p:cNvSpPr txBox="1"/>
          <p:nvPr/>
        </p:nvSpPr>
        <p:spPr>
          <a:xfrm>
            <a:off x="1592318" y="3809266"/>
            <a:ext cx="706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30%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2459419" y="5927885"/>
            <a:ext cx="740979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b="1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pt-BR" b="1" dirty="0" smtClean="0">
                <a:solidFill>
                  <a:schemeClr val="accent4">
                    <a:lumMod val="50000"/>
                  </a:schemeClr>
                </a:solidFill>
              </a:rPr>
              <a:t>Potencial do Brasil com celebração de acordos em negociação</a:t>
            </a:r>
          </a:p>
          <a:p>
            <a:pPr algn="ctr"/>
            <a:r>
              <a:rPr lang="pt-BR" sz="1400" b="1" dirty="0" smtClean="0">
                <a:solidFill>
                  <a:schemeClr val="accent4">
                    <a:lumMod val="50000"/>
                  </a:schemeClr>
                </a:solidFill>
              </a:rPr>
              <a:t>Canadá (2%), México e Cingapura </a:t>
            </a:r>
            <a:endParaRPr lang="pt-BR" sz="1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030" y="6245742"/>
            <a:ext cx="3429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455196" y="6161254"/>
            <a:ext cx="357116" cy="365125"/>
          </a:xfrm>
        </p:spPr>
        <p:txBody>
          <a:bodyPr/>
          <a:lstStyle/>
          <a:p>
            <a:fld id="{82EE24B5-652C-4DB5-B7C3-B5BBEC1280B1}" type="slidenum">
              <a:rPr lang="en-US" noProof="0" smtClean="0"/>
              <a:t>11</a:t>
            </a:fld>
            <a:endParaRPr lang="en-US" noProof="0" dirty="0"/>
          </a:p>
        </p:txBody>
      </p:sp>
      <p:sp>
        <p:nvSpPr>
          <p:cNvPr id="11" name="object 18" descr="Beige rectangle">
            <a:extLst>
              <a:ext uri="{FF2B5EF4-FFF2-40B4-BE49-F238E27FC236}">
                <a16:creationId xmlns="" xmlns:a16="http://schemas.microsoft.com/office/drawing/2014/main" id="{7593E25A-C238-4F4D-B05B-996628D42B7D}"/>
              </a:ext>
            </a:extLst>
          </p:cNvPr>
          <p:cNvSpPr/>
          <p:nvPr/>
        </p:nvSpPr>
        <p:spPr>
          <a:xfrm>
            <a:off x="927187" y="769436"/>
            <a:ext cx="3744000" cy="0"/>
          </a:xfrm>
          <a:custGeom>
            <a:avLst/>
            <a:gdLst/>
            <a:ahLst/>
            <a:cxnLst/>
            <a:rect l="l" t="t" r="r" b="b"/>
            <a:pathLst>
              <a:path w="3218815">
                <a:moveTo>
                  <a:pt x="0" y="0"/>
                </a:moveTo>
                <a:lnTo>
                  <a:pt x="3218395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338563" y="4497169"/>
            <a:ext cx="17884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b="1" dirty="0" smtClean="0">
                <a:solidFill>
                  <a:srgbClr val="FF0000"/>
                </a:solidFill>
              </a:rPr>
              <a:t>UE: +20%</a:t>
            </a:r>
          </a:p>
          <a:p>
            <a:pPr algn="r"/>
            <a:r>
              <a:rPr lang="pt-BR" b="1" dirty="0" smtClean="0">
                <a:solidFill>
                  <a:srgbClr val="FF0000"/>
                </a:solidFill>
              </a:rPr>
              <a:t>EFTA: +2%</a:t>
            </a:r>
            <a:endParaRPr lang="pt-B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999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Blue rectangle">
            <a:extLst>
              <a:ext uri="{FF2B5EF4-FFF2-40B4-BE49-F238E27FC236}">
                <a16:creationId xmlns="" xmlns:a16="http://schemas.microsoft.com/office/drawing/2014/main" id="{7D87B918-371C-4B31-9C7A-1D9A08C8A3BB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30798"/>
            <a:ext cx="12246750" cy="6888797"/>
          </a:xfrm>
        </p:spPr>
      </p:pic>
      <p:sp>
        <p:nvSpPr>
          <p:cNvPr id="8" name="object 3" descr="Blue rectangle">
            <a:extLst>
              <a:ext uri="{FF2B5EF4-FFF2-40B4-BE49-F238E27FC236}">
                <a16:creationId xmlns="" xmlns:a16="http://schemas.microsoft.com/office/drawing/2014/main" id="{A277388B-76FD-44C4-B506-F8A157E57C65}"/>
              </a:ext>
            </a:extLst>
          </p:cNvPr>
          <p:cNvSpPr/>
          <p:nvPr/>
        </p:nvSpPr>
        <p:spPr>
          <a:xfrm>
            <a:off x="2400" y="0"/>
            <a:ext cx="12189600" cy="6858000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69999"/>
            </a:schemeClr>
          </a:solid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9" name="Oval 8" descr="Beige oval">
            <a:extLst>
              <a:ext uri="{FF2B5EF4-FFF2-40B4-BE49-F238E27FC236}">
                <a16:creationId xmlns="" xmlns:a16="http://schemas.microsoft.com/office/drawing/2014/main" id="{1191A09B-8CB4-416A-B1F9-ABC3B476DE1F}"/>
              </a:ext>
            </a:extLst>
          </p:cNvPr>
          <p:cNvSpPr/>
          <p:nvPr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04D00B79-44BB-4D5F-B51D-2270A854D77A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838200" y="329956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IMPORTÂNCIA E SIGNIFICADO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CDF3C1EE-D9A0-406A-9A3A-75C82527E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12</a:t>
            </a:fld>
            <a:endParaRPr lang="en-US" dirty="0"/>
          </a:p>
        </p:txBody>
      </p:sp>
      <p:graphicFrame>
        <p:nvGraphicFramePr>
          <p:cNvPr id="13" name="Content Placeholder 12" descr="Table">
            <a:extLst>
              <a:ext uri="{FF2B5EF4-FFF2-40B4-BE49-F238E27FC236}">
                <a16:creationId xmlns="" xmlns:a16="http://schemas.microsoft.com/office/drawing/2014/main" id="{1D6AB21B-0AB3-44DD-AD8E-D2EDD77DEA42}"/>
              </a:ext>
            </a:extLst>
          </p:cNvPr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519164043"/>
              </p:ext>
            </p:extLst>
          </p:nvPr>
        </p:nvGraphicFramePr>
        <p:xfrm>
          <a:off x="859454" y="2544763"/>
          <a:ext cx="10473092" cy="170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4618">
                  <a:extLst>
                    <a:ext uri="{9D8B030D-6E8A-4147-A177-3AD203B41FA5}">
                      <a16:colId xmlns="" xmlns:a16="http://schemas.microsoft.com/office/drawing/2014/main" val="3572385518"/>
                    </a:ext>
                  </a:extLst>
                </a:gridCol>
                <a:gridCol w="2094618">
                  <a:extLst>
                    <a:ext uri="{9D8B030D-6E8A-4147-A177-3AD203B41FA5}">
                      <a16:colId xmlns="" xmlns:a16="http://schemas.microsoft.com/office/drawing/2014/main" val="1440817424"/>
                    </a:ext>
                  </a:extLst>
                </a:gridCol>
                <a:gridCol w="2094620">
                  <a:extLst>
                    <a:ext uri="{9D8B030D-6E8A-4147-A177-3AD203B41FA5}">
                      <a16:colId xmlns="" xmlns:a16="http://schemas.microsoft.com/office/drawing/2014/main" val="1835666774"/>
                    </a:ext>
                  </a:extLst>
                </a:gridCol>
                <a:gridCol w="2094618">
                  <a:extLst>
                    <a:ext uri="{9D8B030D-6E8A-4147-A177-3AD203B41FA5}">
                      <a16:colId xmlns="" xmlns:a16="http://schemas.microsoft.com/office/drawing/2014/main" val="3312468757"/>
                    </a:ext>
                  </a:extLst>
                </a:gridCol>
                <a:gridCol w="2094618">
                  <a:extLst>
                    <a:ext uri="{9D8B030D-6E8A-4147-A177-3AD203B41FA5}">
                      <a16:colId xmlns="" xmlns:a16="http://schemas.microsoft.com/office/drawing/2014/main" val="3881031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US$ 20 tri</a:t>
                      </a:r>
                      <a:endParaRPr lang="en-US" sz="2800" b="1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25%</a:t>
                      </a:r>
                      <a:endParaRPr lang="en-US" sz="2800" b="1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780 mi</a:t>
                      </a:r>
                      <a:endParaRPr lang="en-US" sz="2800" b="1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US$ 90 bi</a:t>
                      </a:r>
                      <a:endParaRPr lang="en-US" sz="2800" b="1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US$</a:t>
                      </a:r>
                      <a:r>
                        <a:rPr lang="en-US" sz="2800" b="1" baseline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 433 bi</a:t>
                      </a:r>
                      <a:endParaRPr lang="en-US" sz="2800" b="1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888120738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1800" b="0" i="1" u="none" strike="noStrike" kern="1200" cap="none" spc="-25" normalizeH="0" baseline="0" noProof="0" dirty="0" smtClean="0">
                          <a:ln>
                            <a:noFill/>
                          </a:ln>
                          <a:solidFill>
                            <a:srgbClr val="64B2C1">
                              <a:lumMod val="20000"/>
                              <a:lumOff val="8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soma do PIB dos dois blocos</a:t>
                      </a:r>
                      <a:endParaRPr kumimoji="0" lang="en-US" sz="1800" b="0" i="1" u="none" strike="noStrike" kern="1200" cap="none" spc="-25" normalizeH="0" baseline="0" noProof="0" dirty="0">
                        <a:ln>
                          <a:noFill/>
                        </a:ln>
                        <a:solidFill>
                          <a:srgbClr val="64B2C1">
                            <a:lumMod val="20000"/>
                            <a:lumOff val="80000"/>
                          </a:srgb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1800" b="0" i="1" u="none" strike="noStrike" kern="1200" cap="none" spc="-25" normalizeH="0" baseline="0" noProof="0" dirty="0" smtClean="0">
                          <a:ln>
                            <a:noFill/>
                          </a:ln>
                          <a:solidFill>
                            <a:srgbClr val="64B2C1">
                              <a:lumMod val="20000"/>
                              <a:lumOff val="8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da economia mundial</a:t>
                      </a:r>
                      <a:endParaRPr kumimoji="0" lang="en-US" sz="1800" b="0" i="1" u="none" strike="noStrike" kern="1200" cap="none" spc="-25" normalizeH="0" baseline="0" noProof="0" dirty="0">
                        <a:ln>
                          <a:noFill/>
                        </a:ln>
                        <a:solidFill>
                          <a:srgbClr val="64B2C1">
                            <a:lumMod val="20000"/>
                            <a:lumOff val="80000"/>
                          </a:srgb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800" i="1" kern="1200" spc="-25" dirty="0" smtClean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+mn-ea"/>
                          <a:cs typeface="Arial"/>
                        </a:rPr>
                        <a:t>De pessoas no mercado</a:t>
                      </a:r>
                      <a:endParaRPr lang="en-US" sz="1800" i="1" kern="1200" spc="-25" dirty="0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800" i="1" kern="1200" spc="-25" dirty="0" smtClean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+mn-ea"/>
                          <a:cs typeface="Arial"/>
                        </a:rPr>
                        <a:t>Corrente de comércio birregional</a:t>
                      </a:r>
                      <a:r>
                        <a:rPr lang="da-DK" sz="1800" i="1" kern="1200" spc="-25" baseline="0" dirty="0" smtClean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+mn-ea"/>
                          <a:cs typeface="Arial"/>
                        </a:rPr>
                        <a:t> em 2018</a:t>
                      </a:r>
                      <a:endParaRPr lang="en-US" sz="1800" i="1" kern="1200" spc="-25" dirty="0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800" i="1" kern="1200" spc="-25" dirty="0" smtClean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+mn-ea"/>
                          <a:cs typeface="Arial"/>
                        </a:rPr>
                        <a:t>Investimentos</a:t>
                      </a:r>
                      <a:r>
                        <a:rPr lang="da-DK" sz="1800" i="1" kern="1200" spc="-25" baseline="0" dirty="0" smtClean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+mn-ea"/>
                          <a:cs typeface="Arial"/>
                        </a:rPr>
                        <a:t> da UE no Mercosul em 2017</a:t>
                      </a:r>
                      <a:endParaRPr lang="en-US" sz="1800" i="1" kern="1200" spc="-25" dirty="0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695001753"/>
                  </a:ext>
                </a:extLst>
              </a:tr>
            </a:tbl>
          </a:graphicData>
        </a:graphic>
      </p:graphicFrame>
      <p:sp>
        <p:nvSpPr>
          <p:cNvPr id="11" name="object 5" descr="Beige rectangle">
            <a:extLst>
              <a:ext uri="{FF2B5EF4-FFF2-40B4-BE49-F238E27FC236}">
                <a16:creationId xmlns="" xmlns:a16="http://schemas.microsoft.com/office/drawing/2014/main" id="{B07BA1F9-2C19-4C07-B29B-18B9FBCC4755}"/>
              </a:ext>
            </a:extLst>
          </p:cNvPr>
          <p:cNvSpPr/>
          <p:nvPr/>
        </p:nvSpPr>
        <p:spPr bwMode="white">
          <a:xfrm>
            <a:off x="947607" y="1324564"/>
            <a:ext cx="4536000" cy="0"/>
          </a:xfrm>
          <a:custGeom>
            <a:avLst/>
            <a:gdLst/>
            <a:ahLst/>
            <a:cxnLst/>
            <a:rect l="l" t="t" r="r" b="b"/>
            <a:pathLst>
              <a:path w="3931920">
                <a:moveTo>
                  <a:pt x="0" y="0"/>
                </a:moveTo>
                <a:lnTo>
                  <a:pt x="3931920" y="0"/>
                </a:lnTo>
              </a:path>
            </a:pathLst>
          </a:custGeom>
          <a:ln w="54864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cxnSp>
        <p:nvCxnSpPr>
          <p:cNvPr id="12" name="Straight Connector 11" descr="Line">
            <a:extLst>
              <a:ext uri="{FF2B5EF4-FFF2-40B4-BE49-F238E27FC236}">
                <a16:creationId xmlns="" xmlns:a16="http://schemas.microsoft.com/office/drawing/2014/main" id="{0D4D8421-B427-472B-95AE-FBBC914ACC5F}"/>
              </a:ext>
            </a:extLst>
          </p:cNvPr>
          <p:cNvCxnSpPr/>
          <p:nvPr/>
        </p:nvCxnSpPr>
        <p:spPr>
          <a:xfrm>
            <a:off x="6096000" y="4259063"/>
            <a:ext cx="0" cy="39600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C81554E6-FFC7-4D10-8E15-D72915B89452}"/>
              </a:ext>
            </a:extLst>
          </p:cNvPr>
          <p:cNvSpPr/>
          <p:nvPr/>
        </p:nvSpPr>
        <p:spPr>
          <a:xfrm>
            <a:off x="4583907" y="4645105"/>
            <a:ext cx="3024187" cy="647700"/>
          </a:xfrm>
          <a:prstGeom prst="rect">
            <a:avLst/>
          </a:prstGeom>
          <a:solidFill>
            <a:schemeClr val="accent1"/>
          </a:solidFill>
        </p:spPr>
        <p:txBody>
          <a:bodyPr wrap="square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1055"/>
              </a:spcBef>
            </a:pPr>
            <a:r>
              <a:rPr lang="en-US" sz="3000" dirty="0" smtClean="0">
                <a:solidFill>
                  <a:schemeClr val="tx2"/>
                </a:solidFill>
                <a:latin typeface="+mj-lt"/>
              </a:rPr>
              <a:t>POTENCIAL</a:t>
            </a:r>
            <a:endParaRPr lang="en-US" sz="30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4" name="Rectangle 25">
            <a:extLst>
              <a:ext uri="{FF2B5EF4-FFF2-40B4-BE49-F238E27FC236}">
                <a16:creationId xmlns="" xmlns:a16="http://schemas.microsoft.com/office/drawing/2014/main" id="{447A1645-EFC8-4537-A5ED-3F261355CC99}"/>
              </a:ext>
            </a:extLst>
          </p:cNvPr>
          <p:cNvSpPr/>
          <p:nvPr/>
        </p:nvSpPr>
        <p:spPr>
          <a:xfrm>
            <a:off x="9601200" y="6164328"/>
            <a:ext cx="2354310" cy="370800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/>
          <a:p>
            <a:pPr marL="12700">
              <a:lnSpc>
                <a:spcPct val="100000"/>
              </a:lnSpc>
              <a:spcBef>
                <a:spcPts val="509"/>
              </a:spcBef>
            </a:pPr>
            <a:r>
              <a:rPr lang="en-US" sz="1200" i="1" spc="-5" dirty="0" smtClean="0">
                <a:solidFill>
                  <a:schemeClr val="bg1">
                    <a:lumMod val="85000"/>
                    <a:alpha val="70000"/>
                  </a:schemeClr>
                </a:solidFill>
                <a:cs typeface="Arial"/>
              </a:rPr>
              <a:t>Fonte: </a:t>
            </a:r>
            <a:r>
              <a:rPr lang="en-US" sz="1200" i="1" spc="-5" dirty="0" err="1" smtClean="0">
                <a:solidFill>
                  <a:schemeClr val="bg1">
                    <a:lumMod val="85000"/>
                    <a:alpha val="70000"/>
                  </a:schemeClr>
                </a:solidFill>
                <a:cs typeface="Arial"/>
              </a:rPr>
              <a:t>Governo</a:t>
            </a:r>
            <a:r>
              <a:rPr lang="en-US" sz="1200" i="1" spc="-5" dirty="0" smtClean="0">
                <a:solidFill>
                  <a:schemeClr val="bg1">
                    <a:lumMod val="85000"/>
                    <a:alpha val="70000"/>
                  </a:schemeClr>
                </a:solidFill>
                <a:cs typeface="Arial"/>
              </a:rPr>
              <a:t> Federal</a:t>
            </a:r>
            <a:endParaRPr lang="en-US" sz="1200" dirty="0">
              <a:solidFill>
                <a:schemeClr val="bg1">
                  <a:lumMod val="85000"/>
                  <a:alpha val="70000"/>
                </a:schemeClr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0674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noProof="0" smtClean="0"/>
              <a:t>13</a:t>
            </a:fld>
            <a:endParaRPr lang="en-US" noProof="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38220" y="252248"/>
            <a:ext cx="4171619" cy="6605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5">
            <a:extLst>
              <a:ext uri="{FF2B5EF4-FFF2-40B4-BE49-F238E27FC236}">
                <a16:creationId xmlns="" xmlns:a16="http://schemas.microsoft.com/office/drawing/2014/main" id="{447A1645-EFC8-4537-A5ED-3F261355CC99}"/>
              </a:ext>
            </a:extLst>
          </p:cNvPr>
          <p:cNvSpPr/>
          <p:nvPr/>
        </p:nvSpPr>
        <p:spPr>
          <a:xfrm>
            <a:off x="10500683" y="6195860"/>
            <a:ext cx="1008146" cy="370800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/>
          <a:p>
            <a:pPr marL="12700">
              <a:lnSpc>
                <a:spcPct val="100000"/>
              </a:lnSpc>
              <a:spcBef>
                <a:spcPts val="509"/>
              </a:spcBef>
            </a:pPr>
            <a:r>
              <a:rPr lang="en-US" sz="1200" i="1" spc="-5" dirty="0" smtClean="0">
                <a:solidFill>
                  <a:schemeClr val="tx2">
                    <a:alpha val="70000"/>
                  </a:schemeClr>
                </a:solidFill>
                <a:cs typeface="Arial"/>
              </a:rPr>
              <a:t>Fonte: CNI</a:t>
            </a:r>
            <a:endParaRPr lang="en-US" sz="1200" dirty="0">
              <a:solidFill>
                <a:schemeClr val="tx2">
                  <a:alpha val="70000"/>
                </a:schemeClr>
              </a:solidFill>
              <a:cs typeface="Arial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09839" y="252248"/>
            <a:ext cx="4790844" cy="6605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8761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6A8AF702-A859-4D49-823E-455702872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14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6D5D9271-B659-4A45-8868-BAEC4EF7D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752" y="160167"/>
            <a:ext cx="10515600" cy="1325563"/>
          </a:xfrm>
        </p:spPr>
        <p:txBody>
          <a:bodyPr>
            <a:noAutofit/>
          </a:bodyPr>
          <a:lstStyle/>
          <a:p>
            <a:r>
              <a:rPr lang="en-US" sz="2400" dirty="0" smtClean="0"/>
              <a:t>PARTICIPAÇÃO DOS MEMBROS DO MERCOSUL NO COMÉRCIO COM A UE (</a:t>
            </a:r>
            <a:r>
              <a:rPr lang="en-US" sz="2400" dirty="0" err="1" smtClean="0"/>
              <a:t>corrente</a:t>
            </a:r>
            <a:r>
              <a:rPr lang="en-US" sz="2400" dirty="0" smtClean="0"/>
              <a:t> de </a:t>
            </a:r>
            <a:r>
              <a:rPr lang="en-US" sz="2400" dirty="0" err="1" smtClean="0"/>
              <a:t>comércio</a:t>
            </a:r>
            <a:r>
              <a:rPr lang="en-US" sz="2400" dirty="0" smtClean="0"/>
              <a:t>) - 2018</a:t>
            </a:r>
            <a:endParaRPr lang="en-US" sz="2400" dirty="0"/>
          </a:p>
        </p:txBody>
      </p:sp>
      <p:graphicFrame>
        <p:nvGraphicFramePr>
          <p:cNvPr id="27" name="Content Placeholder 26" descr="Chart">
            <a:extLst>
              <a:ext uri="{FF2B5EF4-FFF2-40B4-BE49-F238E27FC236}">
                <a16:creationId xmlns="" xmlns:a16="http://schemas.microsoft.com/office/drawing/2014/main" id="{8B7962D3-FAFD-4B86-A9C4-A868A9DF6045}"/>
              </a:ext>
            </a:extLst>
          </p:cNvPr>
          <p:cNvGraphicFramePr>
            <a:graphicFrameLocks noGrp="1"/>
          </p:cNvGraphicFramePr>
          <p:nvPr>
            <p:ph sz="half" idx="13"/>
            <p:extLst>
              <p:ext uri="{D42A27DB-BD31-4B8C-83A1-F6EECF244321}">
                <p14:modId xmlns:p14="http://schemas.microsoft.com/office/powerpoint/2010/main" val="1267449162"/>
              </p:ext>
            </p:extLst>
          </p:nvPr>
        </p:nvGraphicFramePr>
        <p:xfrm>
          <a:off x="1956858" y="1754960"/>
          <a:ext cx="1963033" cy="17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ontent Placeholder 5" descr="Table">
            <a:extLst>
              <a:ext uri="{FF2B5EF4-FFF2-40B4-BE49-F238E27FC236}">
                <a16:creationId xmlns="" xmlns:a16="http://schemas.microsoft.com/office/drawing/2014/main" id="{4B0BCC78-A7E9-4210-BED1-FB0F136FA0BF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106992336"/>
              </p:ext>
            </p:extLst>
          </p:nvPr>
        </p:nvGraphicFramePr>
        <p:xfrm>
          <a:off x="947738" y="4189906"/>
          <a:ext cx="7746553" cy="1985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3687">
                  <a:extLst>
                    <a:ext uri="{9D8B030D-6E8A-4147-A177-3AD203B41FA5}">
                      <a16:colId xmlns="" xmlns:a16="http://schemas.microsoft.com/office/drawing/2014/main" val="413496124"/>
                    </a:ext>
                  </a:extLst>
                </a:gridCol>
                <a:gridCol w="1436517">
                  <a:extLst>
                    <a:ext uri="{9D8B030D-6E8A-4147-A177-3AD203B41FA5}">
                      <a16:colId xmlns="" xmlns:a16="http://schemas.microsoft.com/office/drawing/2014/main" val="1609701450"/>
                    </a:ext>
                  </a:extLst>
                </a:gridCol>
                <a:gridCol w="1418783">
                  <a:extLst>
                    <a:ext uri="{9D8B030D-6E8A-4147-A177-3AD203B41FA5}">
                      <a16:colId xmlns="" xmlns:a16="http://schemas.microsoft.com/office/drawing/2014/main" val="3998250674"/>
                    </a:ext>
                  </a:extLst>
                </a:gridCol>
                <a:gridCol w="1418783">
                  <a:extLst>
                    <a:ext uri="{9D8B030D-6E8A-4147-A177-3AD203B41FA5}">
                      <a16:colId xmlns="" xmlns:a16="http://schemas.microsoft.com/office/drawing/2014/main" val="3885689842"/>
                    </a:ext>
                  </a:extLst>
                </a:gridCol>
                <a:gridCol w="1418783">
                  <a:extLst>
                    <a:ext uri="{9D8B030D-6E8A-4147-A177-3AD203B41FA5}">
                      <a16:colId xmlns="" xmlns:a16="http://schemas.microsoft.com/office/drawing/2014/main" val="2581020686"/>
                    </a:ext>
                  </a:extLst>
                </a:gridCol>
              </a:tblGrid>
              <a:tr h="302029">
                <a:tc>
                  <a:txBody>
                    <a:bodyPr/>
                    <a:lstStyle/>
                    <a:p>
                      <a:pPr marL="216000" algn="l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lang="en-US" sz="1200" b="1" spc="-5" dirty="0" smtClean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  <a:latin typeface="+mn-lt"/>
                          <a:cs typeface="Arial"/>
                        </a:rPr>
                        <a:t>PAÍS</a:t>
                      </a:r>
                      <a:endParaRPr sz="1200" dirty="0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216000" algn="l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lang="pt-BR" sz="1200" b="1" dirty="0" smtClean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  <a:latin typeface="+mn-lt"/>
                          <a:cs typeface="Arial"/>
                        </a:rPr>
                        <a:t>EXPORTAÇÕES</a:t>
                      </a:r>
                      <a:endParaRPr sz="1200" b="1" dirty="0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216000" algn="l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lang="pt-BR" sz="1200" b="1" dirty="0" smtClean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  <a:latin typeface="+mn-lt"/>
                          <a:cs typeface="Arial"/>
                        </a:rPr>
                        <a:t>IMPORTAÇÕES</a:t>
                      </a:r>
                      <a:endParaRPr sz="1200" b="1" dirty="0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216000" algn="l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lang="pt-BR" sz="1200" b="1" dirty="0" smtClean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  <a:latin typeface="+mn-lt"/>
                          <a:cs typeface="Arial"/>
                        </a:rPr>
                        <a:t>B.C</a:t>
                      </a:r>
                      <a:r>
                        <a:rPr lang="pt-BR" sz="1200" b="1" baseline="0" dirty="0" smtClean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  <a:latin typeface="+mn-lt"/>
                          <a:cs typeface="Arial"/>
                        </a:rPr>
                        <a:t>.</a:t>
                      </a:r>
                      <a:endParaRPr sz="1200" b="1" dirty="0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216000" algn="l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lang="pt-BR" sz="1200" b="1" dirty="0" smtClean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  <a:latin typeface="+mn-lt"/>
                          <a:cs typeface="Arial"/>
                        </a:rPr>
                        <a:t>C.C.</a:t>
                      </a:r>
                      <a:endParaRPr sz="1200" b="1" dirty="0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13940839"/>
                  </a:ext>
                </a:extLst>
              </a:tr>
              <a:tr h="317130">
                <a:tc>
                  <a:txBody>
                    <a:bodyPr/>
                    <a:lstStyle/>
                    <a:p>
                      <a:pPr marL="22796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lang="en-US" sz="1200" b="1" spc="-5" dirty="0" err="1" smtClean="0">
                          <a:solidFill>
                            <a:schemeClr val="tx2">
                              <a:alpha val="70000"/>
                            </a:schemeClr>
                          </a:solidFill>
                          <a:latin typeface="+mn-lt"/>
                          <a:cs typeface="Arial"/>
                        </a:rPr>
                        <a:t>Brasil</a:t>
                      </a:r>
                      <a:endParaRPr sz="1200" b="1" dirty="0">
                        <a:solidFill>
                          <a:schemeClr val="tx2">
                            <a:alpha val="70000"/>
                          </a:schemeClr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680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lang="pt-BR" sz="1100" b="1" spc="-5" dirty="0" smtClean="0">
                          <a:solidFill>
                            <a:schemeClr val="tx2">
                              <a:alpha val="70000"/>
                            </a:schemeClr>
                          </a:solidFill>
                          <a:latin typeface="+mn-lt"/>
                          <a:cs typeface="Arial"/>
                        </a:rPr>
                        <a:t>33.572.453.189</a:t>
                      </a:r>
                      <a:endParaRPr sz="1100" b="1" dirty="0">
                        <a:solidFill>
                          <a:schemeClr val="tx2">
                            <a:alpha val="70000"/>
                          </a:schemeClr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680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lang="pt-BR" sz="1100" b="1" spc="-5" dirty="0" smtClean="0">
                          <a:solidFill>
                            <a:schemeClr val="tx2">
                              <a:alpha val="70000"/>
                            </a:schemeClr>
                          </a:solidFill>
                          <a:latin typeface="+mn-lt"/>
                          <a:cs typeface="Arial"/>
                        </a:rPr>
                        <a:t>31.752.242.609</a:t>
                      </a:r>
                      <a:endParaRPr sz="1100" b="1" dirty="0">
                        <a:solidFill>
                          <a:schemeClr val="tx2">
                            <a:alpha val="70000"/>
                          </a:schemeClr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680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lang="pt-BR" sz="1100" b="1" spc="-5" dirty="0" smtClean="0">
                          <a:solidFill>
                            <a:schemeClr val="tx2">
                              <a:alpha val="70000"/>
                            </a:schemeClr>
                          </a:solidFill>
                          <a:latin typeface="+mn-lt"/>
                          <a:cs typeface="Arial"/>
                        </a:rPr>
                        <a:t>1.820.210.580</a:t>
                      </a:r>
                      <a:endParaRPr sz="1100" b="1" dirty="0">
                        <a:solidFill>
                          <a:schemeClr val="tx2">
                            <a:alpha val="70000"/>
                          </a:schemeClr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680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lang="pt-BR" sz="1100" b="1" spc="-5" dirty="0" smtClean="0">
                          <a:solidFill>
                            <a:schemeClr val="tx2">
                              <a:alpha val="70000"/>
                            </a:schemeClr>
                          </a:solidFill>
                          <a:latin typeface="+mn-lt"/>
                          <a:cs typeface="Arial"/>
                        </a:rPr>
                        <a:t>65.324.695.798</a:t>
                      </a:r>
                      <a:endParaRPr lang="pt-BR" sz="1100" b="1" dirty="0">
                        <a:solidFill>
                          <a:schemeClr val="tx2">
                            <a:alpha val="70000"/>
                          </a:schemeClr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7130">
                <a:tc>
                  <a:txBody>
                    <a:bodyPr/>
                    <a:lstStyle/>
                    <a:p>
                      <a:pPr marL="227965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lang="en-US" sz="1200" dirty="0" smtClean="0">
                          <a:solidFill>
                            <a:schemeClr val="tx2">
                              <a:alpha val="70000"/>
                            </a:schemeClr>
                          </a:solidFill>
                          <a:latin typeface="+mn-lt"/>
                          <a:cs typeface="Arial"/>
                        </a:rPr>
                        <a:t>Argentina</a:t>
                      </a:r>
                      <a:endParaRPr sz="1200" dirty="0">
                        <a:solidFill>
                          <a:schemeClr val="tx2">
                            <a:alpha val="70000"/>
                          </a:schemeClr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6800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lang="pt-BR" sz="1100" spc="-5" dirty="0" smtClean="0">
                          <a:solidFill>
                            <a:schemeClr val="tx2">
                              <a:alpha val="70000"/>
                            </a:schemeClr>
                          </a:solidFill>
                          <a:latin typeface="+mn-lt"/>
                          <a:cs typeface="Arial"/>
                        </a:rPr>
                        <a:t>9.328.018.224</a:t>
                      </a:r>
                      <a:endParaRPr sz="1100" dirty="0">
                        <a:solidFill>
                          <a:schemeClr val="tx2">
                            <a:alpha val="70000"/>
                          </a:schemeClr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6800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lang="pt-BR" sz="1100" spc="-5" dirty="0" smtClean="0">
                          <a:solidFill>
                            <a:schemeClr val="tx2">
                              <a:alpha val="70000"/>
                            </a:schemeClr>
                          </a:solidFill>
                          <a:latin typeface="+mn-lt"/>
                          <a:cs typeface="Arial"/>
                        </a:rPr>
                        <a:t>8.394.881.307</a:t>
                      </a:r>
                      <a:endParaRPr sz="1100" dirty="0">
                        <a:solidFill>
                          <a:schemeClr val="tx2">
                            <a:alpha val="70000"/>
                          </a:schemeClr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6800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lang="pt-BR" sz="1100" spc="-5" dirty="0" smtClean="0">
                          <a:solidFill>
                            <a:schemeClr val="tx2">
                              <a:alpha val="70000"/>
                            </a:schemeClr>
                          </a:solidFill>
                          <a:latin typeface="+mn-lt"/>
                          <a:cs typeface="Arial"/>
                        </a:rPr>
                        <a:t>933.136.917</a:t>
                      </a:r>
                      <a:endParaRPr sz="1100" dirty="0">
                        <a:solidFill>
                          <a:schemeClr val="tx2">
                            <a:alpha val="70000"/>
                          </a:schemeClr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6800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lang="pt-BR" sz="1100" spc="-5" baseline="0" dirty="0" smtClean="0">
                          <a:solidFill>
                            <a:schemeClr val="tx2">
                              <a:alpha val="70000"/>
                            </a:schemeClr>
                          </a:solidFill>
                          <a:latin typeface="+mn-lt"/>
                          <a:cs typeface="Arial"/>
                        </a:rPr>
                        <a:t>17.722.899.531</a:t>
                      </a:r>
                      <a:endParaRPr sz="1100" dirty="0">
                        <a:solidFill>
                          <a:schemeClr val="tx2">
                            <a:alpha val="70000"/>
                          </a:schemeClr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382684356"/>
                  </a:ext>
                </a:extLst>
              </a:tr>
              <a:tr h="317130">
                <a:tc>
                  <a:txBody>
                    <a:bodyPr/>
                    <a:lstStyle/>
                    <a:p>
                      <a:pPr marL="22796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lang="en-US" sz="1200" dirty="0" err="1" smtClean="0">
                          <a:solidFill>
                            <a:schemeClr val="tx2">
                              <a:alpha val="70000"/>
                            </a:schemeClr>
                          </a:solidFill>
                          <a:latin typeface="+mn-lt"/>
                          <a:cs typeface="Arial"/>
                        </a:rPr>
                        <a:t>Paraguai</a:t>
                      </a:r>
                      <a:endParaRPr sz="1200" dirty="0">
                        <a:solidFill>
                          <a:schemeClr val="tx2">
                            <a:alpha val="70000"/>
                          </a:schemeClr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680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lang="pt-BR" sz="1100" spc="-5" dirty="0" smtClean="0">
                          <a:solidFill>
                            <a:schemeClr val="tx2">
                              <a:alpha val="70000"/>
                            </a:schemeClr>
                          </a:solidFill>
                          <a:latin typeface="+mn-lt"/>
                          <a:cs typeface="Arial"/>
                        </a:rPr>
                        <a:t>693.899.557</a:t>
                      </a:r>
                      <a:endParaRPr sz="1100" dirty="0">
                        <a:solidFill>
                          <a:schemeClr val="tx2">
                            <a:alpha val="70000"/>
                          </a:schemeClr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680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lang="pt-BR" sz="1100" spc="-5" dirty="0" smtClean="0">
                          <a:solidFill>
                            <a:schemeClr val="tx2">
                              <a:alpha val="70000"/>
                            </a:schemeClr>
                          </a:solidFill>
                          <a:latin typeface="+mn-lt"/>
                          <a:cs typeface="Arial"/>
                        </a:rPr>
                        <a:t>742.218.154</a:t>
                      </a:r>
                      <a:endParaRPr sz="1100" dirty="0">
                        <a:solidFill>
                          <a:schemeClr val="tx2">
                            <a:alpha val="70000"/>
                          </a:schemeClr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680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lang="pt-BR" sz="1100" spc="-5" dirty="0" smtClean="0">
                          <a:solidFill>
                            <a:schemeClr val="tx2">
                              <a:alpha val="70000"/>
                            </a:schemeClr>
                          </a:solidFill>
                          <a:latin typeface="+mn-lt"/>
                          <a:cs typeface="Arial"/>
                        </a:rPr>
                        <a:t>- 48.318.597</a:t>
                      </a:r>
                      <a:endParaRPr sz="1100" dirty="0">
                        <a:solidFill>
                          <a:schemeClr val="tx2">
                            <a:alpha val="70000"/>
                          </a:schemeClr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680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lang="pt-BR" sz="1100" spc="-5" dirty="0" smtClean="0">
                          <a:solidFill>
                            <a:schemeClr val="tx2">
                              <a:alpha val="70000"/>
                            </a:schemeClr>
                          </a:solidFill>
                          <a:latin typeface="+mn-lt"/>
                          <a:cs typeface="Arial"/>
                        </a:rPr>
                        <a:t>1.436.117.711</a:t>
                      </a:r>
                      <a:endParaRPr sz="1100" dirty="0">
                        <a:solidFill>
                          <a:schemeClr val="tx2">
                            <a:alpha val="70000"/>
                          </a:schemeClr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612765872"/>
                  </a:ext>
                </a:extLst>
              </a:tr>
              <a:tr h="362434">
                <a:tc>
                  <a:txBody>
                    <a:bodyPr/>
                    <a:lstStyle/>
                    <a:p>
                      <a:pPr marL="22796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en-US" sz="1200" spc="-5" dirty="0" err="1" smtClean="0">
                          <a:solidFill>
                            <a:schemeClr val="tx2">
                              <a:alpha val="70000"/>
                            </a:schemeClr>
                          </a:solidFill>
                          <a:latin typeface="+mn-lt"/>
                          <a:cs typeface="Arial"/>
                        </a:rPr>
                        <a:t>Uruguai</a:t>
                      </a:r>
                      <a:endParaRPr sz="1200" dirty="0">
                        <a:solidFill>
                          <a:schemeClr val="tx2">
                            <a:alpha val="70000"/>
                          </a:schemeClr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680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pt-BR" sz="1100" spc="-5" dirty="0" smtClean="0">
                          <a:solidFill>
                            <a:schemeClr val="tx2">
                              <a:alpha val="70000"/>
                            </a:schemeClr>
                          </a:solidFill>
                          <a:latin typeface="+mn-lt"/>
                          <a:cs typeface="Arial"/>
                        </a:rPr>
                        <a:t>1.432.980.090</a:t>
                      </a:r>
                      <a:endParaRPr sz="1100" dirty="0">
                        <a:solidFill>
                          <a:schemeClr val="tx2">
                            <a:alpha val="70000"/>
                          </a:schemeClr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680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pt-BR" sz="1100" spc="-5" dirty="0" smtClean="0">
                          <a:solidFill>
                            <a:schemeClr val="tx2">
                              <a:alpha val="70000"/>
                            </a:schemeClr>
                          </a:solidFill>
                          <a:latin typeface="+mn-lt"/>
                          <a:cs typeface="Arial"/>
                        </a:rPr>
                        <a:t>1.692.762.162</a:t>
                      </a:r>
                      <a:endParaRPr sz="1100" dirty="0">
                        <a:solidFill>
                          <a:schemeClr val="tx2">
                            <a:alpha val="70000"/>
                          </a:schemeClr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680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pt-BR" sz="1100" spc="-5" dirty="0" smtClean="0">
                          <a:solidFill>
                            <a:schemeClr val="tx2">
                              <a:alpha val="70000"/>
                            </a:schemeClr>
                          </a:solidFill>
                          <a:latin typeface="+mn-lt"/>
                          <a:cs typeface="Arial"/>
                        </a:rPr>
                        <a:t>- 259.782.072</a:t>
                      </a:r>
                      <a:endParaRPr sz="1100" dirty="0">
                        <a:solidFill>
                          <a:schemeClr val="tx2">
                            <a:alpha val="70000"/>
                          </a:schemeClr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680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pt-BR" sz="1100" spc="-5" dirty="0" smtClean="0">
                          <a:solidFill>
                            <a:schemeClr val="tx2">
                              <a:alpha val="70000"/>
                            </a:schemeClr>
                          </a:solidFill>
                          <a:latin typeface="+mn-lt"/>
                          <a:cs typeface="Arial"/>
                        </a:rPr>
                        <a:t>3.125.742.252</a:t>
                      </a:r>
                      <a:endParaRPr sz="1100" dirty="0">
                        <a:solidFill>
                          <a:schemeClr val="tx2">
                            <a:alpha val="70000"/>
                          </a:schemeClr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55265811"/>
                  </a:ext>
                </a:extLst>
              </a:tr>
              <a:tr h="369985">
                <a:tc>
                  <a:txBody>
                    <a:bodyPr/>
                    <a:lstStyle/>
                    <a:p>
                      <a:pPr marL="22796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200" b="1" spc="-25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TOTAL</a:t>
                      </a:r>
                      <a:endParaRPr sz="1200" dirty="0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22669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lang="pt-BR" sz="1100" b="1" spc="-5" dirty="0" smtClean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45.027.351.060</a:t>
                      </a:r>
                      <a:endParaRPr sz="1100" b="1" dirty="0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22669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lang="pt-BR" sz="1100" b="1" spc="-5" dirty="0" smtClean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42.582.104.232</a:t>
                      </a:r>
                      <a:endParaRPr sz="1100" b="1" dirty="0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22669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lang="pt-BR" sz="1100" b="1" spc="-5" dirty="0" smtClean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2.445.246.828</a:t>
                      </a:r>
                      <a:endParaRPr sz="1100" b="1" dirty="0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22669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lang="pt-BR" sz="1100" b="1" spc="-5" dirty="0" smtClean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87.609.455.292</a:t>
                      </a:r>
                      <a:endParaRPr sz="1100" b="1" dirty="0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43520282"/>
                  </a:ext>
                </a:extLst>
              </a:tr>
            </a:tbl>
          </a:graphicData>
        </a:graphic>
      </p:graphicFrame>
      <p:sp>
        <p:nvSpPr>
          <p:cNvPr id="16" name="object 21">
            <a:extLst>
              <a:ext uri="{FF2B5EF4-FFF2-40B4-BE49-F238E27FC236}">
                <a16:creationId xmlns="" xmlns:a16="http://schemas.microsoft.com/office/drawing/2014/main" id="{FDFE3336-0975-4022-813D-426DF2A2CDE3}"/>
              </a:ext>
            </a:extLst>
          </p:cNvPr>
          <p:cNvSpPr txBox="1"/>
          <p:nvPr/>
        </p:nvSpPr>
        <p:spPr bwMode="white">
          <a:xfrm>
            <a:off x="1880861" y="3588127"/>
            <a:ext cx="150812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1400" b="1" spc="-5" dirty="0" err="1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Brasil</a:t>
            </a:r>
            <a:endParaRPr lang="en-US" sz="1400" b="1" dirty="0">
              <a:solidFill>
                <a:schemeClr val="bg2">
                  <a:lumMod val="20000"/>
                  <a:lumOff val="80000"/>
                </a:schemeClr>
              </a:solidFill>
              <a:cs typeface="Arial"/>
            </a:endParaRPr>
          </a:p>
        </p:txBody>
      </p:sp>
      <p:sp>
        <p:nvSpPr>
          <p:cNvPr id="17" name="object 22">
            <a:extLst>
              <a:ext uri="{FF2B5EF4-FFF2-40B4-BE49-F238E27FC236}">
                <a16:creationId xmlns="" xmlns:a16="http://schemas.microsoft.com/office/drawing/2014/main" id="{D0254F3B-D1FC-4502-9765-D274E419877A}"/>
              </a:ext>
            </a:extLst>
          </p:cNvPr>
          <p:cNvSpPr txBox="1"/>
          <p:nvPr/>
        </p:nvSpPr>
        <p:spPr bwMode="white">
          <a:xfrm>
            <a:off x="9534567" y="3531993"/>
            <a:ext cx="105346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1400" dirty="0" err="1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Paraguai</a:t>
            </a:r>
            <a:endParaRPr lang="en-US" sz="1400" dirty="0">
              <a:solidFill>
                <a:schemeClr val="bg2">
                  <a:lumMod val="20000"/>
                  <a:lumOff val="80000"/>
                </a:schemeClr>
              </a:solidFill>
              <a:cs typeface="Arial"/>
            </a:endParaRPr>
          </a:p>
        </p:txBody>
      </p:sp>
      <p:sp>
        <p:nvSpPr>
          <p:cNvPr id="18" name="object 23">
            <a:extLst>
              <a:ext uri="{FF2B5EF4-FFF2-40B4-BE49-F238E27FC236}">
                <a16:creationId xmlns="" xmlns:a16="http://schemas.microsoft.com/office/drawing/2014/main" id="{04B2FD88-02F5-4328-AB03-EB8EC1A481F7}"/>
              </a:ext>
            </a:extLst>
          </p:cNvPr>
          <p:cNvSpPr txBox="1"/>
          <p:nvPr/>
        </p:nvSpPr>
        <p:spPr bwMode="white">
          <a:xfrm>
            <a:off x="6969441" y="3544230"/>
            <a:ext cx="134937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1400" spc="-5" dirty="0" err="1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Uruguai</a:t>
            </a:r>
            <a:endParaRPr lang="en-US" sz="1400" dirty="0">
              <a:solidFill>
                <a:schemeClr val="bg2">
                  <a:lumMod val="20000"/>
                  <a:lumOff val="80000"/>
                </a:schemeClr>
              </a:solidFill>
              <a:cs typeface="Arial"/>
            </a:endParaRPr>
          </a:p>
        </p:txBody>
      </p:sp>
      <p:sp>
        <p:nvSpPr>
          <p:cNvPr id="28" name="object 20">
            <a:extLst>
              <a:ext uri="{FF2B5EF4-FFF2-40B4-BE49-F238E27FC236}">
                <a16:creationId xmlns="" xmlns:a16="http://schemas.microsoft.com/office/drawing/2014/main" id="{B36D2764-7743-4684-BE95-4AE88B7DB06A}"/>
              </a:ext>
            </a:extLst>
          </p:cNvPr>
          <p:cNvSpPr txBox="1"/>
          <p:nvPr/>
        </p:nvSpPr>
        <p:spPr bwMode="white">
          <a:xfrm>
            <a:off x="4292359" y="3587450"/>
            <a:ext cx="135953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1400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Argentina</a:t>
            </a:r>
            <a:endParaRPr lang="en-US" sz="1400" dirty="0">
              <a:solidFill>
                <a:schemeClr val="bg2">
                  <a:lumMod val="20000"/>
                  <a:lumOff val="80000"/>
                </a:schemeClr>
              </a:solidFill>
              <a:cs typeface="Arial"/>
            </a:endParaRPr>
          </a:p>
        </p:txBody>
      </p:sp>
      <p:sp>
        <p:nvSpPr>
          <p:cNvPr id="29" name="object 27" descr="Beige rectangle">
            <a:extLst>
              <a:ext uri="{FF2B5EF4-FFF2-40B4-BE49-F238E27FC236}">
                <a16:creationId xmlns="" xmlns:a16="http://schemas.microsoft.com/office/drawing/2014/main" id="{CE178D24-EC15-4677-8CE4-B6FAE887C7CE}"/>
              </a:ext>
            </a:extLst>
          </p:cNvPr>
          <p:cNvSpPr/>
          <p:nvPr/>
        </p:nvSpPr>
        <p:spPr>
          <a:xfrm>
            <a:off x="947015" y="1341198"/>
            <a:ext cx="2808000" cy="0"/>
          </a:xfrm>
          <a:custGeom>
            <a:avLst/>
            <a:gdLst/>
            <a:ahLst/>
            <a:cxnLst/>
            <a:rect l="l" t="t" r="r" b="b"/>
            <a:pathLst>
              <a:path w="2501265">
                <a:moveTo>
                  <a:pt x="0" y="0"/>
                </a:moveTo>
                <a:lnTo>
                  <a:pt x="2500883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AD39D096-C87A-4096-8E8C-6439C9C6C3A2}"/>
              </a:ext>
            </a:extLst>
          </p:cNvPr>
          <p:cNvSpPr/>
          <p:nvPr/>
        </p:nvSpPr>
        <p:spPr>
          <a:xfrm>
            <a:off x="8975725" y="4189906"/>
            <a:ext cx="2268537" cy="1103524"/>
          </a:xfrm>
          <a:prstGeom prst="rect">
            <a:avLst/>
          </a:prstGeom>
          <a:solidFill>
            <a:schemeClr val="accent1"/>
          </a:solidFill>
        </p:spPr>
        <p:txBody>
          <a:bodyPr wrap="square" anchor="ctr" anchorCtr="0">
            <a:noAutofit/>
          </a:bodyPr>
          <a:lstStyle/>
          <a:p>
            <a:pPr marL="237490">
              <a:lnSpc>
                <a:spcPct val="100000"/>
              </a:lnSpc>
              <a:spcBef>
                <a:spcPts val="1055"/>
              </a:spcBef>
            </a:pPr>
            <a:r>
              <a:rPr lang="en-US" sz="1200" i="1" spc="-15" dirty="0" smtClean="0">
                <a:solidFill>
                  <a:srgbClr val="000000"/>
                </a:solidFill>
                <a:cs typeface="Arial"/>
              </a:rPr>
              <a:t>B.C. = </a:t>
            </a:r>
            <a:r>
              <a:rPr lang="en-US" sz="1200" i="1" spc="-15" dirty="0" err="1" smtClean="0">
                <a:solidFill>
                  <a:srgbClr val="000000"/>
                </a:solidFill>
                <a:cs typeface="Arial"/>
              </a:rPr>
              <a:t>Balança</a:t>
            </a:r>
            <a:r>
              <a:rPr lang="en-US" sz="1200" i="1" spc="-15" dirty="0" smtClean="0">
                <a:solidFill>
                  <a:srgbClr val="000000"/>
                </a:solidFill>
                <a:cs typeface="Arial"/>
              </a:rPr>
              <a:t> </a:t>
            </a:r>
            <a:r>
              <a:rPr lang="en-US" sz="1200" i="1" spc="-15" dirty="0" err="1" smtClean="0">
                <a:solidFill>
                  <a:srgbClr val="000000"/>
                </a:solidFill>
                <a:cs typeface="Arial"/>
              </a:rPr>
              <a:t>Comercial</a:t>
            </a:r>
            <a:endParaRPr lang="en-US" sz="1200" i="1" spc="-15" dirty="0" smtClean="0">
              <a:solidFill>
                <a:srgbClr val="000000"/>
              </a:solidFill>
              <a:cs typeface="Arial"/>
            </a:endParaRPr>
          </a:p>
          <a:p>
            <a:pPr marL="237490">
              <a:lnSpc>
                <a:spcPct val="100000"/>
              </a:lnSpc>
              <a:spcBef>
                <a:spcPts val="1055"/>
              </a:spcBef>
            </a:pPr>
            <a:r>
              <a:rPr lang="en-US" sz="1200" i="1" spc="-15" dirty="0" smtClean="0">
                <a:solidFill>
                  <a:srgbClr val="000000"/>
                </a:solidFill>
                <a:cs typeface="Arial"/>
              </a:rPr>
              <a:t>C.C. = </a:t>
            </a:r>
            <a:r>
              <a:rPr lang="en-US" sz="1200" i="1" spc="-15" dirty="0" err="1" smtClean="0">
                <a:solidFill>
                  <a:srgbClr val="000000"/>
                </a:solidFill>
                <a:cs typeface="Arial"/>
              </a:rPr>
              <a:t>Corrente</a:t>
            </a:r>
            <a:r>
              <a:rPr lang="en-US" sz="1200" i="1" spc="-15" dirty="0" smtClean="0">
                <a:solidFill>
                  <a:srgbClr val="000000"/>
                </a:solidFill>
                <a:cs typeface="Arial"/>
              </a:rPr>
              <a:t> de </a:t>
            </a:r>
            <a:r>
              <a:rPr lang="en-US" sz="1200" i="1" spc="-15" dirty="0" err="1" smtClean="0">
                <a:solidFill>
                  <a:srgbClr val="000000"/>
                </a:solidFill>
                <a:cs typeface="Arial"/>
              </a:rPr>
              <a:t>Comércio</a:t>
            </a:r>
            <a:endParaRPr lang="en-US" sz="1100" i="1" spc="-15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447A1645-EFC8-4537-A5ED-3F261355CC99}"/>
              </a:ext>
            </a:extLst>
          </p:cNvPr>
          <p:cNvSpPr/>
          <p:nvPr/>
        </p:nvSpPr>
        <p:spPr>
          <a:xfrm>
            <a:off x="9484727" y="6164330"/>
            <a:ext cx="2268537" cy="370800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/>
          <a:p>
            <a:pPr marL="12700">
              <a:lnSpc>
                <a:spcPct val="100000"/>
              </a:lnSpc>
              <a:spcBef>
                <a:spcPts val="509"/>
              </a:spcBef>
            </a:pPr>
            <a:r>
              <a:rPr lang="en-US" sz="1200" i="1" spc="-5" dirty="0" smtClean="0">
                <a:solidFill>
                  <a:schemeClr val="tx2">
                    <a:alpha val="70000"/>
                  </a:schemeClr>
                </a:solidFill>
                <a:cs typeface="Arial"/>
              </a:rPr>
              <a:t>Fonte: </a:t>
            </a:r>
            <a:r>
              <a:rPr lang="en-US" sz="1200" i="1" spc="-5" dirty="0" err="1" smtClean="0">
                <a:solidFill>
                  <a:schemeClr val="tx2">
                    <a:alpha val="70000"/>
                  </a:schemeClr>
                </a:solidFill>
                <a:cs typeface="Arial"/>
              </a:rPr>
              <a:t>Comissão</a:t>
            </a:r>
            <a:r>
              <a:rPr lang="en-US" sz="1200" i="1" spc="-5" dirty="0" smtClean="0">
                <a:solidFill>
                  <a:schemeClr val="tx2">
                    <a:alpha val="70000"/>
                  </a:schemeClr>
                </a:solidFill>
                <a:cs typeface="Arial"/>
              </a:rPr>
              <a:t> </a:t>
            </a:r>
            <a:r>
              <a:rPr lang="en-US" sz="1200" i="1" spc="-5" dirty="0" err="1" smtClean="0">
                <a:solidFill>
                  <a:schemeClr val="tx2">
                    <a:alpha val="70000"/>
                  </a:schemeClr>
                </a:solidFill>
                <a:cs typeface="Arial"/>
              </a:rPr>
              <a:t>Europeia</a:t>
            </a:r>
            <a:endParaRPr lang="en-US" sz="1200" dirty="0">
              <a:solidFill>
                <a:schemeClr val="tx2">
                  <a:alpha val="70000"/>
                </a:schemeClr>
              </a:solidFill>
              <a:cs typeface="Arial"/>
            </a:endParaRPr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3724032653"/>
              </p:ext>
            </p:extLst>
          </p:nvPr>
        </p:nvGraphicFramePr>
        <p:xfrm>
          <a:off x="4023284" y="1954259"/>
          <a:ext cx="1675909" cy="16061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4191734" y="2424353"/>
            <a:ext cx="15607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dirty="0" smtClean="0">
                <a:solidFill>
                  <a:schemeClr val="bg1"/>
                </a:solidFill>
                <a:latin typeface="+mj-lt"/>
              </a:rPr>
              <a:t>20,2%</a:t>
            </a:r>
            <a:endParaRPr lang="pt-BR" sz="3000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30" name="Gráfico 29"/>
          <p:cNvGraphicFramePr/>
          <p:nvPr>
            <p:extLst>
              <p:ext uri="{D42A27DB-BD31-4B8C-83A1-F6EECF244321}">
                <p14:modId xmlns:p14="http://schemas.microsoft.com/office/powerpoint/2010/main" val="1946819599"/>
              </p:ext>
            </p:extLst>
          </p:nvPr>
        </p:nvGraphicFramePr>
        <p:xfrm>
          <a:off x="1718142" y="1973356"/>
          <a:ext cx="1675909" cy="16061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1" name="Gráfico 30"/>
          <p:cNvGraphicFramePr/>
          <p:nvPr>
            <p:extLst>
              <p:ext uri="{D42A27DB-BD31-4B8C-83A1-F6EECF244321}">
                <p14:modId xmlns:p14="http://schemas.microsoft.com/office/powerpoint/2010/main" val="2040816799"/>
              </p:ext>
            </p:extLst>
          </p:nvPr>
        </p:nvGraphicFramePr>
        <p:xfrm>
          <a:off x="9112977" y="1917222"/>
          <a:ext cx="1675909" cy="16061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32" name="Gráfico 31"/>
          <p:cNvGraphicFramePr/>
          <p:nvPr>
            <p:extLst>
              <p:ext uri="{D42A27DB-BD31-4B8C-83A1-F6EECF244321}">
                <p14:modId xmlns:p14="http://schemas.microsoft.com/office/powerpoint/2010/main" val="1705477502"/>
              </p:ext>
            </p:extLst>
          </p:nvPr>
        </p:nvGraphicFramePr>
        <p:xfrm>
          <a:off x="6712584" y="1929459"/>
          <a:ext cx="1675909" cy="16061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33" name="CaixaDeTexto 32"/>
          <p:cNvSpPr txBox="1"/>
          <p:nvPr/>
        </p:nvSpPr>
        <p:spPr>
          <a:xfrm>
            <a:off x="1875498" y="2461291"/>
            <a:ext cx="15607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dirty="0" smtClean="0">
                <a:solidFill>
                  <a:schemeClr val="bg1"/>
                </a:solidFill>
                <a:latin typeface="+mj-lt"/>
              </a:rPr>
              <a:t>74,5% </a:t>
            </a:r>
            <a:endParaRPr lang="pt-BR" sz="3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4" name="CaixaDeTexto 33"/>
          <p:cNvSpPr txBox="1"/>
          <p:nvPr/>
        </p:nvSpPr>
        <p:spPr>
          <a:xfrm>
            <a:off x="9233608" y="2373626"/>
            <a:ext cx="15607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dirty="0" smtClean="0">
                <a:solidFill>
                  <a:schemeClr val="bg1"/>
                </a:solidFill>
                <a:latin typeface="+mj-lt"/>
              </a:rPr>
              <a:t>1,6%</a:t>
            </a:r>
            <a:endParaRPr lang="pt-BR" sz="3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CaixaDeTexto 34"/>
          <p:cNvSpPr txBox="1"/>
          <p:nvPr/>
        </p:nvSpPr>
        <p:spPr>
          <a:xfrm>
            <a:off x="6863735" y="2385863"/>
            <a:ext cx="15607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dirty="0" smtClean="0">
                <a:solidFill>
                  <a:schemeClr val="bg1"/>
                </a:solidFill>
                <a:latin typeface="+mj-lt"/>
              </a:rPr>
              <a:t>3,5%</a:t>
            </a:r>
            <a:endParaRPr lang="pt-BR" sz="30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1209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 descr="Beige oval">
            <a:extLst>
              <a:ext uri="{FF2B5EF4-FFF2-40B4-BE49-F238E27FC236}">
                <a16:creationId xmlns="" xmlns:a16="http://schemas.microsoft.com/office/drawing/2014/main" id="{F336552F-CA64-452F-9BD8-01334388BFF5}"/>
              </a:ext>
            </a:extLst>
          </p:cNvPr>
          <p:cNvSpPr/>
          <p:nvPr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F9ADB42F-AE48-4323-897F-DB5A083BD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168" y="365125"/>
            <a:ext cx="10515600" cy="1325563"/>
          </a:xfrm>
        </p:spPr>
        <p:txBody>
          <a:bodyPr/>
          <a:lstStyle/>
          <a:p>
            <a:r>
              <a:rPr lang="en-US" dirty="0" smtClean="0"/>
              <a:t>ESCOPO DO ACORDO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93C1E99-672F-46AE-BB08-DD22B0928366}"/>
              </a:ext>
            </a:extLst>
          </p:cNvPr>
          <p:cNvSpPr>
            <a:spLocks noGrp="1"/>
          </p:cNvSpPr>
          <p:nvPr>
            <p:ph type="body" idx="1"/>
          </p:nvPr>
        </p:nvSpPr>
        <p:spPr bwMode="white">
          <a:xfrm>
            <a:off x="1848393" y="1985963"/>
            <a:ext cx="8497614" cy="823912"/>
          </a:xfrm>
        </p:spPr>
        <p:txBody>
          <a:bodyPr/>
          <a:lstStyle/>
          <a:p>
            <a:r>
              <a:rPr lang="en-US" dirty="0" smtClean="0"/>
              <a:t>3 </a:t>
            </a:r>
            <a:r>
              <a:rPr lang="en-US" dirty="0" err="1" smtClean="0"/>
              <a:t>pilares</a:t>
            </a:r>
            <a:r>
              <a:rPr lang="en-US" dirty="0" smtClean="0"/>
              <a:t>: </a:t>
            </a:r>
            <a:r>
              <a:rPr lang="en-US" dirty="0" err="1" smtClean="0"/>
              <a:t>diálogo</a:t>
            </a:r>
            <a:r>
              <a:rPr lang="en-US" dirty="0" smtClean="0"/>
              <a:t> </a:t>
            </a:r>
            <a:r>
              <a:rPr lang="en-US" dirty="0" err="1" smtClean="0"/>
              <a:t>político</a:t>
            </a:r>
            <a:r>
              <a:rPr lang="en-US" dirty="0" smtClean="0"/>
              <a:t>, </a:t>
            </a:r>
            <a:r>
              <a:rPr lang="en-US" dirty="0" err="1" smtClean="0"/>
              <a:t>cooperação</a:t>
            </a:r>
            <a:r>
              <a:rPr lang="en-US" dirty="0" smtClean="0"/>
              <a:t> e livre </a:t>
            </a:r>
            <a:r>
              <a:rPr lang="en-US" dirty="0" err="1" smtClean="0"/>
              <a:t>comércio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6DEAD4F2-C5CC-44E9-A092-76413D5CA7F4}"/>
              </a:ext>
            </a:extLst>
          </p:cNvPr>
          <p:cNvSpPr>
            <a:spLocks noGrp="1"/>
          </p:cNvSpPr>
          <p:nvPr>
            <p:ph sz="half" idx="2"/>
          </p:nvPr>
        </p:nvSpPr>
        <p:spPr bwMode="white">
          <a:xfrm>
            <a:off x="551793" y="3323684"/>
            <a:ext cx="11010444" cy="3059785"/>
          </a:xfrm>
        </p:spPr>
        <p:txBody>
          <a:bodyPr numCol="3">
            <a:noAutofit/>
          </a:bodyPr>
          <a:lstStyle/>
          <a:p>
            <a:pPr marL="0" indent="0">
              <a:lnSpc>
                <a:spcPct val="125000"/>
              </a:lnSpc>
              <a:spcBef>
                <a:spcPts val="100"/>
              </a:spcBef>
              <a:buClr>
                <a:schemeClr val="accent1"/>
              </a:buClr>
              <a:buNone/>
            </a:pPr>
            <a:r>
              <a:rPr lang="en-US" sz="1800" b="1" dirty="0" smtClean="0">
                <a:solidFill>
                  <a:srgbClr val="000000"/>
                </a:solidFill>
                <a:cs typeface="Arial"/>
              </a:rPr>
              <a:t>DISCIPLINAS / CAPÍTULOS</a:t>
            </a:r>
          </a:p>
          <a:p>
            <a:pPr marL="342900" indent="-342900">
              <a:lnSpc>
                <a:spcPct val="125000"/>
              </a:lnSpc>
              <a:spcBef>
                <a:spcPts val="100"/>
              </a:spcBef>
              <a:buClr>
                <a:schemeClr val="accent1"/>
              </a:buClr>
              <a:buFont typeface="+mj-lt"/>
              <a:buAutoNum type="arabicPeriod"/>
            </a:pPr>
            <a:r>
              <a:rPr lang="en-US" i="1" dirty="0" smtClean="0">
                <a:solidFill>
                  <a:srgbClr val="000000"/>
                </a:solidFill>
                <a:cs typeface="Arial"/>
              </a:rPr>
              <a:t>Bens (</a:t>
            </a:r>
            <a:r>
              <a:rPr lang="en-US" i="1" dirty="0" err="1" smtClean="0">
                <a:solidFill>
                  <a:srgbClr val="000000"/>
                </a:solidFill>
                <a:cs typeface="Arial"/>
              </a:rPr>
              <a:t>redução</a:t>
            </a:r>
            <a:r>
              <a:rPr lang="en-US" i="1" dirty="0" smtClean="0">
                <a:solidFill>
                  <a:srgbClr val="000000"/>
                </a:solidFill>
                <a:cs typeface="Arial"/>
              </a:rPr>
              <a:t> </a:t>
            </a:r>
            <a:r>
              <a:rPr lang="en-US" i="1" dirty="0" err="1" smtClean="0">
                <a:solidFill>
                  <a:srgbClr val="000000"/>
                </a:solidFill>
                <a:cs typeface="Arial"/>
              </a:rPr>
              <a:t>tarifária</a:t>
            </a:r>
            <a:r>
              <a:rPr lang="en-US" i="1" dirty="0" smtClean="0">
                <a:solidFill>
                  <a:srgbClr val="000000"/>
                </a:solidFill>
                <a:cs typeface="Arial"/>
              </a:rPr>
              <a:t>)</a:t>
            </a:r>
          </a:p>
          <a:p>
            <a:pPr marL="342900" indent="-342900">
              <a:lnSpc>
                <a:spcPct val="125000"/>
              </a:lnSpc>
              <a:spcBef>
                <a:spcPts val="100"/>
              </a:spcBef>
              <a:buClr>
                <a:schemeClr val="accent1"/>
              </a:buClr>
              <a:buFont typeface="+mj-lt"/>
              <a:buAutoNum type="arabicPeriod"/>
            </a:pPr>
            <a:r>
              <a:rPr lang="en-US" b="1" i="1" dirty="0" err="1" smtClean="0">
                <a:solidFill>
                  <a:srgbClr val="FF0000"/>
                </a:solidFill>
                <a:cs typeface="Arial"/>
              </a:rPr>
              <a:t>Regras</a:t>
            </a:r>
            <a:r>
              <a:rPr lang="en-US" b="1" i="1" dirty="0" smtClean="0">
                <a:solidFill>
                  <a:srgbClr val="FF0000"/>
                </a:solidFill>
                <a:cs typeface="Arial"/>
              </a:rPr>
              <a:t> de </a:t>
            </a:r>
            <a:r>
              <a:rPr lang="en-US" b="1" i="1" dirty="0" err="1" smtClean="0">
                <a:solidFill>
                  <a:srgbClr val="FF0000"/>
                </a:solidFill>
                <a:cs typeface="Arial"/>
              </a:rPr>
              <a:t>origem</a:t>
            </a:r>
            <a:endParaRPr lang="en-US" b="1" i="1" dirty="0" smtClean="0">
              <a:solidFill>
                <a:srgbClr val="FF0000"/>
              </a:solidFill>
              <a:cs typeface="Arial"/>
            </a:endParaRPr>
          </a:p>
          <a:p>
            <a:pPr marL="342900" indent="-342900">
              <a:lnSpc>
                <a:spcPct val="125000"/>
              </a:lnSpc>
              <a:spcBef>
                <a:spcPts val="100"/>
              </a:spcBef>
              <a:buClr>
                <a:schemeClr val="accent1"/>
              </a:buClr>
              <a:buFont typeface="+mj-lt"/>
              <a:buAutoNum type="arabicPeriod"/>
            </a:pPr>
            <a:r>
              <a:rPr lang="en-US" i="1" dirty="0" err="1" smtClean="0">
                <a:solidFill>
                  <a:srgbClr val="000000"/>
                </a:solidFill>
                <a:cs typeface="Arial"/>
              </a:rPr>
              <a:t>Medidas</a:t>
            </a:r>
            <a:r>
              <a:rPr lang="en-US" i="1" dirty="0" smtClean="0">
                <a:solidFill>
                  <a:srgbClr val="000000"/>
                </a:solidFill>
                <a:cs typeface="Arial"/>
              </a:rPr>
              <a:t> </a:t>
            </a:r>
            <a:r>
              <a:rPr lang="en-US" i="1" dirty="0" err="1" smtClean="0">
                <a:solidFill>
                  <a:srgbClr val="000000"/>
                </a:solidFill>
                <a:cs typeface="Arial"/>
              </a:rPr>
              <a:t>sanitárias</a:t>
            </a:r>
            <a:r>
              <a:rPr lang="en-US" i="1" dirty="0" smtClean="0">
                <a:solidFill>
                  <a:srgbClr val="000000"/>
                </a:solidFill>
                <a:cs typeface="Arial"/>
              </a:rPr>
              <a:t> e </a:t>
            </a:r>
            <a:r>
              <a:rPr lang="en-US" i="1" dirty="0" err="1" smtClean="0">
                <a:solidFill>
                  <a:srgbClr val="000000"/>
                </a:solidFill>
                <a:cs typeface="Arial"/>
              </a:rPr>
              <a:t>fitossanitárias</a:t>
            </a:r>
            <a:endParaRPr lang="en-US" i="1" dirty="0" smtClean="0">
              <a:solidFill>
                <a:srgbClr val="000000"/>
              </a:solidFill>
              <a:cs typeface="Arial"/>
            </a:endParaRPr>
          </a:p>
          <a:p>
            <a:pPr marL="342900" indent="-342900">
              <a:lnSpc>
                <a:spcPct val="125000"/>
              </a:lnSpc>
              <a:spcBef>
                <a:spcPts val="100"/>
              </a:spcBef>
              <a:buClr>
                <a:schemeClr val="accent1"/>
              </a:buClr>
              <a:buFont typeface="+mj-lt"/>
              <a:buAutoNum type="arabicPeriod"/>
            </a:pPr>
            <a:r>
              <a:rPr lang="en-US" i="1" dirty="0" err="1" smtClean="0">
                <a:solidFill>
                  <a:srgbClr val="000000"/>
                </a:solidFill>
                <a:cs typeface="Arial"/>
              </a:rPr>
              <a:t>Barreiras</a:t>
            </a:r>
            <a:r>
              <a:rPr lang="en-US" i="1" dirty="0" smtClean="0">
                <a:solidFill>
                  <a:srgbClr val="000000"/>
                </a:solidFill>
                <a:cs typeface="Arial"/>
              </a:rPr>
              <a:t> </a:t>
            </a:r>
            <a:r>
              <a:rPr lang="en-US" i="1" dirty="0" err="1" smtClean="0">
                <a:solidFill>
                  <a:srgbClr val="000000"/>
                </a:solidFill>
                <a:cs typeface="Arial"/>
              </a:rPr>
              <a:t>técnicas</a:t>
            </a:r>
            <a:r>
              <a:rPr lang="en-US" i="1" dirty="0" smtClean="0">
                <a:solidFill>
                  <a:srgbClr val="000000"/>
                </a:solidFill>
                <a:cs typeface="Arial"/>
              </a:rPr>
              <a:t> </a:t>
            </a:r>
            <a:r>
              <a:rPr lang="en-US" i="1" dirty="0" err="1" smtClean="0">
                <a:solidFill>
                  <a:srgbClr val="000000"/>
                </a:solidFill>
                <a:cs typeface="Arial"/>
              </a:rPr>
              <a:t>ao</a:t>
            </a:r>
            <a:r>
              <a:rPr lang="en-US" i="1" dirty="0" smtClean="0">
                <a:solidFill>
                  <a:srgbClr val="000000"/>
                </a:solidFill>
                <a:cs typeface="Arial"/>
              </a:rPr>
              <a:t> </a:t>
            </a:r>
            <a:r>
              <a:rPr lang="en-US" i="1" dirty="0" err="1" smtClean="0">
                <a:solidFill>
                  <a:srgbClr val="000000"/>
                </a:solidFill>
                <a:cs typeface="Arial"/>
              </a:rPr>
              <a:t>comércio</a:t>
            </a:r>
            <a:endParaRPr lang="en-US" i="1" dirty="0" smtClean="0">
              <a:solidFill>
                <a:srgbClr val="000000"/>
              </a:solidFill>
              <a:cs typeface="Arial"/>
            </a:endParaRPr>
          </a:p>
          <a:p>
            <a:pPr marL="342900" indent="-342900">
              <a:lnSpc>
                <a:spcPct val="125000"/>
              </a:lnSpc>
              <a:spcBef>
                <a:spcPts val="100"/>
              </a:spcBef>
              <a:buClr>
                <a:schemeClr val="accent1"/>
              </a:buClr>
              <a:buFont typeface="+mj-lt"/>
              <a:buAutoNum type="arabicPeriod"/>
            </a:pPr>
            <a:r>
              <a:rPr lang="en-US" i="1" dirty="0" err="1" smtClean="0">
                <a:solidFill>
                  <a:srgbClr val="000000"/>
                </a:solidFill>
                <a:cs typeface="Arial"/>
              </a:rPr>
              <a:t>Defesa</a:t>
            </a:r>
            <a:r>
              <a:rPr lang="en-US" i="1" dirty="0" smtClean="0">
                <a:solidFill>
                  <a:srgbClr val="000000"/>
                </a:solidFill>
                <a:cs typeface="Arial"/>
              </a:rPr>
              <a:t> </a:t>
            </a:r>
            <a:r>
              <a:rPr lang="en-US" i="1" dirty="0" err="1" smtClean="0">
                <a:solidFill>
                  <a:srgbClr val="000000"/>
                </a:solidFill>
                <a:cs typeface="Arial"/>
              </a:rPr>
              <a:t>comercial</a:t>
            </a:r>
            <a:endParaRPr lang="en-US" i="1" dirty="0" smtClean="0">
              <a:solidFill>
                <a:srgbClr val="000000"/>
              </a:solidFill>
              <a:cs typeface="Arial"/>
            </a:endParaRPr>
          </a:p>
          <a:p>
            <a:pPr marL="342900" indent="-342900">
              <a:lnSpc>
                <a:spcPct val="125000"/>
              </a:lnSpc>
              <a:spcBef>
                <a:spcPts val="100"/>
              </a:spcBef>
              <a:buClr>
                <a:schemeClr val="accent1"/>
              </a:buClr>
              <a:buFont typeface="+mj-lt"/>
              <a:buAutoNum type="arabicPeriod"/>
            </a:pPr>
            <a:r>
              <a:rPr lang="en-US" i="1" dirty="0" err="1" smtClean="0">
                <a:solidFill>
                  <a:srgbClr val="000000"/>
                </a:solidFill>
                <a:cs typeface="Arial"/>
              </a:rPr>
              <a:t>Salvaguardas</a:t>
            </a:r>
            <a:r>
              <a:rPr lang="en-US" i="1" dirty="0" smtClean="0">
                <a:solidFill>
                  <a:srgbClr val="000000"/>
                </a:solidFill>
                <a:cs typeface="Arial"/>
              </a:rPr>
              <a:t> </a:t>
            </a:r>
            <a:r>
              <a:rPr lang="en-US" i="1" dirty="0" err="1" smtClean="0">
                <a:solidFill>
                  <a:srgbClr val="000000"/>
                </a:solidFill>
                <a:cs typeface="Arial"/>
              </a:rPr>
              <a:t>bilaterais</a:t>
            </a:r>
            <a:endParaRPr lang="en-US" i="1" dirty="0" smtClean="0">
              <a:solidFill>
                <a:srgbClr val="000000"/>
              </a:solidFill>
              <a:cs typeface="Arial"/>
            </a:endParaRPr>
          </a:p>
          <a:p>
            <a:pPr marL="342900" indent="-342900">
              <a:lnSpc>
                <a:spcPct val="125000"/>
              </a:lnSpc>
              <a:spcBef>
                <a:spcPts val="100"/>
              </a:spcBef>
              <a:buClr>
                <a:schemeClr val="accent1"/>
              </a:buClr>
              <a:buFont typeface="+mj-lt"/>
              <a:buAutoNum type="arabicPeriod"/>
            </a:pPr>
            <a:r>
              <a:rPr lang="en-US" i="1" dirty="0" err="1" smtClean="0">
                <a:solidFill>
                  <a:srgbClr val="000000"/>
                </a:solidFill>
                <a:cs typeface="Arial"/>
              </a:rPr>
              <a:t>Defesa</a:t>
            </a:r>
            <a:r>
              <a:rPr lang="en-US" i="1" dirty="0" smtClean="0">
                <a:solidFill>
                  <a:srgbClr val="000000"/>
                </a:solidFill>
                <a:cs typeface="Arial"/>
              </a:rPr>
              <a:t> da </a:t>
            </a:r>
            <a:r>
              <a:rPr lang="en-US" i="1" dirty="0" err="1" smtClean="0">
                <a:solidFill>
                  <a:srgbClr val="000000"/>
                </a:solidFill>
                <a:cs typeface="Arial"/>
              </a:rPr>
              <a:t>concorrência</a:t>
            </a:r>
            <a:endParaRPr lang="en-US" i="1" dirty="0" smtClean="0">
              <a:solidFill>
                <a:srgbClr val="000000"/>
              </a:solidFill>
              <a:cs typeface="Arial"/>
            </a:endParaRPr>
          </a:p>
          <a:p>
            <a:pPr marL="342900" indent="-342900">
              <a:lnSpc>
                <a:spcPct val="125000"/>
              </a:lnSpc>
              <a:spcBef>
                <a:spcPts val="100"/>
              </a:spcBef>
              <a:buClr>
                <a:schemeClr val="accent1"/>
              </a:buClr>
              <a:buFont typeface="+mj-lt"/>
              <a:buAutoNum type="arabicPeriod"/>
            </a:pPr>
            <a:r>
              <a:rPr lang="en-US" i="1" dirty="0" err="1" smtClean="0">
                <a:solidFill>
                  <a:srgbClr val="000000"/>
                </a:solidFill>
                <a:cs typeface="Arial"/>
              </a:rPr>
              <a:t>Cooperação</a:t>
            </a:r>
            <a:r>
              <a:rPr lang="en-US" i="1" dirty="0" smtClean="0">
                <a:solidFill>
                  <a:srgbClr val="000000"/>
                </a:solidFill>
                <a:cs typeface="Arial"/>
              </a:rPr>
              <a:t> </a:t>
            </a:r>
            <a:r>
              <a:rPr lang="en-US" i="1" dirty="0" err="1" smtClean="0">
                <a:solidFill>
                  <a:srgbClr val="000000"/>
                </a:solidFill>
                <a:cs typeface="Arial"/>
              </a:rPr>
              <a:t>aduaneira</a:t>
            </a:r>
            <a:endParaRPr lang="en-US" i="1" dirty="0" smtClean="0">
              <a:solidFill>
                <a:srgbClr val="000000"/>
              </a:solidFill>
              <a:cs typeface="Arial"/>
            </a:endParaRPr>
          </a:p>
          <a:p>
            <a:pPr marL="342900" indent="-342900">
              <a:lnSpc>
                <a:spcPct val="125000"/>
              </a:lnSpc>
              <a:spcBef>
                <a:spcPts val="100"/>
              </a:spcBef>
              <a:buClr>
                <a:schemeClr val="accent1"/>
              </a:buClr>
              <a:buFont typeface="+mj-lt"/>
              <a:buAutoNum type="arabicPeriod"/>
            </a:pPr>
            <a:r>
              <a:rPr lang="en-US" i="1" dirty="0" err="1" smtClean="0">
                <a:solidFill>
                  <a:srgbClr val="000000"/>
                </a:solidFill>
                <a:cs typeface="Arial"/>
              </a:rPr>
              <a:t>Facilitação</a:t>
            </a:r>
            <a:r>
              <a:rPr lang="en-US" i="1" dirty="0" smtClean="0">
                <a:solidFill>
                  <a:srgbClr val="000000"/>
                </a:solidFill>
                <a:cs typeface="Arial"/>
              </a:rPr>
              <a:t> de </a:t>
            </a:r>
            <a:r>
              <a:rPr lang="en-US" i="1" dirty="0" err="1" smtClean="0">
                <a:solidFill>
                  <a:srgbClr val="000000"/>
                </a:solidFill>
                <a:cs typeface="Arial"/>
              </a:rPr>
              <a:t>comércio</a:t>
            </a:r>
            <a:endParaRPr lang="en-US" i="1" dirty="0" smtClean="0">
              <a:solidFill>
                <a:srgbClr val="000000"/>
              </a:solidFill>
              <a:cs typeface="Arial"/>
            </a:endParaRPr>
          </a:p>
          <a:p>
            <a:pPr marL="342900" indent="-342900">
              <a:lnSpc>
                <a:spcPct val="125000"/>
              </a:lnSpc>
              <a:spcBef>
                <a:spcPts val="100"/>
              </a:spcBef>
              <a:buClr>
                <a:schemeClr val="accent1"/>
              </a:buClr>
              <a:buFont typeface="+mj-lt"/>
              <a:buAutoNum type="arabicPeriod"/>
            </a:pPr>
            <a:r>
              <a:rPr lang="en-US" i="1" dirty="0" err="1" smtClean="0">
                <a:solidFill>
                  <a:srgbClr val="000000"/>
                </a:solidFill>
                <a:cs typeface="Arial"/>
              </a:rPr>
              <a:t>Antifraude</a:t>
            </a:r>
            <a:endParaRPr lang="en-US" i="1" dirty="0" smtClean="0">
              <a:solidFill>
                <a:srgbClr val="000000"/>
              </a:solidFill>
              <a:cs typeface="Arial"/>
            </a:endParaRPr>
          </a:p>
          <a:p>
            <a:pPr marL="342900" indent="-342900">
              <a:lnSpc>
                <a:spcPct val="125000"/>
              </a:lnSpc>
              <a:spcBef>
                <a:spcPts val="100"/>
              </a:spcBef>
              <a:buClr>
                <a:schemeClr val="accent1"/>
              </a:buClr>
              <a:buFont typeface="+mj-lt"/>
              <a:buAutoNum type="arabicPeriod"/>
            </a:pPr>
            <a:r>
              <a:rPr lang="en-US" i="1" dirty="0" err="1" smtClean="0">
                <a:solidFill>
                  <a:srgbClr val="000000"/>
                </a:solidFill>
                <a:cs typeface="Arial"/>
              </a:rPr>
              <a:t>Serviços</a:t>
            </a:r>
            <a:r>
              <a:rPr lang="en-US" i="1" dirty="0" smtClean="0">
                <a:solidFill>
                  <a:srgbClr val="000000"/>
                </a:solidFill>
                <a:cs typeface="Arial"/>
              </a:rPr>
              <a:t> e </a:t>
            </a:r>
            <a:r>
              <a:rPr lang="en-US" i="1" dirty="0" err="1" smtClean="0">
                <a:solidFill>
                  <a:srgbClr val="000000"/>
                </a:solidFill>
                <a:cs typeface="Arial"/>
              </a:rPr>
              <a:t>estabelecimento</a:t>
            </a:r>
            <a:endParaRPr lang="en-US" i="1" dirty="0" smtClean="0">
              <a:solidFill>
                <a:srgbClr val="000000"/>
              </a:solidFill>
              <a:cs typeface="Arial"/>
            </a:endParaRPr>
          </a:p>
          <a:p>
            <a:pPr marL="342900" indent="-342900">
              <a:lnSpc>
                <a:spcPct val="125000"/>
              </a:lnSpc>
              <a:spcBef>
                <a:spcPts val="100"/>
              </a:spcBef>
              <a:buClr>
                <a:schemeClr val="accent1"/>
              </a:buClr>
              <a:buFont typeface="+mj-lt"/>
              <a:buAutoNum type="arabicPeriod"/>
            </a:pPr>
            <a:r>
              <a:rPr lang="en-US" b="1" i="1" dirty="0" err="1" smtClean="0">
                <a:solidFill>
                  <a:srgbClr val="FF0000"/>
                </a:solidFill>
                <a:cs typeface="Arial"/>
              </a:rPr>
              <a:t>Compras</a:t>
            </a:r>
            <a:r>
              <a:rPr lang="en-US" b="1" i="1" dirty="0" smtClean="0">
                <a:solidFill>
                  <a:srgbClr val="FF0000"/>
                </a:solidFill>
                <a:cs typeface="Arial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cs typeface="Arial"/>
              </a:rPr>
              <a:t>governamentais</a:t>
            </a:r>
            <a:endParaRPr lang="en-US" b="1" i="1" dirty="0" smtClean="0">
              <a:solidFill>
                <a:srgbClr val="FF0000"/>
              </a:solidFill>
              <a:cs typeface="Arial"/>
            </a:endParaRPr>
          </a:p>
          <a:p>
            <a:pPr marL="342900" indent="-342900">
              <a:lnSpc>
                <a:spcPct val="125000"/>
              </a:lnSpc>
              <a:spcBef>
                <a:spcPts val="100"/>
              </a:spcBef>
              <a:buClr>
                <a:schemeClr val="accent1"/>
              </a:buClr>
              <a:buFont typeface="+mj-lt"/>
              <a:buAutoNum type="arabicPeriod"/>
            </a:pPr>
            <a:r>
              <a:rPr lang="en-US" i="1" dirty="0" err="1" smtClean="0">
                <a:solidFill>
                  <a:srgbClr val="000000"/>
                </a:solidFill>
                <a:cs typeface="Arial"/>
              </a:rPr>
              <a:t>Propriedade</a:t>
            </a:r>
            <a:r>
              <a:rPr lang="en-US" i="1" dirty="0" smtClean="0">
                <a:solidFill>
                  <a:srgbClr val="000000"/>
                </a:solidFill>
                <a:cs typeface="Arial"/>
              </a:rPr>
              <a:t> </a:t>
            </a:r>
            <a:r>
              <a:rPr lang="en-US" i="1" dirty="0" err="1" smtClean="0">
                <a:solidFill>
                  <a:srgbClr val="000000"/>
                </a:solidFill>
                <a:cs typeface="Arial"/>
              </a:rPr>
              <a:t>intelectual</a:t>
            </a:r>
            <a:endParaRPr lang="en-US" i="1" dirty="0" smtClean="0">
              <a:solidFill>
                <a:srgbClr val="000000"/>
              </a:solidFill>
              <a:cs typeface="Arial"/>
            </a:endParaRPr>
          </a:p>
          <a:p>
            <a:pPr marL="342900" indent="-342900">
              <a:lnSpc>
                <a:spcPct val="125000"/>
              </a:lnSpc>
              <a:spcBef>
                <a:spcPts val="100"/>
              </a:spcBef>
              <a:buClr>
                <a:schemeClr val="accent1"/>
              </a:buClr>
              <a:buFont typeface="+mj-lt"/>
              <a:buAutoNum type="arabicPeriod"/>
            </a:pPr>
            <a:r>
              <a:rPr lang="en-US" i="1" dirty="0" err="1" smtClean="0">
                <a:solidFill>
                  <a:srgbClr val="000000"/>
                </a:solidFill>
                <a:cs typeface="Arial"/>
              </a:rPr>
              <a:t>Solução</a:t>
            </a:r>
            <a:r>
              <a:rPr lang="en-US" i="1" dirty="0" smtClean="0">
                <a:solidFill>
                  <a:srgbClr val="000000"/>
                </a:solidFill>
                <a:cs typeface="Arial"/>
              </a:rPr>
              <a:t> de </a:t>
            </a:r>
            <a:r>
              <a:rPr lang="en-US" i="1" dirty="0" err="1" smtClean="0">
                <a:solidFill>
                  <a:srgbClr val="000000"/>
                </a:solidFill>
                <a:cs typeface="Arial"/>
              </a:rPr>
              <a:t>controvérsias</a:t>
            </a:r>
            <a:endParaRPr lang="en-US" i="1" dirty="0" smtClean="0">
              <a:solidFill>
                <a:srgbClr val="000000"/>
              </a:solidFill>
              <a:cs typeface="Arial"/>
            </a:endParaRPr>
          </a:p>
          <a:p>
            <a:pPr marL="342900" indent="-342900">
              <a:lnSpc>
                <a:spcPct val="125000"/>
              </a:lnSpc>
              <a:spcBef>
                <a:spcPts val="100"/>
              </a:spcBef>
              <a:buClr>
                <a:schemeClr val="accent1"/>
              </a:buClr>
              <a:buFont typeface="+mj-lt"/>
              <a:buAutoNum type="arabicPeriod"/>
            </a:pPr>
            <a:r>
              <a:rPr lang="en-US" i="1" dirty="0" err="1" smtClean="0">
                <a:solidFill>
                  <a:srgbClr val="000000"/>
                </a:solidFill>
                <a:cs typeface="Arial"/>
              </a:rPr>
              <a:t>Integração</a:t>
            </a:r>
            <a:r>
              <a:rPr lang="en-US" i="1" dirty="0" smtClean="0">
                <a:solidFill>
                  <a:srgbClr val="000000"/>
                </a:solidFill>
                <a:cs typeface="Arial"/>
              </a:rPr>
              <a:t> regional</a:t>
            </a:r>
          </a:p>
          <a:p>
            <a:pPr marL="342900" indent="-342900">
              <a:lnSpc>
                <a:spcPct val="125000"/>
              </a:lnSpc>
              <a:spcBef>
                <a:spcPts val="100"/>
              </a:spcBef>
              <a:buClr>
                <a:schemeClr val="accent1"/>
              </a:buClr>
              <a:buFont typeface="+mj-lt"/>
              <a:buAutoNum type="arabicPeriod"/>
            </a:pPr>
            <a:r>
              <a:rPr lang="en-US" i="1" dirty="0" err="1" smtClean="0">
                <a:solidFill>
                  <a:srgbClr val="000000"/>
                </a:solidFill>
                <a:cs typeface="Arial"/>
              </a:rPr>
              <a:t>Diálogos</a:t>
            </a:r>
            <a:endParaRPr lang="en-US" i="1" dirty="0">
              <a:solidFill>
                <a:srgbClr val="000000"/>
              </a:solidFill>
              <a:cs typeface="Arial"/>
            </a:endParaRPr>
          </a:p>
          <a:p>
            <a:pPr marL="342900" indent="-342900">
              <a:lnSpc>
                <a:spcPct val="125000"/>
              </a:lnSpc>
              <a:spcBef>
                <a:spcPts val="100"/>
              </a:spcBef>
              <a:buClr>
                <a:schemeClr val="accent1"/>
              </a:buClr>
              <a:buFont typeface="+mj-lt"/>
              <a:buAutoNum type="arabicPeriod"/>
            </a:pPr>
            <a:r>
              <a:rPr lang="en-US" i="1" dirty="0" err="1" smtClean="0">
                <a:solidFill>
                  <a:srgbClr val="000000"/>
                </a:solidFill>
                <a:cs typeface="Arial"/>
              </a:rPr>
              <a:t>Empresas</a:t>
            </a:r>
            <a:r>
              <a:rPr lang="en-US" i="1" dirty="0" smtClean="0">
                <a:solidFill>
                  <a:srgbClr val="000000"/>
                </a:solidFill>
                <a:cs typeface="Arial"/>
              </a:rPr>
              <a:t> </a:t>
            </a:r>
            <a:r>
              <a:rPr lang="en-US" i="1" dirty="0" err="1" smtClean="0">
                <a:solidFill>
                  <a:srgbClr val="000000"/>
                </a:solidFill>
                <a:cs typeface="Arial"/>
              </a:rPr>
              <a:t>estatais</a:t>
            </a:r>
            <a:endParaRPr lang="en-US" i="1" dirty="0" smtClean="0">
              <a:solidFill>
                <a:srgbClr val="000000"/>
              </a:solidFill>
              <a:cs typeface="Arial"/>
            </a:endParaRPr>
          </a:p>
          <a:p>
            <a:pPr marL="342900" indent="-342900">
              <a:lnSpc>
                <a:spcPct val="125000"/>
              </a:lnSpc>
              <a:spcBef>
                <a:spcPts val="100"/>
              </a:spcBef>
              <a:buClr>
                <a:schemeClr val="accent1"/>
              </a:buClr>
              <a:buFont typeface="+mj-lt"/>
              <a:buAutoNum type="arabicPeriod"/>
            </a:pPr>
            <a:r>
              <a:rPr lang="en-US" i="1" dirty="0" err="1" smtClean="0">
                <a:solidFill>
                  <a:srgbClr val="000000"/>
                </a:solidFill>
                <a:cs typeface="Arial"/>
              </a:rPr>
              <a:t>Subsídios</a:t>
            </a:r>
            <a:endParaRPr lang="en-US" i="1" dirty="0" smtClean="0">
              <a:solidFill>
                <a:srgbClr val="000000"/>
              </a:solidFill>
              <a:cs typeface="Arial"/>
            </a:endParaRPr>
          </a:p>
          <a:p>
            <a:pPr marL="342900" indent="-342900">
              <a:lnSpc>
                <a:spcPct val="125000"/>
              </a:lnSpc>
              <a:spcBef>
                <a:spcPts val="100"/>
              </a:spcBef>
              <a:buClr>
                <a:schemeClr val="accent1"/>
              </a:buClr>
              <a:buFont typeface="+mj-lt"/>
              <a:buAutoNum type="arabicPeriod"/>
            </a:pPr>
            <a:r>
              <a:rPr lang="en-US" i="1" dirty="0" err="1" smtClean="0">
                <a:solidFill>
                  <a:srgbClr val="000000"/>
                </a:solidFill>
                <a:cs typeface="Arial"/>
              </a:rPr>
              <a:t>Anexo</a:t>
            </a:r>
            <a:r>
              <a:rPr lang="en-US" i="1" dirty="0" smtClean="0">
                <a:solidFill>
                  <a:srgbClr val="000000"/>
                </a:solidFill>
                <a:cs typeface="Arial"/>
              </a:rPr>
              <a:t> de </a:t>
            </a:r>
            <a:r>
              <a:rPr lang="en-US" i="1" dirty="0" err="1" smtClean="0">
                <a:solidFill>
                  <a:srgbClr val="000000"/>
                </a:solidFill>
                <a:cs typeface="Arial"/>
              </a:rPr>
              <a:t>vinhos</a:t>
            </a:r>
            <a:r>
              <a:rPr lang="en-US" i="1" dirty="0" smtClean="0">
                <a:solidFill>
                  <a:srgbClr val="000000"/>
                </a:solidFill>
                <a:cs typeface="Arial"/>
              </a:rPr>
              <a:t> e </a:t>
            </a:r>
            <a:r>
              <a:rPr lang="en-US" i="1" dirty="0" err="1" smtClean="0">
                <a:solidFill>
                  <a:srgbClr val="000000"/>
                </a:solidFill>
                <a:cs typeface="Arial"/>
              </a:rPr>
              <a:t>destilados</a:t>
            </a:r>
            <a:endParaRPr lang="en-US" i="1" dirty="0" smtClean="0">
              <a:solidFill>
                <a:srgbClr val="000000"/>
              </a:solidFill>
              <a:cs typeface="Arial"/>
            </a:endParaRPr>
          </a:p>
          <a:p>
            <a:pPr marL="342900" indent="-342900">
              <a:lnSpc>
                <a:spcPct val="125000"/>
              </a:lnSpc>
              <a:spcBef>
                <a:spcPts val="100"/>
              </a:spcBef>
              <a:buClr>
                <a:schemeClr val="accent1"/>
              </a:buClr>
              <a:buFont typeface="+mj-lt"/>
              <a:buAutoNum type="arabicPeriod"/>
            </a:pPr>
            <a:r>
              <a:rPr lang="en-US" i="1" dirty="0" err="1" smtClean="0">
                <a:solidFill>
                  <a:srgbClr val="000000"/>
                </a:solidFill>
                <a:cs typeface="Arial"/>
              </a:rPr>
              <a:t>Temas</a:t>
            </a:r>
            <a:r>
              <a:rPr lang="en-US" i="1" dirty="0" smtClean="0">
                <a:solidFill>
                  <a:srgbClr val="000000"/>
                </a:solidFill>
                <a:cs typeface="Arial"/>
              </a:rPr>
              <a:t> </a:t>
            </a:r>
            <a:r>
              <a:rPr lang="en-US" i="1" dirty="0" err="1" smtClean="0">
                <a:solidFill>
                  <a:srgbClr val="000000"/>
                </a:solidFill>
                <a:cs typeface="Arial"/>
              </a:rPr>
              <a:t>institucionais</a:t>
            </a:r>
            <a:r>
              <a:rPr lang="en-US" i="1" dirty="0" smtClean="0">
                <a:solidFill>
                  <a:srgbClr val="000000"/>
                </a:solidFill>
                <a:cs typeface="Arial"/>
              </a:rPr>
              <a:t>, </a:t>
            </a:r>
            <a:r>
              <a:rPr lang="en-US" i="1" dirty="0" err="1" smtClean="0">
                <a:solidFill>
                  <a:srgbClr val="000000"/>
                </a:solidFill>
                <a:cs typeface="Arial"/>
              </a:rPr>
              <a:t>legais</a:t>
            </a:r>
            <a:r>
              <a:rPr lang="en-US" i="1" dirty="0" smtClean="0">
                <a:solidFill>
                  <a:srgbClr val="000000"/>
                </a:solidFill>
                <a:cs typeface="Arial"/>
              </a:rPr>
              <a:t> e </a:t>
            </a:r>
            <a:r>
              <a:rPr lang="en-US" i="1" dirty="0" err="1" smtClean="0">
                <a:solidFill>
                  <a:srgbClr val="000000"/>
                </a:solidFill>
                <a:cs typeface="Arial"/>
              </a:rPr>
              <a:t>horizontais</a:t>
            </a:r>
            <a:endParaRPr lang="en-US" i="1" dirty="0" smtClean="0">
              <a:solidFill>
                <a:srgbClr val="000000"/>
              </a:solidFill>
              <a:cs typeface="Arial"/>
            </a:endParaRPr>
          </a:p>
          <a:p>
            <a:pPr marL="342900" indent="-342900">
              <a:lnSpc>
                <a:spcPct val="125000"/>
              </a:lnSpc>
              <a:spcBef>
                <a:spcPts val="100"/>
              </a:spcBef>
              <a:buClr>
                <a:schemeClr val="accent1"/>
              </a:buClr>
              <a:buFont typeface="+mj-lt"/>
              <a:buAutoNum type="arabicPeriod"/>
            </a:pPr>
            <a:r>
              <a:rPr lang="en-US" i="1" dirty="0" err="1" smtClean="0">
                <a:solidFill>
                  <a:srgbClr val="000000"/>
                </a:solidFill>
                <a:cs typeface="Arial"/>
              </a:rPr>
              <a:t>Comércio</a:t>
            </a:r>
            <a:r>
              <a:rPr lang="en-US" i="1" dirty="0" smtClean="0">
                <a:solidFill>
                  <a:srgbClr val="000000"/>
                </a:solidFill>
                <a:cs typeface="Arial"/>
              </a:rPr>
              <a:t> e </a:t>
            </a:r>
            <a:r>
              <a:rPr lang="en-US" i="1" dirty="0" err="1" smtClean="0">
                <a:solidFill>
                  <a:srgbClr val="000000"/>
                </a:solidFill>
                <a:cs typeface="Arial"/>
              </a:rPr>
              <a:t>desenvolvimento</a:t>
            </a:r>
            <a:r>
              <a:rPr lang="en-US" i="1" dirty="0" smtClean="0">
                <a:solidFill>
                  <a:srgbClr val="000000"/>
                </a:solidFill>
                <a:cs typeface="Arial"/>
              </a:rPr>
              <a:t> </a:t>
            </a:r>
            <a:r>
              <a:rPr lang="en-US" i="1" dirty="0" err="1" smtClean="0">
                <a:solidFill>
                  <a:srgbClr val="000000"/>
                </a:solidFill>
                <a:cs typeface="Arial"/>
              </a:rPr>
              <a:t>sustentável</a:t>
            </a:r>
            <a:endParaRPr lang="en-US" i="1" dirty="0" smtClean="0">
              <a:solidFill>
                <a:srgbClr val="000000"/>
              </a:solidFill>
              <a:cs typeface="Arial"/>
            </a:endParaRPr>
          </a:p>
          <a:p>
            <a:pPr marL="342900" indent="-342900">
              <a:lnSpc>
                <a:spcPct val="125000"/>
              </a:lnSpc>
              <a:spcBef>
                <a:spcPts val="100"/>
              </a:spcBef>
              <a:buClr>
                <a:schemeClr val="accent1"/>
              </a:buClr>
              <a:buFont typeface="+mj-lt"/>
              <a:buAutoNum type="arabicPeriod"/>
            </a:pPr>
            <a:r>
              <a:rPr lang="en-US" i="1" dirty="0" err="1" smtClean="0">
                <a:solidFill>
                  <a:srgbClr val="000000"/>
                </a:solidFill>
                <a:cs typeface="Arial"/>
              </a:rPr>
              <a:t>Pequenas</a:t>
            </a:r>
            <a:r>
              <a:rPr lang="en-US" i="1" dirty="0" smtClean="0">
                <a:solidFill>
                  <a:srgbClr val="000000"/>
                </a:solidFill>
                <a:cs typeface="Arial"/>
              </a:rPr>
              <a:t> e </a:t>
            </a:r>
            <a:r>
              <a:rPr lang="en-US" i="1" dirty="0" err="1" smtClean="0">
                <a:solidFill>
                  <a:srgbClr val="000000"/>
                </a:solidFill>
                <a:cs typeface="Arial"/>
              </a:rPr>
              <a:t>médias</a:t>
            </a:r>
            <a:r>
              <a:rPr lang="en-US" i="1" dirty="0" smtClean="0">
                <a:solidFill>
                  <a:srgbClr val="000000"/>
                </a:solidFill>
                <a:cs typeface="Arial"/>
              </a:rPr>
              <a:t> </a:t>
            </a:r>
            <a:r>
              <a:rPr lang="en-US" i="1" dirty="0" err="1" smtClean="0">
                <a:solidFill>
                  <a:srgbClr val="000000"/>
                </a:solidFill>
                <a:cs typeface="Arial"/>
              </a:rPr>
              <a:t>empresas</a:t>
            </a:r>
            <a:endParaRPr lang="en-US" i="1" dirty="0" smtClean="0">
              <a:solidFill>
                <a:srgbClr val="000000"/>
              </a:solidFill>
              <a:cs typeface="Arial"/>
            </a:endParaRPr>
          </a:p>
          <a:p>
            <a:pPr marL="457200" indent="-457200">
              <a:lnSpc>
                <a:spcPct val="125000"/>
              </a:lnSpc>
              <a:spcBef>
                <a:spcPts val="100"/>
              </a:spcBef>
              <a:buClr>
                <a:schemeClr val="accent1"/>
              </a:buClr>
              <a:buFont typeface="+mj-lt"/>
              <a:buAutoNum type="arabicPeriod"/>
            </a:pPr>
            <a:endParaRPr lang="en-US" i="1" dirty="0" smtClean="0">
              <a:solidFill>
                <a:schemeClr val="tx1"/>
              </a:solidFill>
              <a:cs typeface="Arial"/>
            </a:endParaRPr>
          </a:p>
          <a:p>
            <a:pPr marL="457200" indent="-457200">
              <a:lnSpc>
                <a:spcPct val="125000"/>
              </a:lnSpc>
              <a:spcBef>
                <a:spcPts val="100"/>
              </a:spcBef>
              <a:buClr>
                <a:schemeClr val="accent1"/>
              </a:buClr>
              <a:buFont typeface="+mj-lt"/>
              <a:buAutoNum type="arabicPeriod"/>
            </a:pPr>
            <a:endParaRPr lang="en-US" b="1" i="1" spc="-5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="" xmlns:a16="http://schemas.microsoft.com/office/drawing/2014/main" id="{68F7FB6B-EAC9-40F7-9522-61A8D53EF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15</a:t>
            </a:fld>
            <a:endParaRPr lang="en-US" dirty="0"/>
          </a:p>
        </p:txBody>
      </p:sp>
      <p:sp>
        <p:nvSpPr>
          <p:cNvPr id="9" name="object 5" descr="Beige rectangle">
            <a:extLst>
              <a:ext uri="{FF2B5EF4-FFF2-40B4-BE49-F238E27FC236}">
                <a16:creationId xmlns="" xmlns:a16="http://schemas.microsoft.com/office/drawing/2014/main" id="{890F7762-BD37-4D33-9F80-1DA07B5E172E}"/>
              </a:ext>
            </a:extLst>
          </p:cNvPr>
          <p:cNvSpPr/>
          <p:nvPr/>
        </p:nvSpPr>
        <p:spPr>
          <a:xfrm>
            <a:off x="915637" y="1393682"/>
            <a:ext cx="3672000" cy="0"/>
          </a:xfrm>
          <a:custGeom>
            <a:avLst/>
            <a:gdLst/>
            <a:ahLst/>
            <a:cxnLst/>
            <a:rect l="l" t="t" r="r" b="b"/>
            <a:pathLst>
              <a:path w="3931920">
                <a:moveTo>
                  <a:pt x="0" y="0"/>
                </a:moveTo>
                <a:lnTo>
                  <a:pt x="3931920" y="0"/>
                </a:lnTo>
              </a:path>
            </a:pathLst>
          </a:custGeom>
          <a:ln w="54864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01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ângulo 19"/>
          <p:cNvSpPr/>
          <p:nvPr/>
        </p:nvSpPr>
        <p:spPr>
          <a:xfrm>
            <a:off x="838200" y="1690688"/>
            <a:ext cx="9662483" cy="39843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noProof="0" smtClean="0"/>
              <a:t>16</a:t>
            </a:fld>
            <a:endParaRPr lang="en-US" noProof="0" dirty="0"/>
          </a:p>
        </p:txBody>
      </p:sp>
      <p:sp>
        <p:nvSpPr>
          <p:cNvPr id="4" name="Rectangle 25">
            <a:extLst>
              <a:ext uri="{FF2B5EF4-FFF2-40B4-BE49-F238E27FC236}">
                <a16:creationId xmlns="" xmlns:a16="http://schemas.microsoft.com/office/drawing/2014/main" id="{447A1645-EFC8-4537-A5ED-3F261355CC99}"/>
              </a:ext>
            </a:extLst>
          </p:cNvPr>
          <p:cNvSpPr/>
          <p:nvPr/>
        </p:nvSpPr>
        <p:spPr>
          <a:xfrm>
            <a:off x="10500683" y="6195860"/>
            <a:ext cx="1008146" cy="370800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/>
          <a:p>
            <a:pPr marL="12700">
              <a:lnSpc>
                <a:spcPct val="100000"/>
              </a:lnSpc>
              <a:spcBef>
                <a:spcPts val="509"/>
              </a:spcBef>
            </a:pPr>
            <a:r>
              <a:rPr lang="en-US" sz="1200" i="1" spc="-5" dirty="0" smtClean="0">
                <a:solidFill>
                  <a:schemeClr val="tx2">
                    <a:alpha val="70000"/>
                  </a:schemeClr>
                </a:solidFill>
                <a:cs typeface="Arial"/>
              </a:rPr>
              <a:t>Fonte: CNI</a:t>
            </a:r>
            <a:endParaRPr lang="en-US" sz="1200" dirty="0">
              <a:solidFill>
                <a:schemeClr val="tx2">
                  <a:alpha val="70000"/>
                </a:schemeClr>
              </a:solidFill>
              <a:cs typeface="Arial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6C60760E-5794-42A9-8E56-3837F4FC7351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PRINCIPAIS PLEITOS DO SETOR PRIVADO (CEB)</a:t>
            </a:r>
            <a:endParaRPr lang="en-US" dirty="0"/>
          </a:p>
        </p:txBody>
      </p:sp>
      <p:sp>
        <p:nvSpPr>
          <p:cNvPr id="6" name="object 18" descr="Beige rectangle">
            <a:extLst>
              <a:ext uri="{FF2B5EF4-FFF2-40B4-BE49-F238E27FC236}">
                <a16:creationId xmlns="" xmlns:a16="http://schemas.microsoft.com/office/drawing/2014/main" id="{7593E25A-C238-4F4D-B05B-996628D42B7D}"/>
              </a:ext>
            </a:extLst>
          </p:cNvPr>
          <p:cNvSpPr/>
          <p:nvPr/>
        </p:nvSpPr>
        <p:spPr>
          <a:xfrm>
            <a:off x="927187" y="1027906"/>
            <a:ext cx="3744000" cy="0"/>
          </a:xfrm>
          <a:custGeom>
            <a:avLst/>
            <a:gdLst/>
            <a:ahLst/>
            <a:cxnLst/>
            <a:rect l="l" t="t" r="r" b="b"/>
            <a:pathLst>
              <a:path w="3218815">
                <a:moveTo>
                  <a:pt x="0" y="0"/>
                </a:moveTo>
                <a:lnTo>
                  <a:pt x="3218395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4159320"/>
              </p:ext>
            </p:extLst>
          </p:nvPr>
        </p:nvGraphicFramePr>
        <p:xfrm>
          <a:off x="838200" y="1243519"/>
          <a:ext cx="9641114" cy="44716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359564"/>
                <a:gridCol w="2281550"/>
              </a:tblGrid>
              <a:tr h="447169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solidFill>
                            <a:schemeClr val="bg1"/>
                          </a:solidFill>
                        </a:rPr>
                        <a:t>PLEITOS</a:t>
                      </a:r>
                      <a:endParaRPr lang="pt-BR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STATUS</a:t>
                      </a:r>
                      <a:endParaRPr lang="pt-BR" sz="20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9074729"/>
              </p:ext>
            </p:extLst>
          </p:nvPr>
        </p:nvGraphicFramePr>
        <p:xfrm>
          <a:off x="848884" y="1690688"/>
          <a:ext cx="9641114" cy="719732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7359564"/>
                <a:gridCol w="2281550"/>
              </a:tblGrid>
              <a:tr h="7197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baseline="0" dirty="0" smtClean="0"/>
                        <a:t>Regras em compras públicas e propriedade intelectual que respeitam políticas públicas de desenvolvimento industrial</a:t>
                      </a:r>
                      <a:endParaRPr lang="pt-BR" sz="1600" b="0" i="0" baseline="0" dirty="0" smtClean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b="1" i="0" dirty="0" smtClean="0">
                          <a:solidFill>
                            <a:srgbClr val="00B050"/>
                          </a:solidFill>
                          <a:effectLst/>
                          <a:latin typeface="arial"/>
                        </a:rPr>
                        <a:t>✓</a:t>
                      </a:r>
                      <a:endParaRPr lang="pt-BR" sz="2400" b="1" kern="1200" dirty="0" smtClean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7580558"/>
              </p:ext>
            </p:extLst>
          </p:nvPr>
        </p:nvGraphicFramePr>
        <p:xfrm>
          <a:off x="838200" y="2410420"/>
          <a:ext cx="9641114" cy="61395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359564"/>
                <a:gridCol w="2281550"/>
              </a:tblGrid>
              <a:tr h="6139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i="0" baseline="0" dirty="0" smtClean="0">
                          <a:solidFill>
                            <a:schemeClr val="tx1"/>
                          </a:solidFill>
                        </a:rPr>
                        <a:t>Liberalização do transporte marítimo de cargas no Mercosul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b="1" i="0" dirty="0" smtClean="0">
                          <a:solidFill>
                            <a:srgbClr val="00B050"/>
                          </a:solidFill>
                          <a:effectLst/>
                          <a:latin typeface="arial"/>
                        </a:rPr>
                        <a:t>✓</a:t>
                      </a:r>
                      <a:endParaRPr lang="pt-BR" sz="2400" b="1" dirty="0">
                        <a:solidFill>
                          <a:srgbClr val="00B050"/>
                        </a:solidFill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1743221"/>
              </p:ext>
            </p:extLst>
          </p:nvPr>
        </p:nvGraphicFramePr>
        <p:xfrm>
          <a:off x="838200" y="3024374"/>
          <a:ext cx="9641114" cy="71278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359564"/>
                <a:gridCol w="2281550"/>
              </a:tblGrid>
              <a:tr h="7127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i="0" baseline="0" dirty="0" smtClean="0">
                          <a:solidFill>
                            <a:schemeClr val="tx1"/>
                          </a:solidFill>
                        </a:rPr>
                        <a:t>Aumento satisfatório de cotas e não inclusão do princípio da precaução</a:t>
                      </a:r>
                      <a:endParaRPr lang="pt-BR" sz="16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b="1" i="0" dirty="0" smtClean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✓</a:t>
                      </a:r>
                      <a:endParaRPr lang="pt-BR" sz="2400" b="1" dirty="0">
                        <a:solidFill>
                          <a:srgbClr val="00B050"/>
                        </a:solidFill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4258985"/>
              </p:ext>
            </p:extLst>
          </p:nvPr>
        </p:nvGraphicFramePr>
        <p:xfrm>
          <a:off x="835786" y="3654425"/>
          <a:ext cx="9641114" cy="71973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359564"/>
                <a:gridCol w="2281550"/>
              </a:tblGrid>
              <a:tr h="7197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dirty="0" smtClean="0">
                          <a:solidFill>
                            <a:schemeClr val="tx1"/>
                          </a:solidFill>
                        </a:rPr>
                        <a:t>Regras de origem específicas</a:t>
                      </a:r>
                      <a:r>
                        <a:rPr lang="pt-BR" sz="1600" b="0" baseline="0" dirty="0" smtClean="0">
                          <a:solidFill>
                            <a:schemeClr val="tx1"/>
                          </a:solidFill>
                        </a:rPr>
                        <a:t> e setoriais que</a:t>
                      </a:r>
                      <a:r>
                        <a:rPr lang="pt-BR" sz="1600" b="0" dirty="0" smtClean="0">
                          <a:solidFill>
                            <a:schemeClr val="tx1"/>
                          </a:solidFill>
                        </a:rPr>
                        <a:t> representem</a:t>
                      </a:r>
                      <a:r>
                        <a:rPr lang="pt-BR" sz="1600" b="0" baseline="0" dirty="0" smtClean="0">
                          <a:solidFill>
                            <a:schemeClr val="tx1"/>
                          </a:solidFill>
                        </a:rPr>
                        <a:t> transformação industrial substantiva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b="1" i="0" dirty="0" smtClean="0">
                          <a:solidFill>
                            <a:srgbClr val="00B050"/>
                          </a:solidFill>
                          <a:effectLst/>
                          <a:latin typeface="arial"/>
                        </a:rPr>
                        <a:t>✓</a:t>
                      </a:r>
                      <a:endParaRPr lang="pt-BR" sz="2000" b="1" kern="1200" dirty="0" smtClean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Tabe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8522080"/>
              </p:ext>
            </p:extLst>
          </p:nvPr>
        </p:nvGraphicFramePr>
        <p:xfrm>
          <a:off x="838200" y="4351111"/>
          <a:ext cx="9641114" cy="5181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359564"/>
                <a:gridCol w="2281550"/>
              </a:tblGrid>
              <a:tr h="3783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baseline="0" dirty="0" smtClean="0">
                          <a:solidFill>
                            <a:srgbClr val="FF0000"/>
                          </a:solidFill>
                        </a:rPr>
                        <a:t>Inclusão do D</a:t>
                      </a:r>
                      <a:r>
                        <a:rPr lang="pt-BR" sz="1600" b="1" i="1" baseline="0" dirty="0" smtClean="0">
                          <a:solidFill>
                            <a:srgbClr val="FF0000"/>
                          </a:solidFill>
                        </a:rPr>
                        <a:t>rawback</a:t>
                      </a:r>
                      <a:endParaRPr lang="pt-BR" sz="1600" b="1" i="0" baseline="0" dirty="0" smtClean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b="1" i="0" dirty="0" smtClean="0">
                          <a:solidFill>
                            <a:srgbClr val="00B050"/>
                          </a:solidFill>
                          <a:effectLst/>
                          <a:latin typeface="arial"/>
                        </a:rPr>
                        <a:t>✓</a:t>
                      </a:r>
                      <a:endParaRPr lang="pt-BR" sz="2800" b="1" dirty="0">
                        <a:solidFill>
                          <a:srgbClr val="00B050"/>
                        </a:solidFill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Tabe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3564665"/>
              </p:ext>
            </p:extLst>
          </p:nvPr>
        </p:nvGraphicFramePr>
        <p:xfrm>
          <a:off x="838200" y="4713968"/>
          <a:ext cx="9641114" cy="5181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359564"/>
                <a:gridCol w="2281550"/>
              </a:tblGrid>
              <a:tr h="3783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i="0" baseline="0" dirty="0" smtClean="0">
                          <a:solidFill>
                            <a:srgbClr val="FF0000"/>
                          </a:solidFill>
                        </a:rPr>
                        <a:t>Exclusão bens </a:t>
                      </a:r>
                      <a:r>
                        <a:rPr lang="pt-BR" sz="1600" b="1" i="0" baseline="0" dirty="0" err="1" smtClean="0">
                          <a:solidFill>
                            <a:srgbClr val="FF0000"/>
                          </a:solidFill>
                        </a:rPr>
                        <a:t>remanufaturados</a:t>
                      </a:r>
                      <a:r>
                        <a:rPr lang="pt-BR" sz="1600" b="1" i="0" baseline="0" dirty="0" smtClean="0">
                          <a:solidFill>
                            <a:srgbClr val="FF0000"/>
                          </a:solidFill>
                        </a:rPr>
                        <a:t> e similares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b="1" i="0" dirty="0" smtClean="0">
                          <a:solidFill>
                            <a:srgbClr val="00B050"/>
                          </a:solidFill>
                          <a:effectLst/>
                          <a:latin typeface="arial"/>
                        </a:rPr>
                        <a:t>✓</a:t>
                      </a:r>
                      <a:endParaRPr lang="pt-BR" sz="2800" b="1" dirty="0">
                        <a:solidFill>
                          <a:srgbClr val="00B050"/>
                        </a:solidFill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Tabe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8287744"/>
              </p:ext>
            </p:extLst>
          </p:nvPr>
        </p:nvGraphicFramePr>
        <p:xfrm>
          <a:off x="838200" y="5091339"/>
          <a:ext cx="9641114" cy="5181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359564"/>
                <a:gridCol w="2281550"/>
              </a:tblGrid>
              <a:tr h="3783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i="0" baseline="0" dirty="0" smtClean="0">
                          <a:solidFill>
                            <a:schemeClr val="tx1"/>
                          </a:solidFill>
                        </a:rPr>
                        <a:t>Previsão de cestas de desgravação acima de 10 anos para bens sensíveis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b="1" i="0" dirty="0" smtClean="0">
                          <a:solidFill>
                            <a:srgbClr val="00B050"/>
                          </a:solidFill>
                          <a:effectLst/>
                          <a:latin typeface="arial"/>
                        </a:rPr>
                        <a:t>✓</a:t>
                      </a:r>
                      <a:endParaRPr lang="pt-BR" sz="2800" b="1" dirty="0">
                        <a:solidFill>
                          <a:srgbClr val="00B050"/>
                        </a:solidFill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" name="Tabe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7746566"/>
              </p:ext>
            </p:extLst>
          </p:nvPr>
        </p:nvGraphicFramePr>
        <p:xfrm>
          <a:off x="830541" y="5540540"/>
          <a:ext cx="9641114" cy="8407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641114"/>
              </a:tblGrid>
              <a:tr h="8407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i="0" baseline="0" dirty="0" smtClean="0">
                          <a:solidFill>
                            <a:schemeClr val="bg1"/>
                          </a:solidFill>
                        </a:rPr>
                        <a:t>LEGENDA: </a:t>
                      </a:r>
                      <a:r>
                        <a:rPr lang="pt-BR" sz="3600" b="1" i="0" dirty="0" smtClean="0">
                          <a:solidFill>
                            <a:srgbClr val="00B050"/>
                          </a:solidFill>
                          <a:effectLst/>
                          <a:latin typeface="arial"/>
                        </a:rPr>
                        <a:t>✓</a:t>
                      </a:r>
                      <a:r>
                        <a:rPr lang="pt-BR" sz="1800" b="0" i="0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Pleito</a:t>
                      </a:r>
                      <a:r>
                        <a:rPr lang="pt-BR" sz="1800" b="0" i="0" baseline="0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 atendido   </a:t>
                      </a:r>
                      <a:r>
                        <a:rPr lang="pt-BR" sz="3600" b="1" i="0" dirty="0" smtClean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✓</a:t>
                      </a:r>
                      <a:r>
                        <a:rPr lang="pt-BR" sz="1800" b="0" i="0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Pleito</a:t>
                      </a:r>
                      <a:r>
                        <a:rPr lang="pt-BR" sz="1800" b="0" i="0" baseline="0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 atendido parcialmente</a:t>
                      </a:r>
                      <a:endParaRPr lang="pt-BR" sz="1800" i="0" baseline="0" dirty="0" smtClean="0"/>
                    </a:p>
                  </a:txBody>
                  <a:tcPr>
                    <a:solidFill>
                      <a:srgbClr val="2E677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8532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accent4">
                    <a:lumMod val="50000"/>
                  </a:schemeClr>
                </a:solidFill>
              </a:rPr>
              <a:t>INDICAÇÕES GEOGRÁFICAS:</a:t>
            </a:r>
            <a:endParaRPr lang="pt-BR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lnSpc>
                <a:spcPct val="150000"/>
              </a:lnSpc>
              <a:spcBef>
                <a:spcPts val="100"/>
              </a:spcBef>
              <a:buClr>
                <a:schemeClr val="accent1"/>
              </a:buClr>
              <a:buFont typeface="Wingdings" pitchFamily="2" charset="2"/>
              <a:buChar char="q"/>
            </a:pPr>
            <a:r>
              <a:rPr lang="pt-BR" sz="2400" dirty="0" smtClean="0">
                <a:solidFill>
                  <a:schemeClr val="tx1"/>
                </a:solidFill>
              </a:rPr>
              <a:t> Mercosul reconheceu </a:t>
            </a:r>
            <a:r>
              <a:rPr lang="pt-BR" sz="2400" b="1" dirty="0" smtClean="0">
                <a:solidFill>
                  <a:schemeClr val="tx1"/>
                </a:solidFill>
              </a:rPr>
              <a:t>355 </a:t>
            </a:r>
            <a:r>
              <a:rPr lang="pt-BR" sz="2400" b="1" dirty="0" err="1" smtClean="0">
                <a:solidFill>
                  <a:schemeClr val="tx1"/>
                </a:solidFill>
              </a:rPr>
              <a:t>IGs</a:t>
            </a:r>
            <a:r>
              <a:rPr lang="pt-BR" sz="2400" b="1" dirty="0" smtClean="0">
                <a:solidFill>
                  <a:schemeClr val="tx1"/>
                </a:solidFill>
              </a:rPr>
              <a:t> </a:t>
            </a:r>
            <a:r>
              <a:rPr lang="pt-BR" sz="2400" dirty="0" smtClean="0">
                <a:solidFill>
                  <a:schemeClr val="tx1"/>
                </a:solidFill>
              </a:rPr>
              <a:t>do bloco europeu;</a:t>
            </a:r>
          </a:p>
          <a:p>
            <a:pPr lvl="1">
              <a:lnSpc>
                <a:spcPct val="150000"/>
              </a:lnSpc>
              <a:spcBef>
                <a:spcPts val="100"/>
              </a:spcBef>
              <a:buClr>
                <a:schemeClr val="accent1"/>
              </a:buClr>
              <a:buFont typeface="Wingdings" pitchFamily="2" charset="2"/>
              <a:buChar char="q"/>
            </a:pPr>
            <a:r>
              <a:rPr lang="pt-BR" sz="2400" dirty="0">
                <a:solidFill>
                  <a:schemeClr val="tx1"/>
                </a:solidFill>
              </a:rPr>
              <a:t> </a:t>
            </a:r>
            <a:r>
              <a:rPr lang="pt-BR" sz="2400" dirty="0" smtClean="0">
                <a:solidFill>
                  <a:schemeClr val="tx1"/>
                </a:solidFill>
              </a:rPr>
              <a:t>União Europeia reconheceu </a:t>
            </a:r>
            <a:r>
              <a:rPr lang="pt-BR" sz="2400" b="1" dirty="0" smtClean="0">
                <a:solidFill>
                  <a:schemeClr val="tx1"/>
                </a:solidFill>
              </a:rPr>
              <a:t>220 </a:t>
            </a:r>
            <a:r>
              <a:rPr lang="pt-BR" sz="2400" b="1" dirty="0" err="1" smtClean="0">
                <a:solidFill>
                  <a:schemeClr val="tx1"/>
                </a:solidFill>
              </a:rPr>
              <a:t>IGs</a:t>
            </a:r>
            <a:r>
              <a:rPr lang="pt-BR" sz="2400" b="1" dirty="0" smtClean="0">
                <a:solidFill>
                  <a:schemeClr val="tx1"/>
                </a:solidFill>
              </a:rPr>
              <a:t> </a:t>
            </a:r>
            <a:r>
              <a:rPr lang="pt-BR" sz="2400" dirty="0" smtClean="0">
                <a:solidFill>
                  <a:schemeClr val="tx1"/>
                </a:solidFill>
              </a:rPr>
              <a:t>do Mercosul (sendo 38 do Brasil, entre elas a cachaça, o vinho do Vale dos Vinhedos e o café);</a:t>
            </a:r>
          </a:p>
          <a:p>
            <a:pPr lvl="1">
              <a:lnSpc>
                <a:spcPct val="150000"/>
              </a:lnSpc>
              <a:spcBef>
                <a:spcPts val="100"/>
              </a:spcBef>
              <a:buClr>
                <a:schemeClr val="accent1"/>
              </a:buClr>
              <a:buFont typeface="Wingdings" pitchFamily="2" charset="2"/>
              <a:buChar char="q"/>
            </a:pPr>
            <a:r>
              <a:rPr lang="pt-BR" sz="2400" dirty="0">
                <a:solidFill>
                  <a:schemeClr val="tx1"/>
                </a:solidFill>
              </a:rPr>
              <a:t> </a:t>
            </a:r>
            <a:r>
              <a:rPr lang="pt-BR" sz="2400" dirty="0" smtClean="0">
                <a:solidFill>
                  <a:schemeClr val="tx1"/>
                </a:solidFill>
              </a:rPr>
              <a:t>O uso de uma indicação geográfica para produtos não genuínos será proibido, mesmo com expressões como “tipo”, “como”, “estilo”... Exemplos: Presunto Parma, Grana </a:t>
            </a:r>
            <a:r>
              <a:rPr lang="pt-BR" sz="2400" dirty="0" err="1" smtClean="0">
                <a:solidFill>
                  <a:schemeClr val="tx1"/>
                </a:solidFill>
              </a:rPr>
              <a:t>Padano</a:t>
            </a:r>
            <a:r>
              <a:rPr lang="pt-BR" sz="2400" dirty="0" smtClean="0">
                <a:solidFill>
                  <a:schemeClr val="tx1"/>
                </a:solidFill>
              </a:rPr>
              <a:t>, entre outros.</a:t>
            </a:r>
          </a:p>
          <a:p>
            <a:pPr lvl="1">
              <a:lnSpc>
                <a:spcPct val="150000"/>
              </a:lnSpc>
              <a:spcBef>
                <a:spcPts val="100"/>
              </a:spcBef>
              <a:buClr>
                <a:schemeClr val="accent1"/>
              </a:buClr>
              <a:buFont typeface="Wingdings" pitchFamily="2" charset="2"/>
              <a:buChar char="q"/>
            </a:pPr>
            <a:endParaRPr lang="pt-BR" sz="28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spcBef>
                <a:spcPts val="100"/>
              </a:spcBef>
              <a:buClr>
                <a:schemeClr val="accent1"/>
              </a:buClr>
            </a:pPr>
            <a:endParaRPr lang="pt-BR" sz="2800" dirty="0" smtClean="0">
              <a:solidFill>
                <a:schemeClr val="tx1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483358" y="6174902"/>
            <a:ext cx="357116" cy="365125"/>
          </a:xfrm>
        </p:spPr>
        <p:txBody>
          <a:bodyPr/>
          <a:lstStyle/>
          <a:p>
            <a:fld id="{82EE24B5-652C-4DB5-B7C3-B5BBEC1280B1}" type="slidenum">
              <a:rPr lang="en-US" noProof="0" smtClean="0"/>
              <a:t>17</a:t>
            </a:fld>
            <a:endParaRPr lang="en-US" noProof="0" dirty="0"/>
          </a:p>
        </p:txBody>
      </p:sp>
      <p:sp>
        <p:nvSpPr>
          <p:cNvPr id="5" name="object 5" descr="Beige rectangle">
            <a:extLst>
              <a:ext uri="{FF2B5EF4-FFF2-40B4-BE49-F238E27FC236}">
                <a16:creationId xmlns="" xmlns:a16="http://schemas.microsoft.com/office/drawing/2014/main" id="{890F7762-BD37-4D33-9F80-1DA07B5E172E}"/>
              </a:ext>
            </a:extLst>
          </p:cNvPr>
          <p:cNvSpPr/>
          <p:nvPr/>
        </p:nvSpPr>
        <p:spPr>
          <a:xfrm>
            <a:off x="915637" y="1567108"/>
            <a:ext cx="3672000" cy="0"/>
          </a:xfrm>
          <a:custGeom>
            <a:avLst/>
            <a:gdLst/>
            <a:ahLst/>
            <a:cxnLst/>
            <a:rect l="l" t="t" r="r" b="b"/>
            <a:pathLst>
              <a:path w="3931920">
                <a:moveTo>
                  <a:pt x="0" y="0"/>
                </a:moveTo>
                <a:lnTo>
                  <a:pt x="3931920" y="0"/>
                </a:lnTo>
              </a:path>
            </a:pathLst>
          </a:custGeom>
          <a:ln w="54864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33" y="5408238"/>
            <a:ext cx="1132560" cy="1132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Resultado de imagem para cachaÃ§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106" y="5504326"/>
            <a:ext cx="1533959" cy="936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672" y="5505285"/>
            <a:ext cx="1649698" cy="93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119324" y="5506112"/>
            <a:ext cx="1556092" cy="935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 descr="Resultado de imagem para presunto parm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0898" y="5506518"/>
            <a:ext cx="1669227" cy="934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0879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accent4">
                    <a:lumMod val="50000"/>
                  </a:schemeClr>
                </a:solidFill>
              </a:rPr>
              <a:t>SERVIÇOS</a:t>
            </a:r>
            <a:endParaRPr lang="pt-BR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noProof="0" smtClean="0"/>
              <a:t>18</a:t>
            </a:fld>
            <a:endParaRPr lang="en-US" noProof="0" dirty="0"/>
          </a:p>
        </p:txBody>
      </p:sp>
      <p:sp>
        <p:nvSpPr>
          <p:cNvPr id="5" name="object 5" descr="Beige rectangle">
            <a:extLst>
              <a:ext uri="{FF2B5EF4-FFF2-40B4-BE49-F238E27FC236}">
                <a16:creationId xmlns="" xmlns:a16="http://schemas.microsoft.com/office/drawing/2014/main" id="{890F7762-BD37-4D33-9F80-1DA07B5E172E}"/>
              </a:ext>
            </a:extLst>
          </p:cNvPr>
          <p:cNvSpPr/>
          <p:nvPr/>
        </p:nvSpPr>
        <p:spPr>
          <a:xfrm>
            <a:off x="915637" y="1567108"/>
            <a:ext cx="3672000" cy="0"/>
          </a:xfrm>
          <a:custGeom>
            <a:avLst/>
            <a:gdLst/>
            <a:ahLst/>
            <a:cxnLst/>
            <a:rect l="l" t="t" r="r" b="b"/>
            <a:pathLst>
              <a:path w="3931920">
                <a:moveTo>
                  <a:pt x="0" y="0"/>
                </a:moveTo>
                <a:lnTo>
                  <a:pt x="3931920" y="0"/>
                </a:lnTo>
              </a:path>
            </a:pathLst>
          </a:custGeom>
          <a:ln w="54864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838200" y="1825625"/>
          <a:ext cx="10449050" cy="132588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5224525"/>
                <a:gridCol w="5224525"/>
              </a:tblGrid>
              <a:tr h="370840">
                <a:tc>
                  <a:txBody>
                    <a:bodyPr/>
                    <a:lstStyle/>
                    <a:p>
                      <a:pPr lvl="0" algn="l">
                        <a:lnSpc>
                          <a:spcPct val="150000"/>
                        </a:lnSpc>
                      </a:pPr>
                      <a:r>
                        <a:rPr lang="pt-BR" sz="1800" b="1" dirty="0" smtClean="0"/>
                        <a:t>SERVIÇOS FINANCEIROS</a:t>
                      </a:r>
                      <a:endParaRPr lang="pt-BR" sz="1800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50000"/>
                        </a:lnSpc>
                      </a:pPr>
                      <a:r>
                        <a:rPr lang="pt-BR" sz="1800" b="0" dirty="0" smtClean="0"/>
                        <a:t>Resguardadas prerrogativas locais;</a:t>
                      </a:r>
                      <a:r>
                        <a:rPr lang="pt-BR" sz="1800" b="0" baseline="0" dirty="0" smtClean="0"/>
                        <a:t> permissão para transferência de informação financeira ao exterior.</a:t>
                      </a:r>
                      <a:endParaRPr lang="pt-BR" sz="1800" b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2723622"/>
              </p:ext>
            </p:extLst>
          </p:nvPr>
        </p:nvGraphicFramePr>
        <p:xfrm>
          <a:off x="838199" y="3189968"/>
          <a:ext cx="10449050" cy="91440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5224525"/>
                <a:gridCol w="5224525"/>
              </a:tblGrid>
              <a:tr h="370840">
                <a:tc>
                  <a:txBody>
                    <a:bodyPr/>
                    <a:lstStyle/>
                    <a:p>
                      <a:pPr lvl="0" algn="l">
                        <a:lnSpc>
                          <a:spcPct val="150000"/>
                        </a:lnSpc>
                      </a:pPr>
                      <a:r>
                        <a:rPr lang="pt-BR" sz="1800" b="1" dirty="0" smtClean="0"/>
                        <a:t>TELECOMUNICAÇÕES</a:t>
                      </a:r>
                      <a:endParaRPr lang="pt-BR" sz="1800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50000"/>
                        </a:lnSpc>
                      </a:pPr>
                      <a:r>
                        <a:rPr lang="pt-BR" sz="1800" b="0" dirty="0" smtClean="0"/>
                        <a:t>Manter acordo regulatórios no setor evitando concorrências de operadoras dominantes.</a:t>
                      </a:r>
                      <a:endParaRPr lang="pt-BR" sz="1800" b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1533051"/>
              </p:ext>
            </p:extLst>
          </p:nvPr>
        </p:nvGraphicFramePr>
        <p:xfrm>
          <a:off x="838200" y="4147865"/>
          <a:ext cx="10449050" cy="91440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5224525"/>
                <a:gridCol w="5224525"/>
              </a:tblGrid>
              <a:tr h="370840">
                <a:tc>
                  <a:txBody>
                    <a:bodyPr/>
                    <a:lstStyle/>
                    <a:p>
                      <a:pPr lvl="0" algn="l">
                        <a:lnSpc>
                          <a:spcPct val="150000"/>
                        </a:lnSpc>
                      </a:pPr>
                      <a:r>
                        <a:rPr lang="pt-BR" sz="1800" b="1" dirty="0" smtClean="0"/>
                        <a:t>SERVIÇOS POSTAIS</a:t>
                      </a:r>
                      <a:endParaRPr lang="pt-BR" sz="1800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50000"/>
                        </a:lnSpc>
                      </a:pPr>
                      <a:r>
                        <a:rPr lang="pt-BR" sz="1800" b="0" dirty="0" smtClean="0"/>
                        <a:t>Diferenciar os serviços de correspondências</a:t>
                      </a:r>
                      <a:r>
                        <a:rPr lang="pt-BR" sz="1800" b="0" baseline="0" dirty="0" smtClean="0"/>
                        <a:t> simples de entregas expressas.</a:t>
                      </a:r>
                      <a:endParaRPr lang="pt-BR" sz="1800" b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0685227"/>
              </p:ext>
            </p:extLst>
          </p:nvPr>
        </p:nvGraphicFramePr>
        <p:xfrm>
          <a:off x="838200" y="5105789"/>
          <a:ext cx="10449050" cy="91440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5224525"/>
                <a:gridCol w="5224525"/>
              </a:tblGrid>
              <a:tr h="370840">
                <a:tc>
                  <a:txBody>
                    <a:bodyPr/>
                    <a:lstStyle/>
                    <a:p>
                      <a:pPr lvl="0" algn="l">
                        <a:lnSpc>
                          <a:spcPct val="150000"/>
                        </a:lnSpc>
                      </a:pPr>
                      <a:r>
                        <a:rPr lang="pt-BR" sz="1800" b="1" dirty="0" smtClean="0"/>
                        <a:t>COMÉRCIO ELETRÔNICO</a:t>
                      </a:r>
                      <a:endParaRPr lang="pt-BR" sz="1800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50000"/>
                        </a:lnSpc>
                      </a:pPr>
                      <a:r>
                        <a:rPr lang="pt-BR" sz="1800" b="0" dirty="0" smtClean="0"/>
                        <a:t>Reconhecimento de assinaturas</a:t>
                      </a:r>
                      <a:r>
                        <a:rPr lang="pt-BR" sz="1800" b="0" baseline="0" dirty="0" smtClean="0"/>
                        <a:t> eletrônicas; combate ao spam; proteção ao consumidor. </a:t>
                      </a:r>
                      <a:endParaRPr lang="pt-BR" sz="1800" b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2181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accent4">
                    <a:lumMod val="50000"/>
                  </a:schemeClr>
                </a:solidFill>
              </a:rPr>
              <a:t>REGRA DE ORIGEM</a:t>
            </a:r>
            <a:endParaRPr lang="pt-BR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noProof="0" smtClean="0"/>
              <a:t>19</a:t>
            </a:fld>
            <a:endParaRPr lang="en-US" noProof="0" dirty="0"/>
          </a:p>
        </p:txBody>
      </p:sp>
      <p:sp>
        <p:nvSpPr>
          <p:cNvPr id="5" name="object 5" descr="Beige rectangle">
            <a:extLst>
              <a:ext uri="{FF2B5EF4-FFF2-40B4-BE49-F238E27FC236}">
                <a16:creationId xmlns="" xmlns:a16="http://schemas.microsoft.com/office/drawing/2014/main" id="{890F7762-BD37-4D33-9F80-1DA07B5E172E}"/>
              </a:ext>
            </a:extLst>
          </p:cNvPr>
          <p:cNvSpPr/>
          <p:nvPr/>
        </p:nvSpPr>
        <p:spPr>
          <a:xfrm>
            <a:off x="915637" y="1567108"/>
            <a:ext cx="3672000" cy="0"/>
          </a:xfrm>
          <a:custGeom>
            <a:avLst/>
            <a:gdLst/>
            <a:ahLst/>
            <a:cxnLst/>
            <a:rect l="l" t="t" r="r" b="b"/>
            <a:pathLst>
              <a:path w="3931920">
                <a:moveTo>
                  <a:pt x="0" y="0"/>
                </a:moveTo>
                <a:lnTo>
                  <a:pt x="3931920" y="0"/>
                </a:lnTo>
              </a:path>
            </a:pathLst>
          </a:custGeom>
          <a:ln w="54864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3" name="CaixaDeTexto 2"/>
          <p:cNvSpPr txBox="1"/>
          <p:nvPr/>
        </p:nvSpPr>
        <p:spPr>
          <a:xfrm>
            <a:off x="915637" y="1712695"/>
            <a:ext cx="11015106" cy="3405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2800" dirty="0" smtClean="0"/>
              <a:t>Autocertificação;</a:t>
            </a:r>
            <a:endParaRPr lang="pt-BR" sz="2800" dirty="0"/>
          </a:p>
          <a:p>
            <a:pPr marL="571500" indent="-5715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2800" dirty="0"/>
              <a:t>Verificação e controle realizada pelo país </a:t>
            </a:r>
            <a:r>
              <a:rPr lang="pt-BR" sz="2800" dirty="0" smtClean="0"/>
              <a:t>exportador;</a:t>
            </a:r>
            <a:endParaRPr lang="pt-BR" sz="2800" dirty="0"/>
          </a:p>
          <a:p>
            <a:pPr marL="571500" indent="-5715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2800" dirty="0"/>
              <a:t>Acumulação </a:t>
            </a:r>
            <a:r>
              <a:rPr lang="pt-BR" sz="2800" dirty="0" smtClean="0"/>
              <a:t>bilateral;</a:t>
            </a:r>
            <a:endParaRPr lang="pt-BR" sz="2800" dirty="0"/>
          </a:p>
          <a:p>
            <a:pPr marL="571500" indent="-5715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2800" dirty="0"/>
              <a:t>Requisitos específicos de </a:t>
            </a:r>
            <a:r>
              <a:rPr lang="pt-BR" sz="2800" dirty="0" smtClean="0"/>
              <a:t>origem.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4197373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627"/>
            <a:ext cx="10515600" cy="1325563"/>
          </a:xfrm>
        </p:spPr>
        <p:txBody>
          <a:bodyPr/>
          <a:lstStyle/>
          <a:p>
            <a:r>
              <a:rPr lang="pt-BR" dirty="0" smtClean="0">
                <a:solidFill>
                  <a:srgbClr val="2E6774"/>
                </a:solidFill>
              </a:rPr>
              <a:t>A REDE GLOBAL DE ACORDOS</a:t>
            </a:r>
            <a:endParaRPr lang="pt-BR" dirty="0">
              <a:solidFill>
                <a:srgbClr val="2E6774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455196" y="6161254"/>
            <a:ext cx="357116" cy="365125"/>
          </a:xfrm>
        </p:spPr>
        <p:txBody>
          <a:bodyPr/>
          <a:lstStyle/>
          <a:p>
            <a:fld id="{82EE24B5-652C-4DB5-B7C3-B5BBEC1280B1}" type="slidenum">
              <a:rPr lang="en-US" noProof="0" smtClean="0"/>
              <a:t>2</a:t>
            </a:fld>
            <a:endParaRPr lang="en-US" noProof="0" dirty="0"/>
          </a:p>
        </p:txBody>
      </p:sp>
      <p:sp>
        <p:nvSpPr>
          <p:cNvPr id="5" name="object 5" descr="Beige rectangle">
            <a:extLst>
              <a:ext uri="{FF2B5EF4-FFF2-40B4-BE49-F238E27FC236}">
                <a16:creationId xmlns="" xmlns:a16="http://schemas.microsoft.com/office/drawing/2014/main" id="{890F7762-BD37-4D33-9F80-1DA07B5E172E}"/>
              </a:ext>
            </a:extLst>
          </p:cNvPr>
          <p:cNvSpPr/>
          <p:nvPr/>
        </p:nvSpPr>
        <p:spPr>
          <a:xfrm>
            <a:off x="915637" y="966884"/>
            <a:ext cx="3672000" cy="0"/>
          </a:xfrm>
          <a:custGeom>
            <a:avLst/>
            <a:gdLst/>
            <a:ahLst/>
            <a:cxnLst/>
            <a:rect l="l" t="t" r="r" b="b"/>
            <a:pathLst>
              <a:path w="3931920">
                <a:moveTo>
                  <a:pt x="0" y="0"/>
                </a:moveTo>
                <a:lnTo>
                  <a:pt x="3931920" y="0"/>
                </a:lnTo>
              </a:path>
            </a:pathLst>
          </a:custGeom>
          <a:ln w="54864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pic>
        <p:nvPicPr>
          <p:cNvPr id="10" name="Picture 2" descr="M:\TODOS\Eduardo\+CNI ACORDOS MUNDI\PPT-trans\ TRANS-COMPLETO-PP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142" y="1316559"/>
            <a:ext cx="8759933" cy="4503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5"/>
          <p:cNvSpPr/>
          <p:nvPr/>
        </p:nvSpPr>
        <p:spPr>
          <a:xfrm>
            <a:off x="3106108" y="5968774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ctr">
              <a:defRPr/>
            </a:pPr>
            <a:r>
              <a:rPr lang="pt-BR" sz="2400" dirty="0"/>
              <a:t>“Panela de espaguetes”</a:t>
            </a:r>
          </a:p>
        </p:txBody>
      </p:sp>
    </p:spTree>
    <p:extLst>
      <p:ext uri="{BB962C8B-B14F-4D97-AF65-F5344CB8AC3E}">
        <p14:creationId xmlns:p14="http://schemas.microsoft.com/office/powerpoint/2010/main" val="653765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accent4">
                    <a:lumMod val="50000"/>
                  </a:schemeClr>
                </a:solidFill>
              </a:rPr>
              <a:t>IMPACTO ECONÔMICO DO ACORDO : BRASIL</a:t>
            </a:r>
            <a:endParaRPr lang="pt-BR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25625"/>
            <a:ext cx="11062648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100"/>
              </a:spcBef>
              <a:buClr>
                <a:schemeClr val="accent1"/>
              </a:buClr>
            </a:pPr>
            <a:r>
              <a:rPr lang="pt-BR" sz="2800" b="1" dirty="0" smtClean="0">
                <a:solidFill>
                  <a:schemeClr val="tx1"/>
                </a:solidFill>
              </a:rPr>
              <a:t>PIB BR</a:t>
            </a:r>
            <a:r>
              <a:rPr lang="pt-BR" sz="2800" dirty="0" smtClean="0">
                <a:solidFill>
                  <a:schemeClr val="tx1"/>
                </a:solidFill>
              </a:rPr>
              <a:t>: ⬆ US$ 87,5 bi (15 anos);</a:t>
            </a:r>
          </a:p>
          <a:p>
            <a:pPr>
              <a:lnSpc>
                <a:spcPct val="150000"/>
              </a:lnSpc>
              <a:spcBef>
                <a:spcPts val="100"/>
              </a:spcBef>
              <a:buClr>
                <a:schemeClr val="accent1"/>
              </a:buClr>
            </a:pPr>
            <a:r>
              <a:rPr lang="pt-BR" sz="2800" b="1" dirty="0" smtClean="0">
                <a:solidFill>
                  <a:schemeClr val="tx1"/>
                </a:solidFill>
              </a:rPr>
              <a:t>Empregos</a:t>
            </a:r>
            <a:r>
              <a:rPr lang="pt-BR" sz="2800" dirty="0" smtClean="0">
                <a:solidFill>
                  <a:schemeClr val="tx1"/>
                </a:solidFill>
              </a:rPr>
              <a:t> (CNI): 778 mil</a:t>
            </a:r>
          </a:p>
          <a:p>
            <a:pPr>
              <a:lnSpc>
                <a:spcPct val="150000"/>
              </a:lnSpc>
              <a:spcBef>
                <a:spcPts val="100"/>
              </a:spcBef>
              <a:buClr>
                <a:schemeClr val="accent1"/>
              </a:buClr>
            </a:pPr>
            <a:r>
              <a:rPr lang="pt-BR" sz="2800" b="1" dirty="0" smtClean="0">
                <a:solidFill>
                  <a:schemeClr val="tx1"/>
                </a:solidFill>
              </a:rPr>
              <a:t>Investimentos ME</a:t>
            </a:r>
            <a:r>
              <a:rPr lang="pt-BR" sz="2800" dirty="0" smtClean="0">
                <a:solidFill>
                  <a:schemeClr val="tx1"/>
                </a:solidFill>
              </a:rPr>
              <a:t>: ⬆ US$ 113 bi (15 anos);</a:t>
            </a:r>
          </a:p>
          <a:p>
            <a:pPr>
              <a:lnSpc>
                <a:spcPct val="150000"/>
              </a:lnSpc>
              <a:spcBef>
                <a:spcPts val="100"/>
              </a:spcBef>
              <a:buClr>
                <a:schemeClr val="accent1"/>
              </a:buClr>
            </a:pPr>
            <a:r>
              <a:rPr lang="pt-BR" sz="2800" b="1" dirty="0" smtClean="0">
                <a:solidFill>
                  <a:schemeClr val="tx1"/>
                </a:solidFill>
              </a:rPr>
              <a:t>Exportações para </a:t>
            </a:r>
            <a:r>
              <a:rPr lang="pt-BR" sz="2800" b="1" dirty="0">
                <a:solidFill>
                  <a:schemeClr val="tx1"/>
                </a:solidFill>
              </a:rPr>
              <a:t>a UE</a:t>
            </a:r>
            <a:r>
              <a:rPr lang="pt-BR" sz="2800" dirty="0">
                <a:solidFill>
                  <a:schemeClr val="tx1"/>
                </a:solidFill>
              </a:rPr>
              <a:t>: </a:t>
            </a:r>
            <a:r>
              <a:rPr lang="pt-BR" sz="2800" dirty="0" smtClean="0">
                <a:solidFill>
                  <a:schemeClr val="tx1"/>
                </a:solidFill>
              </a:rPr>
              <a:t>⬆ US$ 9,9 bi em 10 anos + 23,6% (CNI);</a:t>
            </a:r>
          </a:p>
          <a:p>
            <a:pPr>
              <a:lnSpc>
                <a:spcPct val="150000"/>
              </a:lnSpc>
              <a:spcBef>
                <a:spcPts val="100"/>
              </a:spcBef>
              <a:buClr>
                <a:schemeClr val="accent1"/>
              </a:buClr>
            </a:pPr>
            <a:r>
              <a:rPr lang="pt-BR" sz="2800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Acesso ao mercado de licitações da UE:</a:t>
            </a:r>
            <a:r>
              <a:rPr lang="pt-BR" sz="2800" dirty="0" smtClean="0">
                <a:solidFill>
                  <a:schemeClr val="tx1"/>
                </a:solidFill>
                <a:sym typeface="Wingdings" panose="05000000000000000000" pitchFamily="2" charset="2"/>
              </a:rPr>
              <a:t>  US$ 1,6 bi/ano.</a:t>
            </a:r>
            <a:endParaRPr lang="pt-BR" sz="2800" dirty="0" smtClean="0">
              <a:solidFill>
                <a:schemeClr val="tx1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noProof="0" smtClean="0"/>
              <a:t>20</a:t>
            </a:fld>
            <a:endParaRPr lang="en-US" noProof="0" dirty="0"/>
          </a:p>
        </p:txBody>
      </p:sp>
      <p:sp>
        <p:nvSpPr>
          <p:cNvPr id="5" name="object 5" descr="Beige rectangle">
            <a:extLst>
              <a:ext uri="{FF2B5EF4-FFF2-40B4-BE49-F238E27FC236}">
                <a16:creationId xmlns="" xmlns:a16="http://schemas.microsoft.com/office/drawing/2014/main" id="{890F7762-BD37-4D33-9F80-1DA07B5E172E}"/>
              </a:ext>
            </a:extLst>
          </p:cNvPr>
          <p:cNvSpPr/>
          <p:nvPr/>
        </p:nvSpPr>
        <p:spPr>
          <a:xfrm>
            <a:off x="915637" y="1567108"/>
            <a:ext cx="3672000" cy="0"/>
          </a:xfrm>
          <a:custGeom>
            <a:avLst/>
            <a:gdLst/>
            <a:ahLst/>
            <a:cxnLst/>
            <a:rect l="l" t="t" r="r" b="b"/>
            <a:pathLst>
              <a:path w="3931920">
                <a:moveTo>
                  <a:pt x="0" y="0"/>
                </a:moveTo>
                <a:lnTo>
                  <a:pt x="3931920" y="0"/>
                </a:lnTo>
              </a:path>
            </a:pathLst>
          </a:custGeom>
          <a:ln w="54864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6" name="Rectangle 25">
            <a:extLst>
              <a:ext uri="{FF2B5EF4-FFF2-40B4-BE49-F238E27FC236}">
                <a16:creationId xmlns="" xmlns:a16="http://schemas.microsoft.com/office/drawing/2014/main" id="{447A1645-EFC8-4537-A5ED-3F261355CC99}"/>
              </a:ext>
            </a:extLst>
          </p:cNvPr>
          <p:cNvSpPr/>
          <p:nvPr/>
        </p:nvSpPr>
        <p:spPr>
          <a:xfrm>
            <a:off x="9484727" y="6164330"/>
            <a:ext cx="2268537" cy="370800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/>
          <a:p>
            <a:pPr marL="12700">
              <a:lnSpc>
                <a:spcPct val="100000"/>
              </a:lnSpc>
              <a:spcBef>
                <a:spcPts val="509"/>
              </a:spcBef>
            </a:pPr>
            <a:r>
              <a:rPr lang="en-US" sz="1200" i="1" spc="-5" dirty="0" smtClean="0">
                <a:solidFill>
                  <a:schemeClr val="tx2">
                    <a:alpha val="70000"/>
                  </a:schemeClr>
                </a:solidFill>
                <a:cs typeface="Arial"/>
              </a:rPr>
              <a:t>Fonte: CNI</a:t>
            </a:r>
            <a:endParaRPr lang="en-US" sz="1200" dirty="0">
              <a:solidFill>
                <a:schemeClr val="tx2">
                  <a:alpha val="70000"/>
                </a:schemeClr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92293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accent4">
                    <a:lumMod val="50000"/>
                  </a:schemeClr>
                </a:solidFill>
              </a:rPr>
              <a:t>IMPACTO ECONÔMICO DO ACORDO PARA O RS </a:t>
            </a:r>
            <a:endParaRPr lang="pt-BR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  <a:spcBef>
                <a:spcPts val="100"/>
              </a:spcBef>
              <a:buClr>
                <a:schemeClr val="accent1"/>
              </a:buClr>
            </a:pPr>
            <a:r>
              <a:rPr lang="pt-BR" sz="3600" b="1" dirty="0" smtClean="0">
                <a:solidFill>
                  <a:schemeClr val="tx1"/>
                </a:solidFill>
              </a:rPr>
              <a:t>INCREMENTO NAS EXPORTAÇÕES DO RS: </a:t>
            </a:r>
          </a:p>
          <a:p>
            <a:pPr marL="0" indent="0">
              <a:lnSpc>
                <a:spcPct val="150000"/>
              </a:lnSpc>
              <a:spcBef>
                <a:spcPts val="100"/>
              </a:spcBef>
              <a:buClr>
                <a:schemeClr val="accent1"/>
              </a:buClr>
              <a:buNone/>
            </a:pPr>
            <a:r>
              <a:rPr lang="pt-BR" sz="3600" b="1" dirty="0">
                <a:solidFill>
                  <a:schemeClr val="tx1"/>
                </a:solidFill>
              </a:rPr>
              <a:t>	</a:t>
            </a:r>
            <a:r>
              <a:rPr lang="pt-BR" sz="3600" b="1" dirty="0" smtClean="0">
                <a:solidFill>
                  <a:schemeClr val="tx1"/>
                </a:solidFill>
              </a:rPr>
              <a:t>	</a:t>
            </a:r>
            <a:r>
              <a:rPr lang="pt-BR" sz="3600" dirty="0" smtClean="0">
                <a:solidFill>
                  <a:schemeClr val="tx1"/>
                </a:solidFill>
              </a:rPr>
              <a:t>⬆ </a:t>
            </a:r>
            <a:r>
              <a:rPr lang="pt-BR" sz="3600" dirty="0">
                <a:solidFill>
                  <a:schemeClr val="tx1"/>
                </a:solidFill>
              </a:rPr>
              <a:t>US$ </a:t>
            </a:r>
            <a:r>
              <a:rPr lang="pt-BR" sz="3600" dirty="0" smtClean="0">
                <a:solidFill>
                  <a:schemeClr val="tx1"/>
                </a:solidFill>
              </a:rPr>
              <a:t>700 </a:t>
            </a:r>
            <a:r>
              <a:rPr lang="pt-BR" sz="3600" dirty="0">
                <a:solidFill>
                  <a:schemeClr val="tx1"/>
                </a:solidFill>
              </a:rPr>
              <a:t>mi – 1 </a:t>
            </a:r>
            <a:r>
              <a:rPr lang="pt-BR" sz="3600" dirty="0" smtClean="0">
                <a:solidFill>
                  <a:schemeClr val="tx1"/>
                </a:solidFill>
              </a:rPr>
              <a:t>bi (17 a 24%);</a:t>
            </a:r>
          </a:p>
          <a:p>
            <a:pPr>
              <a:lnSpc>
                <a:spcPct val="150000"/>
              </a:lnSpc>
              <a:spcBef>
                <a:spcPts val="100"/>
              </a:spcBef>
              <a:buClr>
                <a:schemeClr val="accent1"/>
              </a:buClr>
            </a:pPr>
            <a:endParaRPr lang="pt-BR" sz="3200" dirty="0" smtClean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  <a:spcBef>
                <a:spcPts val="100"/>
              </a:spcBef>
              <a:buClr>
                <a:schemeClr val="accent1"/>
              </a:buClr>
            </a:pPr>
            <a:r>
              <a:rPr lang="pt-BR" sz="3200" dirty="0" smtClean="0">
                <a:solidFill>
                  <a:schemeClr val="tx1"/>
                </a:solidFill>
              </a:rPr>
              <a:t>Para o RS, </a:t>
            </a:r>
            <a:r>
              <a:rPr lang="pt-BR" sz="3200" dirty="0">
                <a:solidFill>
                  <a:schemeClr val="tx1"/>
                </a:solidFill>
              </a:rPr>
              <a:t>o Acordo é, talvez, mais positivo do que para outros estados do Brasil, tendo em vista a sua maior inter-relação com o agronegócio, setor este </a:t>
            </a:r>
            <a:r>
              <a:rPr lang="pt-BR" sz="3200" dirty="0" smtClean="0">
                <a:solidFill>
                  <a:schemeClr val="tx1"/>
                </a:solidFill>
              </a:rPr>
              <a:t>em que </a:t>
            </a:r>
            <a:r>
              <a:rPr lang="pt-BR" sz="3200" dirty="0">
                <a:solidFill>
                  <a:schemeClr val="tx1"/>
                </a:solidFill>
              </a:rPr>
              <a:t>o país possui maior ofensividade no Tratado</a:t>
            </a:r>
            <a:r>
              <a:rPr lang="pt-BR" sz="3200" dirty="0" smtClean="0">
                <a:solidFill>
                  <a:schemeClr val="tx1"/>
                </a:solidFill>
              </a:rPr>
              <a:t>. Em </a:t>
            </a:r>
            <a:r>
              <a:rPr lang="pt-BR" sz="3200" dirty="0">
                <a:solidFill>
                  <a:schemeClr val="tx1"/>
                </a:solidFill>
              </a:rPr>
              <a:t>outras palavras, se o país vender mais produtos agrícolas, a indústria acompanhará esta demanda adicional. </a:t>
            </a:r>
            <a:endParaRPr lang="pt-BR" sz="32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spcBef>
                <a:spcPts val="100"/>
              </a:spcBef>
              <a:buClr>
                <a:schemeClr val="accent1"/>
              </a:buClr>
            </a:pPr>
            <a:endParaRPr lang="pt-BR" sz="3200" dirty="0" smtClean="0">
              <a:solidFill>
                <a:schemeClr val="tx1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noProof="0" smtClean="0"/>
              <a:t>21</a:t>
            </a:fld>
            <a:endParaRPr lang="en-US" noProof="0" dirty="0"/>
          </a:p>
        </p:txBody>
      </p:sp>
      <p:sp>
        <p:nvSpPr>
          <p:cNvPr id="5" name="object 5" descr="Beige rectangle">
            <a:extLst>
              <a:ext uri="{FF2B5EF4-FFF2-40B4-BE49-F238E27FC236}">
                <a16:creationId xmlns="" xmlns:a16="http://schemas.microsoft.com/office/drawing/2014/main" id="{890F7762-BD37-4D33-9F80-1DA07B5E172E}"/>
              </a:ext>
            </a:extLst>
          </p:cNvPr>
          <p:cNvSpPr/>
          <p:nvPr/>
        </p:nvSpPr>
        <p:spPr>
          <a:xfrm>
            <a:off x="915637" y="1567108"/>
            <a:ext cx="3672000" cy="0"/>
          </a:xfrm>
          <a:custGeom>
            <a:avLst/>
            <a:gdLst/>
            <a:ahLst/>
            <a:cxnLst/>
            <a:rect l="l" t="t" r="r" b="b"/>
            <a:pathLst>
              <a:path w="3931920">
                <a:moveTo>
                  <a:pt x="0" y="0"/>
                </a:moveTo>
                <a:lnTo>
                  <a:pt x="3931920" y="0"/>
                </a:lnTo>
              </a:path>
            </a:pathLst>
          </a:custGeom>
          <a:ln w="54864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281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/>
          <p:cNvSpPr/>
          <p:nvPr/>
        </p:nvSpPr>
        <p:spPr>
          <a:xfrm>
            <a:off x="1022826" y="1872343"/>
            <a:ext cx="10603117" cy="423817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noProof="0" smtClean="0"/>
              <a:t>22</a:t>
            </a:fld>
            <a:endParaRPr lang="en-US" noProof="0" dirty="0"/>
          </a:p>
        </p:txBody>
      </p:sp>
      <p:sp>
        <p:nvSpPr>
          <p:cNvPr id="5" name="Title 2">
            <a:extLst>
              <a:ext uri="{FF2B5EF4-FFF2-40B4-BE49-F238E27FC236}">
                <a16:creationId xmlns="" xmlns:a16="http://schemas.microsoft.com/office/drawing/2014/main" id="{F9ADB42F-AE48-4323-897F-DB5A083BD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r>
              <a:rPr lang="pt-BR" dirty="0" smtClean="0"/>
              <a:t>	IMPACTOS EM SETORES ESTRATÉGICOS PARA O RS</a:t>
            </a:r>
            <a:endParaRPr lang="pt-BR" dirty="0"/>
          </a:p>
        </p:txBody>
      </p:sp>
      <p:sp>
        <p:nvSpPr>
          <p:cNvPr id="6" name="object 5" descr="Beige rectangle">
            <a:extLst>
              <a:ext uri="{FF2B5EF4-FFF2-40B4-BE49-F238E27FC236}">
                <a16:creationId xmlns="" xmlns:a16="http://schemas.microsoft.com/office/drawing/2014/main" id="{890F7762-BD37-4D33-9F80-1DA07B5E172E}"/>
              </a:ext>
            </a:extLst>
          </p:cNvPr>
          <p:cNvSpPr/>
          <p:nvPr/>
        </p:nvSpPr>
        <p:spPr>
          <a:xfrm>
            <a:off x="1022826" y="984245"/>
            <a:ext cx="3672000" cy="0"/>
          </a:xfrm>
          <a:custGeom>
            <a:avLst/>
            <a:gdLst/>
            <a:ahLst/>
            <a:cxnLst/>
            <a:rect l="l" t="t" r="r" b="b"/>
            <a:pathLst>
              <a:path w="3931920">
                <a:moveTo>
                  <a:pt x="0" y="0"/>
                </a:moveTo>
                <a:lnTo>
                  <a:pt x="3931920" y="0"/>
                </a:lnTo>
              </a:path>
            </a:pathLst>
          </a:custGeom>
          <a:ln w="54864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0450397"/>
              </p:ext>
            </p:extLst>
          </p:nvPr>
        </p:nvGraphicFramePr>
        <p:xfrm>
          <a:off x="1022826" y="1213156"/>
          <a:ext cx="10617630" cy="6400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808945"/>
                <a:gridCol w="3164115"/>
                <a:gridCol w="4644570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mtClean="0">
                          <a:solidFill>
                            <a:schemeClr val="bg1"/>
                          </a:solidFill>
                        </a:rPr>
                        <a:t>SETOR</a:t>
                      </a:r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dirty="0" smtClean="0">
                          <a:solidFill>
                            <a:schemeClr val="bg1"/>
                          </a:solidFill>
                        </a:rPr>
                        <a:t>TAXA MÉDIA</a:t>
                      </a:r>
                      <a:r>
                        <a:rPr lang="pt-BR" baseline="0" dirty="0" smtClean="0">
                          <a:solidFill>
                            <a:schemeClr val="bg1"/>
                          </a:solidFill>
                        </a:rPr>
                        <a:t> APLICADA ATUALMENTE</a:t>
                      </a:r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dirty="0" smtClean="0">
                          <a:solidFill>
                            <a:schemeClr val="bg1"/>
                          </a:solidFill>
                        </a:rPr>
                        <a:t>SITUAÇÃO DO ACORDO</a:t>
                      </a:r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6737611"/>
              </p:ext>
            </p:extLst>
          </p:nvPr>
        </p:nvGraphicFramePr>
        <p:xfrm>
          <a:off x="1022826" y="1869176"/>
          <a:ext cx="10617630" cy="8229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808945"/>
                <a:gridCol w="3164115"/>
                <a:gridCol w="4644570"/>
              </a:tblGrid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pt-BR" sz="1600" b="0" dirty="0" smtClean="0">
                          <a:solidFill>
                            <a:schemeClr val="tx1"/>
                          </a:solidFill>
                        </a:rPr>
                        <a:t>Tabaco</a:t>
                      </a:r>
                      <a:endParaRPr lang="pt-BR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600" b="0" dirty="0" smtClean="0">
                          <a:solidFill>
                            <a:schemeClr val="tx1"/>
                          </a:solidFill>
                        </a:rPr>
                        <a:t>~10-75%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600" b="0" dirty="0" smtClean="0">
                          <a:solidFill>
                            <a:schemeClr val="tx1"/>
                          </a:solidFill>
                        </a:rPr>
                        <a:t>~5-11%</a:t>
                      </a:r>
                      <a:endParaRPr lang="pt-BR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600" b="0" dirty="0" smtClean="0">
                          <a:solidFill>
                            <a:schemeClr val="tx1"/>
                          </a:solidFill>
                        </a:rPr>
                        <a:t>Fumo</a:t>
                      </a:r>
                      <a:r>
                        <a:rPr lang="pt-BR" sz="1600" b="0" baseline="0" dirty="0" smtClean="0">
                          <a:solidFill>
                            <a:schemeClr val="tx1"/>
                          </a:solidFill>
                        </a:rPr>
                        <a:t> manufaturado: desgravação em 7 anos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600" b="0" baseline="0" dirty="0" smtClean="0">
                          <a:solidFill>
                            <a:schemeClr val="tx1"/>
                          </a:solidFill>
                        </a:rPr>
                        <a:t>Não-manufaturado: desgravação em 4 anos</a:t>
                      </a:r>
                      <a:endParaRPr lang="pt-BR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3526248"/>
              </p:ext>
            </p:extLst>
          </p:nvPr>
        </p:nvGraphicFramePr>
        <p:xfrm>
          <a:off x="1026882" y="2638409"/>
          <a:ext cx="10617630" cy="457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808945"/>
                <a:gridCol w="3164115"/>
                <a:gridCol w="4644570"/>
              </a:tblGrid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pt-BR" sz="1600" b="0" dirty="0" smtClean="0">
                          <a:solidFill>
                            <a:schemeClr val="tx1"/>
                          </a:solidFill>
                        </a:rPr>
                        <a:t>Calçados</a:t>
                      </a:r>
                      <a:endParaRPr lang="pt-BR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600" b="0" dirty="0" smtClean="0">
                          <a:solidFill>
                            <a:schemeClr val="tx1"/>
                          </a:solidFill>
                        </a:rPr>
                        <a:t>~17-35%</a:t>
                      </a:r>
                      <a:endParaRPr lang="pt-BR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dirty="0" smtClean="0">
                          <a:solidFill>
                            <a:schemeClr val="tx1"/>
                          </a:solidFill>
                        </a:rPr>
                        <a:t>Desgravação  tarifária UE de 7 a 10 anos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2164064"/>
              </p:ext>
            </p:extLst>
          </p:nvPr>
        </p:nvGraphicFramePr>
        <p:xfrm>
          <a:off x="1026882" y="3044801"/>
          <a:ext cx="10617630" cy="457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808945"/>
                <a:gridCol w="3164115"/>
                <a:gridCol w="4644570"/>
              </a:tblGrid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pt-BR" sz="1600" b="0" dirty="0" smtClean="0">
                          <a:solidFill>
                            <a:schemeClr val="tx1"/>
                          </a:solidFill>
                        </a:rPr>
                        <a:t>Móveis</a:t>
                      </a:r>
                      <a:endParaRPr lang="pt-BR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600" b="0" dirty="0" smtClean="0">
                          <a:solidFill>
                            <a:schemeClr val="tx1"/>
                          </a:solidFill>
                        </a:rPr>
                        <a:t>~25%</a:t>
                      </a:r>
                      <a:endParaRPr lang="pt-BR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600" b="0" dirty="0" smtClean="0">
                          <a:solidFill>
                            <a:schemeClr val="tx1"/>
                          </a:solidFill>
                        </a:rPr>
                        <a:t>Desgravação</a:t>
                      </a:r>
                      <a:r>
                        <a:rPr lang="pt-BR" sz="1600" b="0" baseline="0" dirty="0" smtClean="0">
                          <a:solidFill>
                            <a:schemeClr val="tx1"/>
                          </a:solidFill>
                        </a:rPr>
                        <a:t> imediata</a:t>
                      </a:r>
                      <a:endParaRPr lang="pt-BR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Tabe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2257640"/>
              </p:ext>
            </p:extLst>
          </p:nvPr>
        </p:nvGraphicFramePr>
        <p:xfrm>
          <a:off x="1026882" y="3451193"/>
          <a:ext cx="10617630" cy="15544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808945"/>
                <a:gridCol w="3164115"/>
                <a:gridCol w="4644570"/>
              </a:tblGrid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pt-BR" sz="1600" b="0" dirty="0" smtClean="0">
                          <a:solidFill>
                            <a:schemeClr val="tx1"/>
                          </a:solidFill>
                        </a:rPr>
                        <a:t>Veículos</a:t>
                      </a:r>
                      <a:endParaRPr lang="pt-BR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600" b="0" dirty="0" smtClean="0">
                          <a:solidFill>
                            <a:schemeClr val="tx1"/>
                          </a:solidFill>
                        </a:rPr>
                        <a:t>~35%</a:t>
                      </a:r>
                      <a:endParaRPr lang="pt-BR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dirty="0" smtClean="0">
                          <a:solidFill>
                            <a:schemeClr val="tx1"/>
                          </a:solidFill>
                        </a:rPr>
                        <a:t>Quota de 50 mil veículos. Desgravação imediata para 17,5% por 7 anos. Entre 8º e 10º ano, </a:t>
                      </a:r>
                      <a:r>
                        <a:rPr lang="pt-BR" sz="1600" b="0" dirty="0" err="1" smtClean="0">
                          <a:solidFill>
                            <a:schemeClr val="tx1"/>
                          </a:solidFill>
                        </a:rPr>
                        <a:t>extra-quota</a:t>
                      </a:r>
                      <a:r>
                        <a:rPr lang="pt-BR" sz="1600" b="0" dirty="0" smtClean="0">
                          <a:solidFill>
                            <a:schemeClr val="tx1"/>
                          </a:solidFill>
                        </a:rPr>
                        <a:t> cai para os mesmos 17,5%. A partir de então, a tarifa cai a 0 do 10º ao 15º ano.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Tabe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2616434"/>
              </p:ext>
            </p:extLst>
          </p:nvPr>
        </p:nvGraphicFramePr>
        <p:xfrm>
          <a:off x="1022826" y="4946193"/>
          <a:ext cx="10617630" cy="11887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808945"/>
                <a:gridCol w="3164115"/>
                <a:gridCol w="4644570"/>
              </a:tblGrid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pt-BR" sz="1600" b="0" dirty="0" smtClean="0">
                          <a:solidFill>
                            <a:schemeClr val="tx1"/>
                          </a:solidFill>
                        </a:rPr>
                        <a:t>Autopeças</a:t>
                      </a:r>
                      <a:endParaRPr lang="pt-BR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0" dirty="0" smtClean="0">
                          <a:solidFill>
                            <a:schemeClr val="tx1"/>
                          </a:solidFill>
                        </a:rPr>
                        <a:t>~</a:t>
                      </a:r>
                      <a:r>
                        <a:rPr lang="pt-BR" sz="1600" b="0" baseline="0" dirty="0" smtClean="0">
                          <a:solidFill>
                            <a:schemeClr val="tx1"/>
                          </a:solidFill>
                        </a:rPr>
                        <a:t>14-18%</a:t>
                      </a:r>
                      <a:endParaRPr lang="pt-BR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dirty="0" smtClean="0">
                          <a:solidFill>
                            <a:schemeClr val="tx1"/>
                          </a:solidFill>
                        </a:rPr>
                        <a:t>Duas cestas – peças básicas (10 anos de desgravação) e elaboradas (15 anos). Não há quotas, e há regra de origem de 50%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7875" y="2169486"/>
            <a:ext cx="311483" cy="207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135" y="2746732"/>
            <a:ext cx="311483" cy="207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135" y="3153124"/>
            <a:ext cx="311483" cy="207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769" y="4131436"/>
            <a:ext cx="313588" cy="219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255" y="5394154"/>
            <a:ext cx="313588" cy="219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ângulo 2"/>
          <p:cNvSpPr/>
          <p:nvPr/>
        </p:nvSpPr>
        <p:spPr>
          <a:xfrm>
            <a:off x="946626" y="6118620"/>
            <a:ext cx="37240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INFORMAÇÕES PRELIMINARES</a:t>
            </a:r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932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/>
        </p:nvSpPr>
        <p:spPr>
          <a:xfrm>
            <a:off x="841829" y="2075543"/>
            <a:ext cx="10595428" cy="40785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noProof="0" smtClean="0"/>
              <a:t>23</a:t>
            </a:fld>
            <a:endParaRPr lang="en-US" noProof="0" dirty="0"/>
          </a:p>
        </p:txBody>
      </p:sp>
      <p:sp>
        <p:nvSpPr>
          <p:cNvPr id="5" name="Title 2">
            <a:extLst>
              <a:ext uri="{FF2B5EF4-FFF2-40B4-BE49-F238E27FC236}">
                <a16:creationId xmlns="" xmlns:a16="http://schemas.microsoft.com/office/drawing/2014/main" id="{F9ADB42F-AE48-4323-897F-DB5A083BD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r>
              <a:rPr lang="pt-BR" dirty="0" smtClean="0"/>
              <a:t>	IMPACTOS EM SETORES ESTRATÉGICOS PARA O RS</a:t>
            </a:r>
            <a:endParaRPr lang="pt-BR" dirty="0"/>
          </a:p>
        </p:txBody>
      </p:sp>
      <p:sp>
        <p:nvSpPr>
          <p:cNvPr id="6" name="object 5" descr="Beige rectangle">
            <a:extLst>
              <a:ext uri="{FF2B5EF4-FFF2-40B4-BE49-F238E27FC236}">
                <a16:creationId xmlns="" xmlns:a16="http://schemas.microsoft.com/office/drawing/2014/main" id="{890F7762-BD37-4D33-9F80-1DA07B5E172E}"/>
              </a:ext>
            </a:extLst>
          </p:cNvPr>
          <p:cNvSpPr/>
          <p:nvPr/>
        </p:nvSpPr>
        <p:spPr>
          <a:xfrm>
            <a:off x="1022826" y="984245"/>
            <a:ext cx="3672000" cy="0"/>
          </a:xfrm>
          <a:custGeom>
            <a:avLst/>
            <a:gdLst/>
            <a:ahLst/>
            <a:cxnLst/>
            <a:rect l="l" t="t" r="r" b="b"/>
            <a:pathLst>
              <a:path w="3931920">
                <a:moveTo>
                  <a:pt x="0" y="0"/>
                </a:moveTo>
                <a:lnTo>
                  <a:pt x="3931920" y="0"/>
                </a:lnTo>
              </a:path>
            </a:pathLst>
          </a:custGeom>
          <a:ln w="54864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7313856"/>
              </p:ext>
            </p:extLst>
          </p:nvPr>
        </p:nvGraphicFramePr>
        <p:xfrm>
          <a:off x="838200" y="1404719"/>
          <a:ext cx="10617630" cy="6400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808945"/>
                <a:gridCol w="3164115"/>
                <a:gridCol w="4644570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dirty="0" smtClean="0">
                          <a:solidFill>
                            <a:schemeClr val="bg1"/>
                          </a:solidFill>
                        </a:rPr>
                        <a:t>SETOR</a:t>
                      </a:r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dirty="0" smtClean="0">
                          <a:solidFill>
                            <a:schemeClr val="bg1"/>
                          </a:solidFill>
                        </a:rPr>
                        <a:t>TAXA MÉDIA</a:t>
                      </a:r>
                      <a:r>
                        <a:rPr lang="pt-BR" baseline="0" dirty="0" smtClean="0">
                          <a:solidFill>
                            <a:schemeClr val="bg1"/>
                          </a:solidFill>
                        </a:rPr>
                        <a:t> APLICADA ATUALMENTE</a:t>
                      </a:r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dirty="0" smtClean="0">
                          <a:solidFill>
                            <a:schemeClr val="bg1"/>
                          </a:solidFill>
                        </a:rPr>
                        <a:t>SITUAÇÃO DO ACORDO</a:t>
                      </a:r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3761921"/>
              </p:ext>
            </p:extLst>
          </p:nvPr>
        </p:nvGraphicFramePr>
        <p:xfrm>
          <a:off x="838201" y="2057863"/>
          <a:ext cx="10617630" cy="13106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808945"/>
                <a:gridCol w="3164115"/>
                <a:gridCol w="4644570"/>
              </a:tblGrid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pt-BR" sz="1600" b="0" dirty="0" smtClean="0">
                          <a:solidFill>
                            <a:schemeClr val="tx1"/>
                          </a:solidFill>
                        </a:rPr>
                        <a:t>Vinhos e espumantes</a:t>
                      </a:r>
                      <a:endParaRPr lang="pt-BR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600" b="0" dirty="0" smtClean="0">
                          <a:solidFill>
                            <a:schemeClr val="tx1"/>
                          </a:solidFill>
                        </a:rPr>
                        <a:t>~27%</a:t>
                      </a:r>
                      <a:endParaRPr lang="pt-BR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dirty="0" smtClean="0">
                          <a:solidFill>
                            <a:schemeClr val="tx1"/>
                          </a:solidFill>
                        </a:rPr>
                        <a:t>Vinhos: Liberação de importação em 8 anos (garrafas de 5 litros e champanhe). Não estão incluídos vinho ao granel, mostos e suco de uva. Espumantes: preço acima de USD 8 FOB/litro liberação tarifária após 12 anos.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3593757"/>
              </p:ext>
            </p:extLst>
          </p:nvPr>
        </p:nvGraphicFramePr>
        <p:xfrm>
          <a:off x="838200" y="3364143"/>
          <a:ext cx="10617630" cy="8229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808945"/>
                <a:gridCol w="3164115"/>
                <a:gridCol w="4644570"/>
              </a:tblGrid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pt-BR" sz="1600" b="0" dirty="0" smtClean="0">
                          <a:solidFill>
                            <a:schemeClr val="tx1"/>
                          </a:solidFill>
                        </a:rPr>
                        <a:t>Lácteos</a:t>
                      </a:r>
                      <a:endParaRPr lang="pt-BR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600" b="0" dirty="0" smtClean="0">
                          <a:solidFill>
                            <a:schemeClr val="tx1"/>
                          </a:solidFill>
                        </a:rPr>
                        <a:t>~28%</a:t>
                      </a:r>
                      <a:endParaRPr lang="pt-BR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dirty="0" smtClean="0">
                          <a:solidFill>
                            <a:schemeClr val="tx1"/>
                          </a:solidFill>
                        </a:rPr>
                        <a:t>Queijos: quota 30 mil </a:t>
                      </a:r>
                      <a:r>
                        <a:rPr lang="pt-BR" sz="1600" b="0" dirty="0" err="1" smtClean="0">
                          <a:solidFill>
                            <a:schemeClr val="tx1"/>
                          </a:solidFill>
                        </a:rPr>
                        <a:t>ton</a:t>
                      </a:r>
                      <a:r>
                        <a:rPr lang="pt-BR" sz="1600" b="0" dirty="0" smtClean="0">
                          <a:solidFill>
                            <a:schemeClr val="tx1"/>
                          </a:solidFill>
                        </a:rPr>
                        <a:t> isento. Leite em pó: quota 10 mil </a:t>
                      </a:r>
                      <a:r>
                        <a:rPr lang="pt-BR" sz="1600" b="0" dirty="0" err="1" smtClean="0">
                          <a:solidFill>
                            <a:schemeClr val="tx1"/>
                          </a:solidFill>
                        </a:rPr>
                        <a:t>ton</a:t>
                      </a:r>
                      <a:r>
                        <a:rPr lang="pt-BR" sz="1600" b="0" dirty="0" smtClean="0">
                          <a:solidFill>
                            <a:schemeClr val="tx1"/>
                          </a:solidFill>
                        </a:rPr>
                        <a:t> isento.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9879903"/>
              </p:ext>
            </p:extLst>
          </p:nvPr>
        </p:nvGraphicFramePr>
        <p:xfrm>
          <a:off x="838199" y="4133402"/>
          <a:ext cx="10617630" cy="8229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808945"/>
                <a:gridCol w="3164115"/>
                <a:gridCol w="4644570"/>
              </a:tblGrid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pt-BR" sz="1600" b="0" dirty="0" smtClean="0">
                          <a:solidFill>
                            <a:schemeClr val="tx1"/>
                          </a:solidFill>
                        </a:rPr>
                        <a:t>Máquinas</a:t>
                      </a:r>
                      <a:r>
                        <a:rPr lang="pt-BR" sz="1600" b="0" baseline="0" dirty="0" smtClean="0">
                          <a:solidFill>
                            <a:schemeClr val="tx1"/>
                          </a:solidFill>
                        </a:rPr>
                        <a:t> e equipamentos</a:t>
                      </a:r>
                      <a:endParaRPr lang="pt-BR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600" b="0" dirty="0" smtClean="0">
                          <a:solidFill>
                            <a:schemeClr val="tx1"/>
                          </a:solidFill>
                        </a:rPr>
                        <a:t>~14%</a:t>
                      </a:r>
                      <a:endParaRPr lang="pt-BR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dirty="0" smtClean="0">
                          <a:solidFill>
                            <a:schemeClr val="tx1"/>
                          </a:solidFill>
                        </a:rPr>
                        <a:t>Período de desgravação estimado entre 8-10 anos*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0139705"/>
              </p:ext>
            </p:extLst>
          </p:nvPr>
        </p:nvGraphicFramePr>
        <p:xfrm>
          <a:off x="838199" y="4902660"/>
          <a:ext cx="10617630" cy="8229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808945"/>
                <a:gridCol w="3164115"/>
                <a:gridCol w="4644570"/>
              </a:tblGrid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pt-BR" sz="1600" b="0" dirty="0" smtClean="0">
                          <a:solidFill>
                            <a:schemeClr val="tx1"/>
                          </a:solidFill>
                        </a:rPr>
                        <a:t>Eletroeletrônicos</a:t>
                      </a:r>
                      <a:endParaRPr lang="pt-BR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600" b="0" dirty="0" smtClean="0">
                          <a:solidFill>
                            <a:schemeClr val="tx1"/>
                          </a:solidFill>
                        </a:rPr>
                        <a:t>~12%</a:t>
                      </a:r>
                      <a:endParaRPr lang="pt-BR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dirty="0" smtClean="0">
                          <a:solidFill>
                            <a:schemeClr val="tx1"/>
                          </a:solidFill>
                        </a:rPr>
                        <a:t>Período de desgravação estimado entre 8-10 anos*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5053488"/>
              </p:ext>
            </p:extLst>
          </p:nvPr>
        </p:nvGraphicFramePr>
        <p:xfrm>
          <a:off x="838199" y="5683132"/>
          <a:ext cx="10617630" cy="457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808945"/>
                <a:gridCol w="3164115"/>
                <a:gridCol w="4644570"/>
              </a:tblGrid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pt-BR" sz="1600" b="0" dirty="0" smtClean="0">
                          <a:solidFill>
                            <a:schemeClr val="tx1"/>
                          </a:solidFill>
                        </a:rPr>
                        <a:t>Têxtil</a:t>
                      </a:r>
                      <a:endParaRPr lang="pt-BR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600" b="0" dirty="0" smtClean="0">
                          <a:solidFill>
                            <a:schemeClr val="tx1"/>
                          </a:solidFill>
                        </a:rPr>
                        <a:t>~18-35%</a:t>
                      </a:r>
                      <a:endParaRPr lang="pt-BR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dirty="0" smtClean="0">
                          <a:solidFill>
                            <a:schemeClr val="tx1"/>
                          </a:solidFill>
                        </a:rPr>
                        <a:t>Desgravação entre 0 e 4 anos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059" y="2654201"/>
            <a:ext cx="311483" cy="207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352" y="3657195"/>
            <a:ext cx="313588" cy="219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352" y="4411923"/>
            <a:ext cx="313588" cy="219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352" y="5195679"/>
            <a:ext cx="313588" cy="219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352" y="5790753"/>
            <a:ext cx="313588" cy="219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tângulo 16"/>
          <p:cNvSpPr/>
          <p:nvPr/>
        </p:nvSpPr>
        <p:spPr>
          <a:xfrm>
            <a:off x="794226" y="6118620"/>
            <a:ext cx="37240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INFORMAÇÕES PRELIMINARES</a:t>
            </a:r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029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" name="Conector reto 49"/>
          <p:cNvCxnSpPr/>
          <p:nvPr/>
        </p:nvCxnSpPr>
        <p:spPr>
          <a:xfrm>
            <a:off x="2936605" y="5805264"/>
            <a:ext cx="863200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353" y="1555050"/>
            <a:ext cx="1013456" cy="841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69" y="2429803"/>
            <a:ext cx="1442685" cy="1238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elated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8" y="3960743"/>
            <a:ext cx="913340" cy="853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Related image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50709" y="5110814"/>
            <a:ext cx="1217581" cy="931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onector reto 4"/>
          <p:cNvCxnSpPr/>
          <p:nvPr/>
        </p:nvCxnSpPr>
        <p:spPr>
          <a:xfrm>
            <a:off x="2927648" y="1952837"/>
            <a:ext cx="864096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/>
          <p:cNvCxnSpPr/>
          <p:nvPr/>
        </p:nvCxnSpPr>
        <p:spPr>
          <a:xfrm>
            <a:off x="2927648" y="3157084"/>
            <a:ext cx="8640960" cy="18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2936605" y="4458727"/>
            <a:ext cx="863200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/>
          <p:cNvCxnSpPr/>
          <p:nvPr/>
        </p:nvCxnSpPr>
        <p:spPr>
          <a:xfrm>
            <a:off x="2927648" y="1844825"/>
            <a:ext cx="0" cy="21602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to 23"/>
          <p:cNvCxnSpPr/>
          <p:nvPr/>
        </p:nvCxnSpPr>
        <p:spPr>
          <a:xfrm>
            <a:off x="11568608" y="1847084"/>
            <a:ext cx="0" cy="21602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/>
          <p:cNvCxnSpPr/>
          <p:nvPr/>
        </p:nvCxnSpPr>
        <p:spPr>
          <a:xfrm>
            <a:off x="2927648" y="3049070"/>
            <a:ext cx="0" cy="21602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to 25"/>
          <p:cNvCxnSpPr/>
          <p:nvPr/>
        </p:nvCxnSpPr>
        <p:spPr>
          <a:xfrm>
            <a:off x="11568608" y="3044045"/>
            <a:ext cx="0" cy="21602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to 26"/>
          <p:cNvCxnSpPr/>
          <p:nvPr/>
        </p:nvCxnSpPr>
        <p:spPr>
          <a:xfrm>
            <a:off x="2927648" y="4365104"/>
            <a:ext cx="0" cy="21602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to 27"/>
          <p:cNvCxnSpPr/>
          <p:nvPr/>
        </p:nvCxnSpPr>
        <p:spPr>
          <a:xfrm>
            <a:off x="11568608" y="4362133"/>
            <a:ext cx="0" cy="21602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to 28"/>
          <p:cNvCxnSpPr/>
          <p:nvPr/>
        </p:nvCxnSpPr>
        <p:spPr>
          <a:xfrm>
            <a:off x="2936605" y="5661248"/>
            <a:ext cx="0" cy="21602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/>
          <p:cNvCxnSpPr/>
          <p:nvPr/>
        </p:nvCxnSpPr>
        <p:spPr>
          <a:xfrm>
            <a:off x="11568608" y="5661248"/>
            <a:ext cx="0" cy="21602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to 18"/>
          <p:cNvCxnSpPr/>
          <p:nvPr/>
        </p:nvCxnSpPr>
        <p:spPr>
          <a:xfrm>
            <a:off x="3503712" y="1880830"/>
            <a:ext cx="0" cy="1080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to 32"/>
          <p:cNvCxnSpPr/>
          <p:nvPr/>
        </p:nvCxnSpPr>
        <p:spPr>
          <a:xfrm>
            <a:off x="4079776" y="1880829"/>
            <a:ext cx="0" cy="1080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to 33"/>
          <p:cNvCxnSpPr/>
          <p:nvPr/>
        </p:nvCxnSpPr>
        <p:spPr>
          <a:xfrm>
            <a:off x="4655840" y="1880829"/>
            <a:ext cx="0" cy="1080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to 34"/>
          <p:cNvCxnSpPr/>
          <p:nvPr/>
        </p:nvCxnSpPr>
        <p:spPr>
          <a:xfrm>
            <a:off x="5231904" y="1880829"/>
            <a:ext cx="0" cy="1080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/>
          <p:cNvCxnSpPr/>
          <p:nvPr/>
        </p:nvCxnSpPr>
        <p:spPr>
          <a:xfrm>
            <a:off x="5807968" y="1880829"/>
            <a:ext cx="0" cy="1080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to 36"/>
          <p:cNvCxnSpPr/>
          <p:nvPr/>
        </p:nvCxnSpPr>
        <p:spPr>
          <a:xfrm>
            <a:off x="6384032" y="1880830"/>
            <a:ext cx="0" cy="1080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/>
          <p:cNvCxnSpPr/>
          <p:nvPr/>
        </p:nvCxnSpPr>
        <p:spPr>
          <a:xfrm>
            <a:off x="6960096" y="1880830"/>
            <a:ext cx="0" cy="1080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to 38"/>
          <p:cNvCxnSpPr/>
          <p:nvPr/>
        </p:nvCxnSpPr>
        <p:spPr>
          <a:xfrm>
            <a:off x="7536160" y="1880829"/>
            <a:ext cx="0" cy="1080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to 39"/>
          <p:cNvCxnSpPr/>
          <p:nvPr/>
        </p:nvCxnSpPr>
        <p:spPr>
          <a:xfrm>
            <a:off x="8112224" y="1880829"/>
            <a:ext cx="0" cy="1080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to 40"/>
          <p:cNvCxnSpPr/>
          <p:nvPr/>
        </p:nvCxnSpPr>
        <p:spPr>
          <a:xfrm>
            <a:off x="8688288" y="1880829"/>
            <a:ext cx="0" cy="1080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to 41"/>
          <p:cNvCxnSpPr/>
          <p:nvPr/>
        </p:nvCxnSpPr>
        <p:spPr>
          <a:xfrm>
            <a:off x="9264352" y="1880829"/>
            <a:ext cx="0" cy="1080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to 42"/>
          <p:cNvCxnSpPr/>
          <p:nvPr/>
        </p:nvCxnSpPr>
        <p:spPr>
          <a:xfrm>
            <a:off x="9840416" y="1880829"/>
            <a:ext cx="0" cy="1080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to 43"/>
          <p:cNvCxnSpPr/>
          <p:nvPr/>
        </p:nvCxnSpPr>
        <p:spPr>
          <a:xfrm>
            <a:off x="10416480" y="1880829"/>
            <a:ext cx="0" cy="1080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reto 53"/>
          <p:cNvCxnSpPr/>
          <p:nvPr/>
        </p:nvCxnSpPr>
        <p:spPr>
          <a:xfrm>
            <a:off x="3503712" y="3104966"/>
            <a:ext cx="0" cy="1080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reto 54"/>
          <p:cNvCxnSpPr/>
          <p:nvPr/>
        </p:nvCxnSpPr>
        <p:spPr>
          <a:xfrm>
            <a:off x="4175787" y="3104965"/>
            <a:ext cx="0" cy="1080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to 55"/>
          <p:cNvCxnSpPr/>
          <p:nvPr/>
        </p:nvCxnSpPr>
        <p:spPr>
          <a:xfrm>
            <a:off x="4847861" y="3104965"/>
            <a:ext cx="0" cy="1080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reto 56"/>
          <p:cNvCxnSpPr/>
          <p:nvPr/>
        </p:nvCxnSpPr>
        <p:spPr>
          <a:xfrm>
            <a:off x="5519936" y="3104965"/>
            <a:ext cx="0" cy="1080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ector reto 57"/>
          <p:cNvCxnSpPr/>
          <p:nvPr/>
        </p:nvCxnSpPr>
        <p:spPr>
          <a:xfrm>
            <a:off x="6288021" y="3104965"/>
            <a:ext cx="0" cy="1080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ctor reto 58"/>
          <p:cNvCxnSpPr/>
          <p:nvPr/>
        </p:nvCxnSpPr>
        <p:spPr>
          <a:xfrm>
            <a:off x="7056107" y="3104966"/>
            <a:ext cx="0" cy="1080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ctor reto 59"/>
          <p:cNvCxnSpPr/>
          <p:nvPr/>
        </p:nvCxnSpPr>
        <p:spPr>
          <a:xfrm>
            <a:off x="7824192" y="3104966"/>
            <a:ext cx="0" cy="1080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ector reto 60"/>
          <p:cNvCxnSpPr/>
          <p:nvPr/>
        </p:nvCxnSpPr>
        <p:spPr>
          <a:xfrm>
            <a:off x="9360363" y="3104965"/>
            <a:ext cx="0" cy="1080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ector reto 61"/>
          <p:cNvCxnSpPr/>
          <p:nvPr/>
        </p:nvCxnSpPr>
        <p:spPr>
          <a:xfrm>
            <a:off x="8592277" y="3104965"/>
            <a:ext cx="0" cy="1080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ctor reto 62"/>
          <p:cNvCxnSpPr/>
          <p:nvPr/>
        </p:nvCxnSpPr>
        <p:spPr>
          <a:xfrm>
            <a:off x="10128448" y="3104965"/>
            <a:ext cx="0" cy="1080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ector reto 66"/>
          <p:cNvCxnSpPr/>
          <p:nvPr/>
        </p:nvCxnSpPr>
        <p:spPr>
          <a:xfrm>
            <a:off x="3887755" y="4401110"/>
            <a:ext cx="0" cy="1080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ector reto 67"/>
          <p:cNvCxnSpPr/>
          <p:nvPr/>
        </p:nvCxnSpPr>
        <p:spPr>
          <a:xfrm>
            <a:off x="5039883" y="4401109"/>
            <a:ext cx="0" cy="1080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ector reto 68"/>
          <p:cNvCxnSpPr/>
          <p:nvPr/>
        </p:nvCxnSpPr>
        <p:spPr>
          <a:xfrm>
            <a:off x="7344139" y="4401109"/>
            <a:ext cx="0" cy="1080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ector reto 69"/>
          <p:cNvCxnSpPr/>
          <p:nvPr/>
        </p:nvCxnSpPr>
        <p:spPr>
          <a:xfrm>
            <a:off x="6192011" y="4401109"/>
            <a:ext cx="0" cy="1080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ector reto 70"/>
          <p:cNvCxnSpPr/>
          <p:nvPr/>
        </p:nvCxnSpPr>
        <p:spPr>
          <a:xfrm>
            <a:off x="8496267" y="4401109"/>
            <a:ext cx="0" cy="1080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ector reto 71"/>
          <p:cNvCxnSpPr/>
          <p:nvPr/>
        </p:nvCxnSpPr>
        <p:spPr>
          <a:xfrm>
            <a:off x="9648395" y="4401110"/>
            <a:ext cx="0" cy="1080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ector reto 72"/>
          <p:cNvCxnSpPr/>
          <p:nvPr/>
        </p:nvCxnSpPr>
        <p:spPr>
          <a:xfrm>
            <a:off x="10608501" y="4401110"/>
            <a:ext cx="0" cy="1080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ector reto 76"/>
          <p:cNvCxnSpPr/>
          <p:nvPr/>
        </p:nvCxnSpPr>
        <p:spPr>
          <a:xfrm>
            <a:off x="4175787" y="5733257"/>
            <a:ext cx="0" cy="1080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ector reto 77"/>
          <p:cNvCxnSpPr/>
          <p:nvPr/>
        </p:nvCxnSpPr>
        <p:spPr>
          <a:xfrm>
            <a:off x="5423925" y="5733258"/>
            <a:ext cx="0" cy="1080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ector reto 78"/>
          <p:cNvCxnSpPr/>
          <p:nvPr/>
        </p:nvCxnSpPr>
        <p:spPr>
          <a:xfrm>
            <a:off x="7920203" y="5733258"/>
            <a:ext cx="0" cy="1080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ector reto 79"/>
          <p:cNvCxnSpPr/>
          <p:nvPr/>
        </p:nvCxnSpPr>
        <p:spPr>
          <a:xfrm>
            <a:off x="6672064" y="5733258"/>
            <a:ext cx="0" cy="1080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ector reto 80"/>
          <p:cNvCxnSpPr/>
          <p:nvPr/>
        </p:nvCxnSpPr>
        <p:spPr>
          <a:xfrm>
            <a:off x="9168341" y="5733257"/>
            <a:ext cx="0" cy="1080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CaixaDeTexto 50"/>
          <p:cNvSpPr txBox="1"/>
          <p:nvPr/>
        </p:nvSpPr>
        <p:spPr>
          <a:xfrm>
            <a:off x="2159563" y="1112112"/>
            <a:ext cx="15430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dirty="0" smtClean="0"/>
              <a:t>ENTRADA EM VIGOR</a:t>
            </a:r>
            <a:endParaRPr lang="pt-BR" sz="1100" dirty="0"/>
          </a:p>
        </p:txBody>
      </p:sp>
      <p:cxnSp>
        <p:nvCxnSpPr>
          <p:cNvPr id="112" name="Conector reto 111"/>
          <p:cNvCxnSpPr/>
          <p:nvPr/>
        </p:nvCxnSpPr>
        <p:spPr>
          <a:xfrm>
            <a:off x="10992544" y="1880830"/>
            <a:ext cx="0" cy="1080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Conector reto 114"/>
          <p:cNvCxnSpPr/>
          <p:nvPr/>
        </p:nvCxnSpPr>
        <p:spPr>
          <a:xfrm>
            <a:off x="10896533" y="3104966"/>
            <a:ext cx="0" cy="1080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Conector reto 119"/>
          <p:cNvCxnSpPr/>
          <p:nvPr/>
        </p:nvCxnSpPr>
        <p:spPr>
          <a:xfrm>
            <a:off x="10416480" y="5733257"/>
            <a:ext cx="0" cy="1080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CaixaDeTexto 145"/>
          <p:cNvSpPr txBox="1"/>
          <p:nvPr/>
        </p:nvSpPr>
        <p:spPr>
          <a:xfrm>
            <a:off x="8489339" y="1655222"/>
            <a:ext cx="15430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1100" dirty="0"/>
          </a:p>
        </p:txBody>
      </p:sp>
      <p:sp>
        <p:nvSpPr>
          <p:cNvPr id="153" name="CaixaDeTexto 152"/>
          <p:cNvSpPr txBox="1"/>
          <p:nvPr/>
        </p:nvSpPr>
        <p:spPr>
          <a:xfrm>
            <a:off x="10673317" y="2375302"/>
            <a:ext cx="15430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dirty="0" smtClean="0"/>
              <a:t>15 anos</a:t>
            </a:r>
            <a:endParaRPr lang="pt-BR" sz="1100" dirty="0"/>
          </a:p>
        </p:txBody>
      </p:sp>
      <p:sp>
        <p:nvSpPr>
          <p:cNvPr id="154" name="CaixaDeTexto 153"/>
          <p:cNvSpPr txBox="1"/>
          <p:nvPr/>
        </p:nvSpPr>
        <p:spPr>
          <a:xfrm>
            <a:off x="10671187" y="3502922"/>
            <a:ext cx="15430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dirty="0" smtClean="0"/>
              <a:t>12 anos</a:t>
            </a:r>
            <a:endParaRPr lang="pt-BR" sz="1100" dirty="0"/>
          </a:p>
        </p:txBody>
      </p:sp>
      <p:sp>
        <p:nvSpPr>
          <p:cNvPr id="155" name="CaixaDeTexto 154"/>
          <p:cNvSpPr txBox="1"/>
          <p:nvPr/>
        </p:nvSpPr>
        <p:spPr>
          <a:xfrm>
            <a:off x="10793595" y="4593714"/>
            <a:ext cx="15430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dirty="0" smtClean="0"/>
              <a:t>8 anos</a:t>
            </a:r>
            <a:endParaRPr lang="pt-BR" sz="1100" dirty="0"/>
          </a:p>
        </p:txBody>
      </p:sp>
      <p:sp>
        <p:nvSpPr>
          <p:cNvPr id="156" name="CaixaDeTexto 155"/>
          <p:cNvSpPr txBox="1"/>
          <p:nvPr/>
        </p:nvSpPr>
        <p:spPr>
          <a:xfrm>
            <a:off x="10793595" y="5903694"/>
            <a:ext cx="15430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dirty="0" smtClean="0"/>
              <a:t>7 anos</a:t>
            </a:r>
            <a:endParaRPr lang="pt-BR" sz="1100" dirty="0"/>
          </a:p>
        </p:txBody>
      </p:sp>
      <p:sp>
        <p:nvSpPr>
          <p:cNvPr id="166" name="CaixaDeTexto 165"/>
          <p:cNvSpPr txBox="1"/>
          <p:nvPr/>
        </p:nvSpPr>
        <p:spPr>
          <a:xfrm>
            <a:off x="2735627" y="5445225"/>
            <a:ext cx="93130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b="1" dirty="0" smtClean="0"/>
              <a:t>17% </a:t>
            </a:r>
            <a:r>
              <a:rPr lang="pt-BR" sz="1100" dirty="0" smtClean="0"/>
              <a:t>                       </a:t>
            </a:r>
            <a:r>
              <a:rPr lang="pt-BR" sz="1100" dirty="0" smtClean="0">
                <a:solidFill>
                  <a:srgbClr val="C00000"/>
                </a:solidFill>
              </a:rPr>
              <a:t>14,6%                     12,2%                        9,8%                         7,4%                         5%                           2,6%           </a:t>
            </a:r>
            <a:r>
              <a:rPr lang="pt-BR" sz="1100" dirty="0" smtClean="0"/>
              <a:t>            </a:t>
            </a:r>
            <a:r>
              <a:rPr lang="pt-BR" sz="1100" b="1" dirty="0" smtClean="0"/>
              <a:t>0%</a:t>
            </a:r>
            <a:endParaRPr lang="pt-BR" sz="1100" b="1" dirty="0"/>
          </a:p>
        </p:txBody>
      </p:sp>
      <p:sp>
        <p:nvSpPr>
          <p:cNvPr id="167" name="CaixaDeTexto 166"/>
          <p:cNvSpPr txBox="1"/>
          <p:nvPr/>
        </p:nvSpPr>
        <p:spPr>
          <a:xfrm>
            <a:off x="2639616" y="4118884"/>
            <a:ext cx="93130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b="1" dirty="0" smtClean="0"/>
              <a:t> 14%                </a:t>
            </a:r>
            <a:r>
              <a:rPr lang="pt-BR" sz="1100" dirty="0" smtClean="0">
                <a:solidFill>
                  <a:srgbClr val="C00000"/>
                </a:solidFill>
              </a:rPr>
              <a:t>12,25%                   10,5%                    8,75%                      7%                      5,25%                      3,5%               1,75%                  </a:t>
            </a:r>
            <a:r>
              <a:rPr lang="pt-BR" sz="1100" b="1" dirty="0" smtClean="0"/>
              <a:t>0%</a:t>
            </a:r>
            <a:endParaRPr lang="pt-BR" sz="1100" b="1" dirty="0"/>
          </a:p>
        </p:txBody>
      </p:sp>
      <p:sp>
        <p:nvSpPr>
          <p:cNvPr id="168" name="CaixaDeTexto 167"/>
          <p:cNvSpPr txBox="1"/>
          <p:nvPr/>
        </p:nvSpPr>
        <p:spPr>
          <a:xfrm>
            <a:off x="2159563" y="1598603"/>
            <a:ext cx="1028006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b="1" dirty="0" smtClean="0"/>
              <a:t> 35% </a:t>
            </a:r>
            <a:r>
              <a:rPr lang="pt-BR" sz="1100" b="1" dirty="0" smtClean="0">
                <a:sym typeface="Wingdings" panose="05000000000000000000" pitchFamily="2" charset="2"/>
              </a:rPr>
              <a:t> </a:t>
            </a:r>
            <a:r>
              <a:rPr lang="pt-BR" sz="1100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17,5%                               </a:t>
            </a:r>
            <a:r>
              <a:rPr lang="pt-BR" sz="1100" b="1" dirty="0" smtClean="0">
                <a:sym typeface="Wingdings" panose="05000000000000000000" pitchFamily="2" charset="2"/>
              </a:rPr>
              <a:t>                                                                                                                           </a:t>
            </a:r>
            <a:r>
              <a:rPr lang="pt-BR" sz="1100" dirty="0" smtClean="0">
                <a:sym typeface="Wingdings" panose="05000000000000000000" pitchFamily="2" charset="2"/>
              </a:rPr>
              <a:t>  </a:t>
            </a:r>
            <a:r>
              <a:rPr lang="pt-BR" sz="1100" dirty="0" smtClean="0">
                <a:solidFill>
                  <a:srgbClr val="C00000"/>
                </a:solidFill>
                <a:sym typeface="Wingdings" panose="05000000000000000000" pitchFamily="2" charset="2"/>
              </a:rPr>
              <a:t>14%        10,5%       7%         3,5%     </a:t>
            </a:r>
            <a:r>
              <a:rPr lang="pt-BR" sz="1100" dirty="0" smtClean="0">
                <a:sym typeface="Wingdings" panose="05000000000000000000" pitchFamily="2" charset="2"/>
              </a:rPr>
              <a:t>  </a:t>
            </a:r>
            <a:r>
              <a:rPr lang="pt-BR" sz="1100" b="1" dirty="0" smtClean="0">
                <a:sym typeface="Wingdings" panose="05000000000000000000" pitchFamily="2" charset="2"/>
              </a:rPr>
              <a:t>0%</a:t>
            </a:r>
            <a:endParaRPr lang="pt-BR" sz="1100" b="1" dirty="0"/>
          </a:p>
        </p:txBody>
      </p:sp>
      <p:sp>
        <p:nvSpPr>
          <p:cNvPr id="172" name="CaixaDeTexto 171"/>
          <p:cNvSpPr txBox="1"/>
          <p:nvPr/>
        </p:nvSpPr>
        <p:spPr>
          <a:xfrm>
            <a:off x="2639616" y="2060849"/>
            <a:ext cx="1028006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b="1" dirty="0" smtClean="0"/>
              <a:t>  35%</a:t>
            </a:r>
            <a:r>
              <a:rPr lang="pt-BR" sz="1100" dirty="0">
                <a:sym typeface="Wingdings" panose="05000000000000000000" pitchFamily="2" charset="2"/>
              </a:rPr>
              <a:t> </a:t>
            </a:r>
            <a:r>
              <a:rPr lang="pt-BR" sz="1100" dirty="0" smtClean="0">
                <a:sym typeface="Wingdings" panose="05000000000000000000" pitchFamily="2" charset="2"/>
              </a:rPr>
              <a:t>                                                                                                               </a:t>
            </a:r>
            <a:r>
              <a:rPr lang="pt-BR" sz="1100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17,5%    </a:t>
            </a:r>
            <a:r>
              <a:rPr lang="pt-BR" sz="1100" dirty="0" smtClean="0">
                <a:sym typeface="Wingdings" panose="05000000000000000000" pitchFamily="2" charset="2"/>
              </a:rPr>
              <a:t>                                 </a:t>
            </a:r>
            <a:r>
              <a:rPr lang="pt-BR" sz="1100" dirty="0" smtClean="0">
                <a:solidFill>
                  <a:srgbClr val="C00000"/>
                </a:solidFill>
                <a:sym typeface="Wingdings" panose="05000000000000000000" pitchFamily="2" charset="2"/>
              </a:rPr>
              <a:t>14%      10,5%       7%         3,5%        </a:t>
            </a:r>
            <a:r>
              <a:rPr lang="pt-BR" sz="1100" b="1" dirty="0" smtClean="0">
                <a:sym typeface="Wingdings" panose="05000000000000000000" pitchFamily="2" charset="2"/>
              </a:rPr>
              <a:t>0%</a:t>
            </a:r>
            <a:endParaRPr lang="pt-BR" sz="1100" b="1" dirty="0"/>
          </a:p>
        </p:txBody>
      </p:sp>
      <p:cxnSp>
        <p:nvCxnSpPr>
          <p:cNvPr id="1033" name="Conector reto 1032"/>
          <p:cNvCxnSpPr/>
          <p:nvPr/>
        </p:nvCxnSpPr>
        <p:spPr>
          <a:xfrm>
            <a:off x="2924184" y="1598603"/>
            <a:ext cx="8644424" cy="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7" name="CaixaDeTexto 176"/>
          <p:cNvSpPr txBox="1"/>
          <p:nvPr/>
        </p:nvSpPr>
        <p:spPr>
          <a:xfrm>
            <a:off x="2924184" y="1312197"/>
            <a:ext cx="86285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 smtClean="0"/>
              <a:t>Cota: 50 mil veículos</a:t>
            </a:r>
            <a:endParaRPr lang="pt-BR" sz="1100" b="1" dirty="0"/>
          </a:p>
        </p:txBody>
      </p:sp>
      <p:cxnSp>
        <p:nvCxnSpPr>
          <p:cNvPr id="178" name="Conector reto 177"/>
          <p:cNvCxnSpPr/>
          <p:nvPr/>
        </p:nvCxnSpPr>
        <p:spPr>
          <a:xfrm>
            <a:off x="2927648" y="2348880"/>
            <a:ext cx="8644424" cy="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9" name="CaixaDeTexto 178"/>
          <p:cNvSpPr txBox="1"/>
          <p:nvPr/>
        </p:nvSpPr>
        <p:spPr>
          <a:xfrm>
            <a:off x="2927648" y="2375302"/>
            <a:ext cx="86285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 smtClean="0"/>
              <a:t>Extra cota</a:t>
            </a:r>
            <a:endParaRPr lang="pt-BR" sz="1100" b="1" dirty="0"/>
          </a:p>
        </p:txBody>
      </p:sp>
      <p:cxnSp>
        <p:nvCxnSpPr>
          <p:cNvPr id="1037" name="Conector de seta reta 1036"/>
          <p:cNvCxnSpPr/>
          <p:nvPr/>
        </p:nvCxnSpPr>
        <p:spPr>
          <a:xfrm>
            <a:off x="3311691" y="1721713"/>
            <a:ext cx="576064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9" name="Conector de seta reta 1038"/>
          <p:cNvCxnSpPr/>
          <p:nvPr/>
        </p:nvCxnSpPr>
        <p:spPr>
          <a:xfrm>
            <a:off x="3215680" y="2183958"/>
            <a:ext cx="4080453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1" name="Conector de seta reta 1040"/>
          <p:cNvCxnSpPr/>
          <p:nvPr/>
        </p:nvCxnSpPr>
        <p:spPr>
          <a:xfrm>
            <a:off x="7824192" y="2183958"/>
            <a:ext cx="1248139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7" name="CaixaDeTexto 186"/>
          <p:cNvSpPr txBox="1"/>
          <p:nvPr/>
        </p:nvSpPr>
        <p:spPr>
          <a:xfrm>
            <a:off x="2639616" y="2822740"/>
            <a:ext cx="93130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b="1" dirty="0" smtClean="0"/>
              <a:t> 27%      </a:t>
            </a:r>
            <a:r>
              <a:rPr lang="pt-BR" sz="1100" b="1" dirty="0" smtClean="0">
                <a:solidFill>
                  <a:srgbClr val="C00000"/>
                </a:solidFill>
              </a:rPr>
              <a:t>  						           </a:t>
            </a:r>
            <a:r>
              <a:rPr lang="pt-BR" sz="1100" b="1" dirty="0" smtClean="0"/>
              <a:t>0%</a:t>
            </a:r>
            <a:endParaRPr lang="pt-BR" sz="1100" b="1" dirty="0"/>
          </a:p>
        </p:txBody>
      </p:sp>
      <p:cxnSp>
        <p:nvCxnSpPr>
          <p:cNvPr id="1044" name="Conector reto 1043"/>
          <p:cNvCxnSpPr/>
          <p:nvPr/>
        </p:nvCxnSpPr>
        <p:spPr>
          <a:xfrm>
            <a:off x="2924184" y="2822739"/>
            <a:ext cx="5668093" cy="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Conector reto 189"/>
          <p:cNvCxnSpPr/>
          <p:nvPr/>
        </p:nvCxnSpPr>
        <p:spPr>
          <a:xfrm>
            <a:off x="2927648" y="3501008"/>
            <a:ext cx="8644424" cy="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1" name="CaixaDeTexto 190"/>
          <p:cNvSpPr txBox="1"/>
          <p:nvPr/>
        </p:nvSpPr>
        <p:spPr>
          <a:xfrm>
            <a:off x="1115867" y="2564904"/>
            <a:ext cx="86285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 smtClean="0"/>
              <a:t>Vinhos</a:t>
            </a:r>
            <a:endParaRPr lang="pt-BR" sz="1100" b="1" dirty="0"/>
          </a:p>
        </p:txBody>
      </p:sp>
      <p:sp>
        <p:nvSpPr>
          <p:cNvPr id="192" name="CaixaDeTexto 191"/>
          <p:cNvSpPr txBox="1"/>
          <p:nvPr/>
        </p:nvSpPr>
        <p:spPr>
          <a:xfrm>
            <a:off x="2927648" y="3501008"/>
            <a:ext cx="86285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 smtClean="0"/>
              <a:t>Espumantes (acima de 8 US$/litro)</a:t>
            </a:r>
            <a:endParaRPr lang="pt-BR" sz="1100" b="1" dirty="0"/>
          </a:p>
        </p:txBody>
      </p:sp>
      <p:sp>
        <p:nvSpPr>
          <p:cNvPr id="193" name="CaixaDeTexto 192"/>
          <p:cNvSpPr txBox="1"/>
          <p:nvPr/>
        </p:nvSpPr>
        <p:spPr>
          <a:xfrm>
            <a:off x="2639616" y="3254788"/>
            <a:ext cx="92170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b="1" dirty="0" smtClean="0"/>
              <a:t> 27%        </a:t>
            </a:r>
            <a:r>
              <a:rPr lang="pt-BR" sz="1100" dirty="0" smtClean="0">
                <a:solidFill>
                  <a:srgbClr val="C00000"/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pt-BR" sz="1100" b="1" dirty="0" smtClean="0"/>
              <a:t>0%   </a:t>
            </a:r>
            <a:endParaRPr lang="pt-BR" sz="1100" b="1" dirty="0"/>
          </a:p>
        </p:txBody>
      </p:sp>
      <p:sp>
        <p:nvSpPr>
          <p:cNvPr id="82" name="object 5" descr="Beige rectangle">
            <a:extLst>
              <a:ext uri="{FF2B5EF4-FFF2-40B4-BE49-F238E27FC236}">
                <a16:creationId xmlns="" xmlns:a16="http://schemas.microsoft.com/office/drawing/2014/main" id="{890F7762-BD37-4D33-9F80-1DA07B5E172E}"/>
              </a:ext>
            </a:extLst>
          </p:cNvPr>
          <p:cNvSpPr/>
          <p:nvPr/>
        </p:nvSpPr>
        <p:spPr>
          <a:xfrm>
            <a:off x="950256" y="1013273"/>
            <a:ext cx="3672000" cy="0"/>
          </a:xfrm>
          <a:custGeom>
            <a:avLst/>
            <a:gdLst/>
            <a:ahLst/>
            <a:cxnLst/>
            <a:rect l="l" t="t" r="r" b="b"/>
            <a:pathLst>
              <a:path w="3931920">
                <a:moveTo>
                  <a:pt x="0" y="0"/>
                </a:moveTo>
                <a:lnTo>
                  <a:pt x="3931920" y="0"/>
                </a:lnTo>
              </a:path>
            </a:pathLst>
          </a:custGeom>
          <a:ln w="54864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83" name="Title 2">
            <a:extLst>
              <a:ext uri="{FF2B5EF4-FFF2-40B4-BE49-F238E27FC236}">
                <a16:creationId xmlns="" xmlns:a16="http://schemas.microsoft.com/office/drawing/2014/main" id="{F9ADB42F-AE48-4323-897F-DB5A083BD103}"/>
              </a:ext>
            </a:extLst>
          </p:cNvPr>
          <p:cNvSpPr txBox="1">
            <a:spLocks/>
          </p:cNvSpPr>
          <p:nvPr/>
        </p:nvSpPr>
        <p:spPr>
          <a:xfrm>
            <a:off x="815414" y="-328544"/>
            <a:ext cx="11376586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25000"/>
              </a:lnSpc>
              <a:spcBef>
                <a:spcPct val="0"/>
              </a:spcBef>
              <a:buNone/>
              <a:defRPr sz="6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200" dirty="0" smtClean="0">
                <a:solidFill>
                  <a:srgbClr val="2E6774"/>
                </a:solidFill>
              </a:rPr>
              <a:t>EXEMPLOS DE DESGRAVAÇÃO</a:t>
            </a:r>
            <a:endParaRPr lang="pt-BR" sz="3200" dirty="0">
              <a:solidFill>
                <a:srgbClr val="2E6774"/>
              </a:solidFill>
            </a:endParaRPr>
          </a:p>
        </p:txBody>
      </p:sp>
      <p:cxnSp>
        <p:nvCxnSpPr>
          <p:cNvPr id="3" name="Conector de seta reta 2"/>
          <p:cNvCxnSpPr/>
          <p:nvPr/>
        </p:nvCxnSpPr>
        <p:spPr>
          <a:xfrm>
            <a:off x="3136605" y="3374960"/>
            <a:ext cx="8306131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CaixaDeTexto 83"/>
          <p:cNvSpPr txBox="1"/>
          <p:nvPr/>
        </p:nvSpPr>
        <p:spPr>
          <a:xfrm>
            <a:off x="3111846" y="2816060"/>
            <a:ext cx="7759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dirty="0" smtClean="0">
                <a:solidFill>
                  <a:srgbClr val="FF0000"/>
                </a:solidFill>
              </a:rPr>
              <a:t> 23,63% </a:t>
            </a:r>
            <a:endParaRPr lang="pt-BR" sz="1100" dirty="0">
              <a:solidFill>
                <a:srgbClr val="FF0000"/>
              </a:solidFill>
            </a:endParaRPr>
          </a:p>
        </p:txBody>
      </p:sp>
      <p:sp>
        <p:nvSpPr>
          <p:cNvPr id="90" name="CaixaDeTexto 89"/>
          <p:cNvSpPr txBox="1"/>
          <p:nvPr/>
        </p:nvSpPr>
        <p:spPr>
          <a:xfrm>
            <a:off x="3729317" y="2816060"/>
            <a:ext cx="8929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dirty="0" smtClean="0">
                <a:solidFill>
                  <a:srgbClr val="FF0000"/>
                </a:solidFill>
              </a:rPr>
              <a:t> 20,25% </a:t>
            </a:r>
            <a:endParaRPr lang="pt-BR" sz="1100" dirty="0">
              <a:solidFill>
                <a:srgbClr val="FF0000"/>
              </a:solidFill>
            </a:endParaRPr>
          </a:p>
        </p:txBody>
      </p:sp>
      <p:sp>
        <p:nvSpPr>
          <p:cNvPr id="91" name="CaixaDeTexto 90"/>
          <p:cNvSpPr txBox="1"/>
          <p:nvPr/>
        </p:nvSpPr>
        <p:spPr>
          <a:xfrm>
            <a:off x="4484391" y="2816060"/>
            <a:ext cx="7347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dirty="0" smtClean="0">
                <a:solidFill>
                  <a:srgbClr val="FF0000"/>
                </a:solidFill>
              </a:rPr>
              <a:t>18,66% </a:t>
            </a:r>
            <a:endParaRPr lang="pt-BR" sz="1100" dirty="0">
              <a:solidFill>
                <a:srgbClr val="FF0000"/>
              </a:solidFill>
            </a:endParaRPr>
          </a:p>
        </p:txBody>
      </p:sp>
      <p:sp>
        <p:nvSpPr>
          <p:cNvPr id="92" name="CaixaDeTexto 91"/>
          <p:cNvSpPr txBox="1"/>
          <p:nvPr/>
        </p:nvSpPr>
        <p:spPr>
          <a:xfrm>
            <a:off x="5219154" y="2816060"/>
            <a:ext cx="61720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dirty="0" smtClean="0">
                <a:solidFill>
                  <a:srgbClr val="FF0000"/>
                </a:solidFill>
              </a:rPr>
              <a:t> 13,5% </a:t>
            </a:r>
            <a:endParaRPr lang="pt-BR" sz="1100" dirty="0">
              <a:solidFill>
                <a:srgbClr val="FF0000"/>
              </a:solidFill>
            </a:endParaRPr>
          </a:p>
        </p:txBody>
      </p:sp>
      <p:sp>
        <p:nvSpPr>
          <p:cNvPr id="93" name="CaixaDeTexto 92"/>
          <p:cNvSpPr txBox="1"/>
          <p:nvPr/>
        </p:nvSpPr>
        <p:spPr>
          <a:xfrm>
            <a:off x="5903977" y="2816060"/>
            <a:ext cx="7680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dirty="0" smtClean="0">
                <a:solidFill>
                  <a:srgbClr val="FF0000"/>
                </a:solidFill>
              </a:rPr>
              <a:t> 10,13% </a:t>
            </a:r>
            <a:endParaRPr lang="pt-BR" sz="1100" dirty="0">
              <a:solidFill>
                <a:srgbClr val="FF0000"/>
              </a:solidFill>
            </a:endParaRPr>
          </a:p>
        </p:txBody>
      </p:sp>
      <p:sp>
        <p:nvSpPr>
          <p:cNvPr id="94" name="CaixaDeTexto 93"/>
          <p:cNvSpPr txBox="1"/>
          <p:nvPr/>
        </p:nvSpPr>
        <p:spPr>
          <a:xfrm>
            <a:off x="6739678" y="2816060"/>
            <a:ext cx="61720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dirty="0" smtClean="0">
                <a:solidFill>
                  <a:srgbClr val="FF0000"/>
                </a:solidFill>
              </a:rPr>
              <a:t>6,75% </a:t>
            </a:r>
            <a:endParaRPr lang="pt-BR" sz="1100" dirty="0">
              <a:solidFill>
                <a:srgbClr val="FF0000"/>
              </a:solidFill>
            </a:endParaRPr>
          </a:p>
        </p:txBody>
      </p:sp>
      <p:sp>
        <p:nvSpPr>
          <p:cNvPr id="95" name="CaixaDeTexto 94"/>
          <p:cNvSpPr txBox="1"/>
          <p:nvPr/>
        </p:nvSpPr>
        <p:spPr>
          <a:xfrm>
            <a:off x="7499940" y="2816060"/>
            <a:ext cx="61720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dirty="0" smtClean="0">
                <a:solidFill>
                  <a:srgbClr val="FF0000"/>
                </a:solidFill>
              </a:rPr>
              <a:t>3,38% </a:t>
            </a:r>
            <a:endParaRPr lang="pt-BR" sz="1100" dirty="0">
              <a:solidFill>
                <a:srgbClr val="FF0000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370928" y="2201092"/>
            <a:ext cx="17621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 smtClean="0"/>
              <a:t>UE	BR</a:t>
            </a:r>
            <a:endParaRPr lang="pt-BR" sz="1200" b="1" dirty="0"/>
          </a:p>
        </p:txBody>
      </p:sp>
      <p:sp>
        <p:nvSpPr>
          <p:cNvPr id="96" name="CaixaDeTexto 95"/>
          <p:cNvSpPr txBox="1"/>
          <p:nvPr/>
        </p:nvSpPr>
        <p:spPr>
          <a:xfrm>
            <a:off x="343631" y="3474865"/>
            <a:ext cx="17621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 smtClean="0"/>
              <a:t>UE	BR</a:t>
            </a:r>
            <a:endParaRPr lang="pt-BR" sz="1200" b="1" dirty="0"/>
          </a:p>
        </p:txBody>
      </p:sp>
      <p:sp>
        <p:nvSpPr>
          <p:cNvPr id="97" name="CaixaDeTexto 96"/>
          <p:cNvSpPr txBox="1"/>
          <p:nvPr/>
        </p:nvSpPr>
        <p:spPr>
          <a:xfrm>
            <a:off x="343630" y="4845104"/>
            <a:ext cx="17621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 smtClean="0"/>
              <a:t>UE	BR</a:t>
            </a:r>
            <a:endParaRPr lang="pt-BR" sz="1200" b="1" dirty="0"/>
          </a:p>
        </p:txBody>
      </p:sp>
      <p:sp>
        <p:nvSpPr>
          <p:cNvPr id="98" name="CaixaDeTexto 97"/>
          <p:cNvSpPr txBox="1"/>
          <p:nvPr/>
        </p:nvSpPr>
        <p:spPr>
          <a:xfrm>
            <a:off x="362001" y="5903723"/>
            <a:ext cx="17621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 smtClean="0"/>
              <a:t>BR	UE</a:t>
            </a:r>
            <a:endParaRPr lang="pt-BR" sz="1200" b="1" dirty="0"/>
          </a:p>
        </p:txBody>
      </p:sp>
      <p:cxnSp>
        <p:nvCxnSpPr>
          <p:cNvPr id="6" name="Conector de seta reta 5"/>
          <p:cNvCxnSpPr/>
          <p:nvPr/>
        </p:nvCxnSpPr>
        <p:spPr>
          <a:xfrm>
            <a:off x="977552" y="2339591"/>
            <a:ext cx="5040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onector de seta reta 99"/>
          <p:cNvCxnSpPr/>
          <p:nvPr/>
        </p:nvCxnSpPr>
        <p:spPr>
          <a:xfrm>
            <a:off x="972709" y="3607815"/>
            <a:ext cx="5040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Conector de seta reta 100"/>
          <p:cNvCxnSpPr/>
          <p:nvPr/>
        </p:nvCxnSpPr>
        <p:spPr>
          <a:xfrm>
            <a:off x="977552" y="4983603"/>
            <a:ext cx="5040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Conector de seta reta 101"/>
          <p:cNvCxnSpPr/>
          <p:nvPr/>
        </p:nvCxnSpPr>
        <p:spPr>
          <a:xfrm>
            <a:off x="982395" y="6047681"/>
            <a:ext cx="5040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11468844" y="6174902"/>
            <a:ext cx="357116" cy="365125"/>
          </a:xfrm>
        </p:spPr>
        <p:txBody>
          <a:bodyPr/>
          <a:lstStyle/>
          <a:p>
            <a:fld id="{82EE24B5-652C-4DB5-B7C3-B5BBEC1280B1}" type="slidenum">
              <a:rPr lang="en-US" noProof="0" smtClean="0"/>
              <a:t>24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93825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9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146" grpId="0"/>
      <p:bldP spid="153" grpId="0"/>
      <p:bldP spid="154" grpId="0"/>
      <p:bldP spid="155" grpId="0"/>
      <p:bldP spid="156" grpId="0"/>
      <p:bldP spid="166" grpId="0"/>
      <p:bldP spid="167" grpId="0"/>
      <p:bldP spid="168" grpId="0"/>
      <p:bldP spid="172" grpId="0"/>
      <p:bldP spid="177" grpId="0"/>
      <p:bldP spid="179" grpId="0"/>
      <p:bldP spid="187" grpId="0"/>
      <p:bldP spid="191" grpId="0"/>
      <p:bldP spid="192" grpId="0"/>
      <p:bldP spid="193" grpId="0"/>
      <p:bldP spid="84" grpId="0"/>
      <p:bldP spid="90" grpId="0"/>
      <p:bldP spid="91" grpId="0"/>
      <p:bldP spid="92" grpId="0"/>
      <p:bldP spid="93" grpId="0"/>
      <p:bldP spid="94" grpId="0"/>
      <p:bldP spid="95" grpId="0"/>
      <p:bldP spid="2" grpId="0"/>
      <p:bldP spid="96" grpId="0"/>
      <p:bldP spid="97" grpId="0"/>
      <p:bldP spid="9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05813"/>
            <a:ext cx="10515600" cy="1325563"/>
          </a:xfrm>
        </p:spPr>
        <p:txBody>
          <a:bodyPr/>
          <a:lstStyle/>
          <a:p>
            <a:r>
              <a:rPr lang="pt-BR" dirty="0" smtClean="0"/>
              <a:t>TRÂMITE DO ACORDO</a:t>
            </a:r>
            <a:endParaRPr lang="pt-BR" dirty="0"/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709265" y="3258102"/>
            <a:ext cx="10515600" cy="23210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100"/>
              </a:spcBef>
              <a:buClr>
                <a:schemeClr val="accent1"/>
              </a:buClr>
              <a:buNone/>
            </a:pPr>
            <a:r>
              <a:rPr lang="pt-BR" sz="2000" dirty="0" smtClean="0">
                <a:solidFill>
                  <a:schemeClr val="tx1"/>
                </a:solidFill>
              </a:rPr>
              <a:t> </a:t>
            </a:r>
          </a:p>
          <a:p>
            <a:pPr marL="0" indent="0">
              <a:lnSpc>
                <a:spcPct val="100000"/>
              </a:lnSpc>
              <a:spcBef>
                <a:spcPts val="100"/>
              </a:spcBef>
              <a:buClr>
                <a:schemeClr val="accent1"/>
              </a:buClr>
              <a:buNone/>
            </a:pPr>
            <a:endParaRPr lang="pt-BR" sz="2000" dirty="0" smtClean="0">
              <a:solidFill>
                <a:schemeClr val="tx1"/>
              </a:solidFill>
            </a:endParaRPr>
          </a:p>
        </p:txBody>
      </p:sp>
      <p:sp>
        <p:nvSpPr>
          <p:cNvPr id="8" name="AutoShape 6" descr="Resultado de imagem para uruguai bandei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9" name="AutoShape 9" descr="Resultado de imagem para paraguai bandeir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cxnSp>
        <p:nvCxnSpPr>
          <p:cNvPr id="39" name="Conector reto 38"/>
          <p:cNvCxnSpPr>
            <a:stCxn id="63" idx="0"/>
            <a:endCxn id="33" idx="4"/>
          </p:cNvCxnSpPr>
          <p:nvPr/>
        </p:nvCxnSpPr>
        <p:spPr>
          <a:xfrm>
            <a:off x="5324464" y="1263459"/>
            <a:ext cx="13554" cy="477813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CaixaDeTexto 40"/>
          <p:cNvSpPr txBox="1">
            <a:spLocks noChangeArrowheads="1"/>
          </p:cNvSpPr>
          <p:nvPr/>
        </p:nvSpPr>
        <p:spPr bwMode="auto">
          <a:xfrm>
            <a:off x="5338018" y="1114563"/>
            <a:ext cx="689965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ts val="100"/>
              </a:spcBef>
              <a:buClr>
                <a:schemeClr val="accent1"/>
              </a:buClr>
            </a:pPr>
            <a:r>
              <a:rPr lang="pt-BR" sz="2000" dirty="0"/>
              <a:t>Revisão técnica e jurídica (tradução em 23 idiomas); </a:t>
            </a:r>
          </a:p>
        </p:txBody>
      </p:sp>
      <p:sp>
        <p:nvSpPr>
          <p:cNvPr id="43" name="CaixaDeTexto 42"/>
          <p:cNvSpPr txBox="1">
            <a:spLocks noChangeArrowheads="1"/>
          </p:cNvSpPr>
          <p:nvPr/>
        </p:nvSpPr>
        <p:spPr bwMode="auto">
          <a:xfrm>
            <a:off x="5374929" y="2382820"/>
            <a:ext cx="505974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pt-BR" sz="2000" dirty="0"/>
              <a:t>Ratificação pelos países do Mercosul;</a:t>
            </a:r>
          </a:p>
        </p:txBody>
      </p:sp>
      <p:sp>
        <p:nvSpPr>
          <p:cNvPr id="44" name="CaixaDeTexto 43"/>
          <p:cNvSpPr txBox="1">
            <a:spLocks noChangeArrowheads="1"/>
          </p:cNvSpPr>
          <p:nvPr/>
        </p:nvSpPr>
        <p:spPr bwMode="auto">
          <a:xfrm>
            <a:off x="1037816" y="1710686"/>
            <a:ext cx="4241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spcBef>
                <a:spcPts val="100"/>
              </a:spcBef>
              <a:buClr>
                <a:schemeClr val="accent1"/>
              </a:buClr>
            </a:pPr>
            <a:r>
              <a:rPr lang="pt-BR" sz="2000" dirty="0"/>
              <a:t>Assinatura do acordo</a:t>
            </a:r>
          </a:p>
        </p:txBody>
      </p:sp>
      <p:sp>
        <p:nvSpPr>
          <p:cNvPr id="47" name="CaixaDeTexto 46"/>
          <p:cNvSpPr txBox="1">
            <a:spLocks noChangeArrowheads="1"/>
          </p:cNvSpPr>
          <p:nvPr/>
        </p:nvSpPr>
        <p:spPr bwMode="auto">
          <a:xfrm>
            <a:off x="-415303" y="3071402"/>
            <a:ext cx="562167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r>
              <a:rPr lang="pt-BR" sz="2000" dirty="0"/>
              <a:t>Votação no Parlamento </a:t>
            </a:r>
            <a:r>
              <a:rPr lang="pt-BR" sz="2000" dirty="0" smtClean="0"/>
              <a:t>Europeu</a:t>
            </a:r>
            <a:endParaRPr lang="pt-BR" sz="2000" dirty="0"/>
          </a:p>
        </p:txBody>
      </p:sp>
      <p:sp>
        <p:nvSpPr>
          <p:cNvPr id="50" name="CaixaDeTexto 49"/>
          <p:cNvSpPr txBox="1">
            <a:spLocks noChangeArrowheads="1"/>
          </p:cNvSpPr>
          <p:nvPr/>
        </p:nvSpPr>
        <p:spPr bwMode="auto">
          <a:xfrm>
            <a:off x="5333436" y="3747086"/>
            <a:ext cx="816185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pt-BR" sz="2000" dirty="0"/>
              <a:t>Ratificação do Acordo com vigência provisória  (Parte </a:t>
            </a:r>
            <a:endParaRPr lang="pt-BR" sz="2000" dirty="0" smtClean="0"/>
          </a:p>
          <a:p>
            <a:r>
              <a:rPr lang="pt-BR" sz="2000" dirty="0" smtClean="0"/>
              <a:t>Econômica);</a:t>
            </a:r>
            <a:endParaRPr lang="pt-BR" sz="2000" dirty="0"/>
          </a:p>
        </p:txBody>
      </p:sp>
      <p:sp>
        <p:nvSpPr>
          <p:cNvPr id="51" name="CaixaDeTexto 50"/>
          <p:cNvSpPr txBox="1">
            <a:spLocks noChangeArrowheads="1"/>
          </p:cNvSpPr>
          <p:nvPr/>
        </p:nvSpPr>
        <p:spPr bwMode="auto">
          <a:xfrm>
            <a:off x="321678" y="4578187"/>
            <a:ext cx="49976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r>
              <a:rPr lang="pt-BR" sz="2000" dirty="0"/>
              <a:t>Internalização em todos os Estados-Membro da </a:t>
            </a:r>
            <a:r>
              <a:rPr lang="pt-BR" sz="2000" dirty="0" smtClean="0"/>
              <a:t>U.E</a:t>
            </a:r>
            <a:endParaRPr lang="pt-BR" sz="2000" dirty="0"/>
          </a:p>
        </p:txBody>
      </p:sp>
      <p:sp>
        <p:nvSpPr>
          <p:cNvPr id="55" name="CaixaDeTexto 54"/>
          <p:cNvSpPr txBox="1">
            <a:spLocks noChangeArrowheads="1"/>
          </p:cNvSpPr>
          <p:nvPr/>
        </p:nvSpPr>
        <p:spPr bwMode="auto">
          <a:xfrm>
            <a:off x="5455721" y="5612085"/>
            <a:ext cx="627689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pt-BR" sz="2000" dirty="0"/>
              <a:t>Ratificação do Acordo com vigência plena  (Parte Política).</a:t>
            </a:r>
          </a:p>
        </p:txBody>
      </p:sp>
      <p:sp>
        <p:nvSpPr>
          <p:cNvPr id="33" name="Fluxograma: Conector 32"/>
          <p:cNvSpPr/>
          <p:nvPr/>
        </p:nvSpPr>
        <p:spPr>
          <a:xfrm>
            <a:off x="5280868" y="5927289"/>
            <a:ext cx="114300" cy="114300"/>
          </a:xfrm>
          <a:prstGeom prst="flowChartConnector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9" name="Fluxograma: Conector 58"/>
          <p:cNvSpPr/>
          <p:nvPr/>
        </p:nvSpPr>
        <p:spPr>
          <a:xfrm>
            <a:off x="5278118" y="4770661"/>
            <a:ext cx="114300" cy="114300"/>
          </a:xfrm>
          <a:prstGeom prst="flowChartConnector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0" name="Fluxograma: Conector 59"/>
          <p:cNvSpPr/>
          <p:nvPr/>
        </p:nvSpPr>
        <p:spPr>
          <a:xfrm>
            <a:off x="5268800" y="3886733"/>
            <a:ext cx="114300" cy="114300"/>
          </a:xfrm>
          <a:prstGeom prst="flowChartConnector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1" name="Fluxograma: Conector 60"/>
          <p:cNvSpPr/>
          <p:nvPr/>
        </p:nvSpPr>
        <p:spPr>
          <a:xfrm>
            <a:off x="5270444" y="3208413"/>
            <a:ext cx="114300" cy="114300"/>
          </a:xfrm>
          <a:prstGeom prst="flowChartConnector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2" name="Fluxograma: Conector 61"/>
          <p:cNvSpPr/>
          <p:nvPr/>
        </p:nvSpPr>
        <p:spPr>
          <a:xfrm>
            <a:off x="5278118" y="2528675"/>
            <a:ext cx="114300" cy="114300"/>
          </a:xfrm>
          <a:prstGeom prst="flowChartConnector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3" name="Fluxograma: Conector 62"/>
          <p:cNvSpPr/>
          <p:nvPr/>
        </p:nvSpPr>
        <p:spPr>
          <a:xfrm>
            <a:off x="5267314" y="1263459"/>
            <a:ext cx="114300" cy="114300"/>
          </a:xfrm>
          <a:prstGeom prst="flowChartConnector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6" name="Fluxograma: Conector 65"/>
          <p:cNvSpPr/>
          <p:nvPr/>
        </p:nvSpPr>
        <p:spPr>
          <a:xfrm>
            <a:off x="5277214" y="1867109"/>
            <a:ext cx="114300" cy="114300"/>
          </a:xfrm>
          <a:prstGeom prst="flowChartConnector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7" name="object 5" descr="Beige rectangle">
            <a:extLst>
              <a:ext uri="{FF2B5EF4-FFF2-40B4-BE49-F238E27FC236}">
                <a16:creationId xmlns="" xmlns:a16="http://schemas.microsoft.com/office/drawing/2014/main" id="{890F7762-BD37-4D33-9F80-1DA07B5E172E}"/>
              </a:ext>
            </a:extLst>
          </p:cNvPr>
          <p:cNvSpPr/>
          <p:nvPr/>
        </p:nvSpPr>
        <p:spPr>
          <a:xfrm>
            <a:off x="1312874" y="1026921"/>
            <a:ext cx="3672000" cy="0"/>
          </a:xfrm>
          <a:custGeom>
            <a:avLst/>
            <a:gdLst/>
            <a:ahLst/>
            <a:cxnLst/>
            <a:rect l="l" t="t" r="r" b="b"/>
            <a:pathLst>
              <a:path w="3931920">
                <a:moveTo>
                  <a:pt x="0" y="0"/>
                </a:moveTo>
                <a:lnTo>
                  <a:pt x="3931920" y="0"/>
                </a:lnTo>
              </a:path>
            </a:pathLst>
          </a:custGeom>
          <a:ln w="54864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65" name="AutoShape 2" descr="Resultado de imagem para bandeira brasil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6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42" y="5656204"/>
            <a:ext cx="796980" cy="55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Resultado de imagem para uniÃ£o europeia bandeir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77" y="6284920"/>
            <a:ext cx="796980" cy="530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CaixaDeTexto 68"/>
          <p:cNvSpPr txBox="1"/>
          <p:nvPr/>
        </p:nvSpPr>
        <p:spPr>
          <a:xfrm>
            <a:off x="990518" y="5766566"/>
            <a:ext cx="30139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/>
              <a:t>Média de 4 anos (?)</a:t>
            </a:r>
            <a:endParaRPr lang="pt-BR" sz="1600" b="1" dirty="0"/>
          </a:p>
        </p:txBody>
      </p:sp>
      <p:sp>
        <p:nvSpPr>
          <p:cNvPr id="76" name="CaixaDeTexto 75"/>
          <p:cNvSpPr txBox="1"/>
          <p:nvPr/>
        </p:nvSpPr>
        <p:spPr>
          <a:xfrm>
            <a:off x="1001024" y="6360414"/>
            <a:ext cx="37759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/>
              <a:t>Média de 2 anos e 6 meses</a:t>
            </a:r>
            <a:endParaRPr lang="pt-BR" sz="1600" b="1" dirty="0"/>
          </a:p>
        </p:txBody>
      </p:sp>
      <p:sp>
        <p:nvSpPr>
          <p:cNvPr id="28" name="Espaço Reservado para Número de Slide 2"/>
          <p:cNvSpPr txBox="1">
            <a:spLocks/>
          </p:cNvSpPr>
          <p:nvPr/>
        </p:nvSpPr>
        <p:spPr>
          <a:xfrm>
            <a:off x="11468844" y="6174902"/>
            <a:ext cx="3571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i="1" kern="1200">
                <a:solidFill>
                  <a:schemeClr val="tx2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EE24B5-652C-4DB5-B7C3-B5BBEC1280B1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02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3" grpId="0"/>
      <p:bldP spid="44" grpId="0"/>
      <p:bldP spid="47" grpId="0"/>
      <p:bldP spid="50" grpId="0"/>
      <p:bldP spid="51" grpId="0"/>
      <p:bldP spid="55" grpId="0"/>
      <p:bldP spid="69" grpId="0"/>
      <p:bldP spid="7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2E6774"/>
                </a:solidFill>
              </a:rPr>
              <a:t>FIERGS – Próximos Passos</a:t>
            </a:r>
            <a:endParaRPr lang="pt-BR" dirty="0">
              <a:solidFill>
                <a:srgbClr val="2E6774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749421"/>
            <a:ext cx="10515600" cy="465137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100"/>
              </a:spcBef>
              <a:buClr>
                <a:schemeClr val="accent1"/>
              </a:buClr>
            </a:pPr>
            <a:r>
              <a:rPr lang="pt-BR" sz="2400" dirty="0" smtClean="0">
                <a:solidFill>
                  <a:schemeClr val="tx1"/>
                </a:solidFill>
              </a:rPr>
              <a:t>Análise aprofundada dos textos e normativas que irão reger o acordo;</a:t>
            </a:r>
          </a:p>
          <a:p>
            <a:pPr>
              <a:lnSpc>
                <a:spcPct val="150000"/>
              </a:lnSpc>
              <a:spcBef>
                <a:spcPts val="100"/>
              </a:spcBef>
              <a:buClr>
                <a:schemeClr val="accent1"/>
              </a:buClr>
            </a:pPr>
            <a:r>
              <a:rPr lang="pt-BR" sz="2400" dirty="0" smtClean="0">
                <a:solidFill>
                  <a:schemeClr val="tx1"/>
                </a:solidFill>
              </a:rPr>
              <a:t>Apresentações e esclarecimentos junto aos Sindicatos e entidades empresariais;</a:t>
            </a:r>
          </a:p>
          <a:p>
            <a:pPr>
              <a:lnSpc>
                <a:spcPct val="150000"/>
              </a:lnSpc>
              <a:spcBef>
                <a:spcPts val="100"/>
              </a:spcBef>
              <a:buClr>
                <a:schemeClr val="accent1"/>
              </a:buClr>
            </a:pPr>
            <a:r>
              <a:rPr lang="pt-BR" sz="2400" dirty="0" smtClean="0">
                <a:solidFill>
                  <a:schemeClr val="tx1"/>
                </a:solidFill>
              </a:rPr>
              <a:t>Ações de promoção que estimulem a prospecção de negócios com a UE;</a:t>
            </a:r>
          </a:p>
          <a:p>
            <a:pPr>
              <a:lnSpc>
                <a:spcPct val="150000"/>
              </a:lnSpc>
              <a:spcBef>
                <a:spcPts val="100"/>
              </a:spcBef>
              <a:buClr>
                <a:schemeClr val="accent1"/>
              </a:buClr>
            </a:pPr>
            <a:r>
              <a:rPr lang="pt-BR" sz="2400" dirty="0" smtClean="0">
                <a:solidFill>
                  <a:schemeClr val="tx1"/>
                </a:solidFill>
              </a:rPr>
              <a:t>Estudos de inteligência de mercado identificando informações detalhadas sobre mercados, produtos e clientes potenciais;</a:t>
            </a:r>
          </a:p>
          <a:p>
            <a:pPr>
              <a:lnSpc>
                <a:spcPct val="150000"/>
              </a:lnSpc>
              <a:spcBef>
                <a:spcPts val="100"/>
              </a:spcBef>
              <a:buClr>
                <a:schemeClr val="accent1"/>
              </a:buClr>
            </a:pPr>
            <a:r>
              <a:rPr lang="pt-BR" sz="2400" dirty="0" smtClean="0">
                <a:solidFill>
                  <a:schemeClr val="tx1"/>
                </a:solidFill>
              </a:rPr>
              <a:t>Informações e prestação de serviços de documentos e procedimentos aduaneiros que serão incorporados pelo Acordo.</a:t>
            </a:r>
          </a:p>
          <a:p>
            <a:pPr>
              <a:lnSpc>
                <a:spcPct val="150000"/>
              </a:lnSpc>
              <a:spcBef>
                <a:spcPts val="100"/>
              </a:spcBef>
              <a:buClr>
                <a:schemeClr val="accent1"/>
              </a:buClr>
            </a:pPr>
            <a:endParaRPr lang="pt-BR" sz="2000" dirty="0" smtClean="0">
              <a:solidFill>
                <a:schemeClr val="tx1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>
                <a:solidFill>
                  <a:srgbClr val="00292E">
                    <a:alpha val="70000"/>
                  </a:srgbClr>
                </a:solidFill>
              </a:rPr>
              <a:pPr/>
              <a:t>26</a:t>
            </a:fld>
            <a:endParaRPr lang="en-US" dirty="0">
              <a:solidFill>
                <a:srgbClr val="00292E">
                  <a:alpha val="70000"/>
                </a:srgbClr>
              </a:solidFill>
            </a:endParaRPr>
          </a:p>
        </p:txBody>
      </p:sp>
      <p:sp>
        <p:nvSpPr>
          <p:cNvPr id="5" name="object 5" descr="Beige rectangle">
            <a:extLst>
              <a:ext uri="{FF2B5EF4-FFF2-40B4-BE49-F238E27FC236}">
                <a16:creationId xmlns="" xmlns:a16="http://schemas.microsoft.com/office/drawing/2014/main" id="{890F7762-BD37-4D33-9F80-1DA07B5E172E}"/>
              </a:ext>
            </a:extLst>
          </p:cNvPr>
          <p:cNvSpPr/>
          <p:nvPr/>
        </p:nvSpPr>
        <p:spPr>
          <a:xfrm>
            <a:off x="915637" y="1567108"/>
            <a:ext cx="3672000" cy="0"/>
          </a:xfrm>
          <a:custGeom>
            <a:avLst/>
            <a:gdLst/>
            <a:ahLst/>
            <a:cxnLst/>
            <a:rect l="l" t="t" r="r" b="b"/>
            <a:pathLst>
              <a:path w="3931920">
                <a:moveTo>
                  <a:pt x="0" y="0"/>
                </a:moveTo>
                <a:lnTo>
                  <a:pt x="3931920" y="0"/>
                </a:lnTo>
              </a:path>
            </a:pathLst>
          </a:custGeom>
          <a:ln w="54864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118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49704" y="377454"/>
            <a:ext cx="10515600" cy="1325563"/>
          </a:xfrm>
        </p:spPr>
        <p:txBody>
          <a:bodyPr/>
          <a:lstStyle/>
          <a:p>
            <a:r>
              <a:rPr lang="pt-BR" dirty="0" smtClean="0">
                <a:solidFill>
                  <a:schemeClr val="accent4">
                    <a:lumMod val="50000"/>
                  </a:schemeClr>
                </a:solidFill>
              </a:rPr>
              <a:t>ACORDOS FECHADOS</a:t>
            </a:r>
            <a:endParaRPr lang="pt-BR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noProof="0" smtClean="0"/>
              <a:t>27</a:t>
            </a:fld>
            <a:endParaRPr lang="en-US" noProof="0" dirty="0"/>
          </a:p>
        </p:txBody>
      </p:sp>
      <p:sp>
        <p:nvSpPr>
          <p:cNvPr id="5" name="object 5" descr="Beige rectangle">
            <a:extLst>
              <a:ext uri="{FF2B5EF4-FFF2-40B4-BE49-F238E27FC236}">
                <a16:creationId xmlns:a16="http://schemas.microsoft.com/office/drawing/2014/main" xmlns="" id="{890F7762-BD37-4D33-9F80-1DA07B5E172E}"/>
              </a:ext>
            </a:extLst>
          </p:cNvPr>
          <p:cNvSpPr/>
          <p:nvPr/>
        </p:nvSpPr>
        <p:spPr>
          <a:xfrm>
            <a:off x="833275" y="1371693"/>
            <a:ext cx="3672000" cy="0"/>
          </a:xfrm>
          <a:custGeom>
            <a:avLst/>
            <a:gdLst/>
            <a:ahLst/>
            <a:cxnLst/>
            <a:rect l="l" t="t" r="r" b="b"/>
            <a:pathLst>
              <a:path w="3931920">
                <a:moveTo>
                  <a:pt x="0" y="0"/>
                </a:moveTo>
                <a:lnTo>
                  <a:pt x="3931920" y="0"/>
                </a:lnTo>
              </a:path>
            </a:pathLst>
          </a:custGeom>
          <a:ln w="54864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6" name="Rectangle 25">
            <a:extLst>
              <a:ext uri="{FF2B5EF4-FFF2-40B4-BE49-F238E27FC236}">
                <a16:creationId xmlns:a16="http://schemas.microsoft.com/office/drawing/2014/main" xmlns="" id="{447A1645-EFC8-4537-A5ED-3F261355CC99}"/>
              </a:ext>
            </a:extLst>
          </p:cNvPr>
          <p:cNvSpPr/>
          <p:nvPr/>
        </p:nvSpPr>
        <p:spPr>
          <a:xfrm>
            <a:off x="9863111" y="6164330"/>
            <a:ext cx="2268537" cy="370800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/>
          <a:p>
            <a:pPr marL="12700">
              <a:lnSpc>
                <a:spcPct val="100000"/>
              </a:lnSpc>
              <a:spcBef>
                <a:spcPts val="509"/>
              </a:spcBef>
            </a:pPr>
            <a:r>
              <a:rPr lang="en-US" sz="1200" i="1" spc="-5" dirty="0" smtClean="0">
                <a:solidFill>
                  <a:schemeClr val="tx2">
                    <a:alpha val="70000"/>
                  </a:schemeClr>
                </a:solidFill>
                <a:cs typeface="Arial"/>
              </a:rPr>
              <a:t>Fonte: CNI</a:t>
            </a:r>
            <a:endParaRPr lang="en-US" sz="1200" dirty="0">
              <a:solidFill>
                <a:schemeClr val="tx2">
                  <a:alpha val="70000"/>
                </a:schemeClr>
              </a:solidFill>
              <a:cs typeface="Arial"/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5965323" y="5324660"/>
            <a:ext cx="1662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latin typeface="Bahnschrift Light" panose="020B05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Cingapura</a:t>
            </a:r>
            <a:endParaRPr lang="pt-BR" sz="2000" b="1" dirty="0" smtClean="0">
              <a:latin typeface="Bahnschrift Light" panose="020B0502040204020203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pSp>
        <p:nvGrpSpPr>
          <p:cNvPr id="11" name="Grupo 10"/>
          <p:cNvGrpSpPr/>
          <p:nvPr/>
        </p:nvGrpSpPr>
        <p:grpSpPr>
          <a:xfrm>
            <a:off x="811901" y="4346533"/>
            <a:ext cx="1490990" cy="1442218"/>
            <a:chOff x="1359426" y="3171582"/>
            <a:chExt cx="1490990" cy="1442218"/>
          </a:xfrm>
        </p:grpSpPr>
        <p:sp>
          <p:nvSpPr>
            <p:cNvPr id="12" name="CaixaDeTexto 11"/>
            <p:cNvSpPr txBox="1"/>
            <p:nvPr/>
          </p:nvSpPr>
          <p:spPr>
            <a:xfrm>
              <a:off x="1359426" y="4152135"/>
              <a:ext cx="14909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 smtClean="0">
                  <a:latin typeface="Bahnschrift Light" panose="020B0502040204020203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México</a:t>
              </a:r>
              <a:endParaRPr lang="pt-BR" sz="2000" b="1" dirty="0" smtClean="0">
                <a:latin typeface="Bahnschrift Light" panose="020B05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pic>
          <p:nvPicPr>
            <p:cNvPr id="25" name="Imagem 2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9426" y="3171582"/>
              <a:ext cx="1471328" cy="980553"/>
            </a:xfrm>
            <a:prstGeom prst="rect">
              <a:avLst/>
            </a:prstGeom>
          </p:spPr>
        </p:pic>
      </p:grpSp>
      <p:grpSp>
        <p:nvGrpSpPr>
          <p:cNvPr id="3" name="Grupo 2"/>
          <p:cNvGrpSpPr/>
          <p:nvPr/>
        </p:nvGrpSpPr>
        <p:grpSpPr>
          <a:xfrm>
            <a:off x="4366703" y="4346533"/>
            <a:ext cx="1471749" cy="1815157"/>
            <a:chOff x="-4236609" y="1758721"/>
            <a:chExt cx="1471749" cy="1815157"/>
          </a:xfrm>
        </p:grpSpPr>
        <p:sp>
          <p:nvSpPr>
            <p:cNvPr id="14" name="CaixaDeTexto 13"/>
            <p:cNvSpPr txBox="1"/>
            <p:nvPr/>
          </p:nvSpPr>
          <p:spPr>
            <a:xfrm>
              <a:off x="-4236609" y="2742881"/>
              <a:ext cx="147174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 smtClean="0">
                  <a:latin typeface="Bahnschrift Light" panose="020B0502040204020203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Coreia do Sul</a:t>
              </a:r>
              <a:endParaRPr lang="pt-BR" sz="2000" b="1" dirty="0" smtClean="0">
                <a:latin typeface="Bahnschrift Light" panose="020B05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pic>
          <p:nvPicPr>
            <p:cNvPr id="26" name="Imagem 2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236609" y="1758721"/>
              <a:ext cx="1471749" cy="980553"/>
            </a:xfrm>
            <a:prstGeom prst="rect">
              <a:avLst/>
            </a:prstGeom>
          </p:spPr>
        </p:pic>
      </p:grpSp>
      <p:grpSp>
        <p:nvGrpSpPr>
          <p:cNvPr id="7" name="Grupo 6"/>
          <p:cNvGrpSpPr/>
          <p:nvPr/>
        </p:nvGrpSpPr>
        <p:grpSpPr>
          <a:xfrm>
            <a:off x="2647901" y="4331615"/>
            <a:ext cx="1471328" cy="1441937"/>
            <a:chOff x="5243655" y="1688217"/>
            <a:chExt cx="1471328" cy="1441937"/>
          </a:xfrm>
        </p:grpSpPr>
        <p:sp>
          <p:nvSpPr>
            <p:cNvPr id="21" name="CaixaDeTexto 20"/>
            <p:cNvSpPr txBox="1"/>
            <p:nvPr/>
          </p:nvSpPr>
          <p:spPr>
            <a:xfrm>
              <a:off x="5243655" y="2668489"/>
              <a:ext cx="14713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 smtClean="0">
                  <a:latin typeface="Bahnschrift Light" panose="020B0502040204020203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Canadá</a:t>
              </a:r>
              <a:endParaRPr lang="pt-BR" sz="2000" b="1" dirty="0" smtClean="0">
                <a:latin typeface="Bahnschrift Light" panose="020B05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pic>
          <p:nvPicPr>
            <p:cNvPr id="27" name="Imagem 2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3655" y="1688217"/>
              <a:ext cx="1471328" cy="980272"/>
            </a:xfrm>
            <a:prstGeom prst="rect">
              <a:avLst/>
            </a:prstGeom>
          </p:spPr>
        </p:pic>
      </p:grpSp>
      <p:pic>
        <p:nvPicPr>
          <p:cNvPr id="28" name="Imagem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839" y="4346533"/>
            <a:ext cx="1487369" cy="989776"/>
          </a:xfrm>
          <a:prstGeom prst="rect">
            <a:avLst/>
          </a:prstGeom>
        </p:spPr>
      </p:pic>
      <p:grpSp>
        <p:nvGrpSpPr>
          <p:cNvPr id="8" name="Grupo 7"/>
          <p:cNvGrpSpPr/>
          <p:nvPr/>
        </p:nvGrpSpPr>
        <p:grpSpPr>
          <a:xfrm>
            <a:off x="8009349" y="4324773"/>
            <a:ext cx="1479861" cy="1463978"/>
            <a:chOff x="9860496" y="-2460138"/>
            <a:chExt cx="1479861" cy="1463978"/>
          </a:xfrm>
        </p:grpSpPr>
        <p:sp>
          <p:nvSpPr>
            <p:cNvPr id="23" name="CaixaDeTexto 22"/>
            <p:cNvSpPr txBox="1"/>
            <p:nvPr/>
          </p:nvSpPr>
          <p:spPr>
            <a:xfrm>
              <a:off x="9860496" y="-1457825"/>
              <a:ext cx="14798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 smtClean="0">
                  <a:latin typeface="Bahnschrift Light" panose="020B0502040204020203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Líbano</a:t>
              </a:r>
              <a:endParaRPr lang="pt-BR" sz="2000" b="1" dirty="0" smtClean="0">
                <a:latin typeface="Bahnschrift Light" panose="020B05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60496" y="-2460138"/>
              <a:ext cx="1478568" cy="9839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4" name="Título 1"/>
          <p:cNvSpPr txBox="1">
            <a:spLocks/>
          </p:cNvSpPr>
          <p:nvPr/>
        </p:nvSpPr>
        <p:spPr>
          <a:xfrm>
            <a:off x="749704" y="299873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>
                <a:solidFill>
                  <a:schemeClr val="accent4">
                    <a:lumMod val="50000"/>
                  </a:schemeClr>
                </a:solidFill>
              </a:rPr>
              <a:t>ACORDOS EM NEGOCIAÇÃO</a:t>
            </a:r>
            <a:endParaRPr lang="pt-BR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9" name="object 5" descr="Beige rectangle">
            <a:extLst>
              <a:ext uri="{FF2B5EF4-FFF2-40B4-BE49-F238E27FC236}">
                <a16:creationId xmlns:a16="http://schemas.microsoft.com/office/drawing/2014/main" xmlns="" id="{890F7762-BD37-4D33-9F80-1DA07B5E172E}"/>
              </a:ext>
            </a:extLst>
          </p:cNvPr>
          <p:cNvSpPr/>
          <p:nvPr/>
        </p:nvSpPr>
        <p:spPr>
          <a:xfrm>
            <a:off x="827141" y="4008213"/>
            <a:ext cx="3672000" cy="0"/>
          </a:xfrm>
          <a:custGeom>
            <a:avLst/>
            <a:gdLst/>
            <a:ahLst/>
            <a:cxnLst/>
            <a:rect l="l" t="t" r="r" b="b"/>
            <a:pathLst>
              <a:path w="3931920">
                <a:moveTo>
                  <a:pt x="0" y="0"/>
                </a:moveTo>
                <a:lnTo>
                  <a:pt x="3931920" y="0"/>
                </a:lnTo>
              </a:path>
            </a:pathLst>
          </a:custGeom>
          <a:ln w="54864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30" name="CaixaDeTexto 29"/>
          <p:cNvSpPr txBox="1"/>
          <p:nvPr/>
        </p:nvSpPr>
        <p:spPr>
          <a:xfrm>
            <a:off x="833275" y="2705806"/>
            <a:ext cx="1490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Bahnschrift Light" panose="020B05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UE</a:t>
            </a:r>
            <a:endParaRPr lang="pt-BR" sz="2000" b="1" dirty="0" smtClean="0">
              <a:latin typeface="Bahnschrift Light" panose="020B0502040204020203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2" name="CaixaDeTexto 31"/>
          <p:cNvSpPr txBox="1"/>
          <p:nvPr/>
        </p:nvSpPr>
        <p:spPr>
          <a:xfrm>
            <a:off x="3033947" y="2705806"/>
            <a:ext cx="1490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Bahnschrift Light" panose="020B05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EFTA</a:t>
            </a:r>
            <a:endParaRPr lang="pt-BR" sz="2000" b="1" dirty="0" smtClean="0">
              <a:latin typeface="Bahnschrift Light" panose="020B0502040204020203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3" name="Picture 2" descr="Image result for união europei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141" y="1725253"/>
            <a:ext cx="1497124" cy="998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EFTA bandeira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260" y="1642524"/>
            <a:ext cx="1512364" cy="1081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770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3" descr="Beige rectangle">
            <a:extLst>
              <a:ext uri="{FF2B5EF4-FFF2-40B4-BE49-F238E27FC236}">
                <a16:creationId xmlns="" xmlns:a16="http://schemas.microsoft.com/office/drawing/2014/main" id="{DCF29767-6635-4A46-AB77-672CC90C6FBE}"/>
              </a:ext>
            </a:extLst>
          </p:cNvPr>
          <p:cNvSpPr/>
          <p:nvPr/>
        </p:nvSpPr>
        <p:spPr>
          <a:xfrm>
            <a:off x="8181340" y="1359001"/>
            <a:ext cx="4010660" cy="4194074"/>
          </a:xfrm>
          <a:custGeom>
            <a:avLst/>
            <a:gdLst/>
            <a:ahLst/>
            <a:cxnLst/>
            <a:rect l="l" t="t" r="r" b="b"/>
            <a:pathLst>
              <a:path w="4010659" h="333375">
                <a:moveTo>
                  <a:pt x="0" y="333006"/>
                </a:moveTo>
                <a:lnTo>
                  <a:pt x="4010367" y="333006"/>
                </a:lnTo>
                <a:lnTo>
                  <a:pt x="4010367" y="0"/>
                </a:lnTo>
                <a:lnTo>
                  <a:pt x="0" y="0"/>
                </a:lnTo>
                <a:lnTo>
                  <a:pt x="0" y="333006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6" name="object 6" descr="Blue rectangle">
            <a:extLst>
              <a:ext uri="{FF2B5EF4-FFF2-40B4-BE49-F238E27FC236}">
                <a16:creationId xmlns="" xmlns:a16="http://schemas.microsoft.com/office/drawing/2014/main" id="{9FABC344-E043-45BE-8588-06C658DBCE70}"/>
              </a:ext>
            </a:extLst>
          </p:cNvPr>
          <p:cNvSpPr/>
          <p:nvPr/>
        </p:nvSpPr>
        <p:spPr>
          <a:xfrm>
            <a:off x="5502275" y="1692008"/>
            <a:ext cx="6689725" cy="3528060"/>
          </a:xfrm>
          <a:custGeom>
            <a:avLst/>
            <a:gdLst/>
            <a:ahLst/>
            <a:cxnLst/>
            <a:rect l="l" t="t" r="r" b="b"/>
            <a:pathLst>
              <a:path w="6689725" h="3528060">
                <a:moveTo>
                  <a:pt x="0" y="3527996"/>
                </a:moveTo>
                <a:lnTo>
                  <a:pt x="6689648" y="3527996"/>
                </a:lnTo>
                <a:lnTo>
                  <a:pt x="6689648" y="0"/>
                </a:lnTo>
                <a:lnTo>
                  <a:pt x="0" y="0"/>
                </a:lnTo>
                <a:lnTo>
                  <a:pt x="0" y="3527996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345C5720-51D4-4632-91CD-936B8AB96750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6188242" y="2810510"/>
            <a:ext cx="5165558" cy="833856"/>
          </a:xfrm>
        </p:spPr>
        <p:txBody>
          <a:bodyPr>
            <a:noAutofit/>
          </a:bodyPr>
          <a:lstStyle/>
          <a:p>
            <a:r>
              <a:rPr lang="en-US" sz="1800" dirty="0" smtClean="0">
                <a:solidFill>
                  <a:schemeClr val="bg1"/>
                </a:solidFill>
              </a:rPr>
              <a:t>12º COMÉRCIO EXTERIOR EM PAUTA </a:t>
            </a:r>
            <a:r>
              <a:rPr lang="en-US" sz="2800" dirty="0">
                <a:solidFill>
                  <a:schemeClr val="bg1"/>
                </a:solidFill>
              </a:rPr>
              <a:t>ACORDO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MERCOSUL E UNIÃO EUROPEIA: O QUE VOCÊ PRECISA SABER</a:t>
            </a:r>
            <a:endParaRPr lang="en-US" sz="28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24D506CC-0185-443E-82C7-1600C21D6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28</a:t>
            </a:fld>
            <a:endParaRPr lang="en-US" dirty="0"/>
          </a:p>
        </p:txBody>
      </p:sp>
      <p:sp>
        <p:nvSpPr>
          <p:cNvPr id="7" name="object 9" descr="Beige rectangle">
            <a:extLst>
              <a:ext uri="{FF2B5EF4-FFF2-40B4-BE49-F238E27FC236}">
                <a16:creationId xmlns="" xmlns:a16="http://schemas.microsoft.com/office/drawing/2014/main" id="{02C6628C-972C-4717-AAF3-D882B30F6658}"/>
              </a:ext>
            </a:extLst>
          </p:cNvPr>
          <p:cNvSpPr/>
          <p:nvPr/>
        </p:nvSpPr>
        <p:spPr bwMode="white">
          <a:xfrm>
            <a:off x="6283452" y="4040924"/>
            <a:ext cx="2970000" cy="0"/>
          </a:xfrm>
          <a:custGeom>
            <a:avLst/>
            <a:gdLst/>
            <a:ahLst/>
            <a:cxnLst/>
            <a:rect l="l" t="t" r="r" b="b"/>
            <a:pathLst>
              <a:path w="2642870">
                <a:moveTo>
                  <a:pt x="0" y="0"/>
                </a:moveTo>
                <a:lnTo>
                  <a:pt x="2642616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="" xmlns:a16="http://schemas.microsoft.com/office/drawing/2014/main" id="{E7A818AB-B120-41D5-88A6-933AB9CAAE68}"/>
              </a:ext>
            </a:extLst>
          </p:cNvPr>
          <p:cNvSpPr txBox="1">
            <a:spLocks/>
          </p:cNvSpPr>
          <p:nvPr/>
        </p:nvSpPr>
        <p:spPr bwMode="white">
          <a:xfrm>
            <a:off x="6188242" y="4272455"/>
            <a:ext cx="5181600" cy="54855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800" i="1" spc="-25" dirty="0" smtClean="0">
              <a:solidFill>
                <a:schemeClr val="bg2">
                  <a:lumMod val="20000"/>
                  <a:lumOff val="80000"/>
                </a:schemeClr>
              </a:solidFill>
              <a:cs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4499" y="6019721"/>
            <a:ext cx="4553993" cy="650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1">
            <a:extLst>
              <a:ext uri="{FF2B5EF4-FFF2-40B4-BE49-F238E27FC236}">
                <a16:creationId xmlns="" xmlns:a16="http://schemas.microsoft.com/office/drawing/2014/main" id="{345C5720-51D4-4632-91CD-936B8AB96750}"/>
              </a:ext>
            </a:extLst>
          </p:cNvPr>
          <p:cNvSpPr txBox="1">
            <a:spLocks/>
          </p:cNvSpPr>
          <p:nvPr/>
        </p:nvSpPr>
        <p:spPr bwMode="white">
          <a:xfrm>
            <a:off x="6188242" y="4163428"/>
            <a:ext cx="5165558" cy="83385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>
                <a:solidFill>
                  <a:schemeClr val="bg1"/>
                </a:solidFill>
              </a:rPr>
              <a:t>CIC – Caxias do </a:t>
            </a:r>
            <a:r>
              <a:rPr lang="en-US" sz="1600" dirty="0" err="1" smtClean="0">
                <a:solidFill>
                  <a:schemeClr val="bg1"/>
                </a:solidFill>
              </a:rPr>
              <a:t>Sul</a:t>
            </a:r>
            <a:endParaRPr lang="en-US" sz="1600" dirty="0" smtClean="0">
              <a:solidFill>
                <a:schemeClr val="bg1"/>
              </a:solidFill>
            </a:endParaRPr>
          </a:p>
          <a:p>
            <a:r>
              <a:rPr lang="en-US" sz="1600" dirty="0" smtClean="0">
                <a:solidFill>
                  <a:schemeClr val="bg1"/>
                </a:solidFill>
              </a:rPr>
              <a:t>16 de </a:t>
            </a:r>
            <a:r>
              <a:rPr lang="en-US" sz="1600" dirty="0" err="1">
                <a:solidFill>
                  <a:schemeClr val="bg1"/>
                </a:solidFill>
              </a:rPr>
              <a:t>o</a:t>
            </a:r>
            <a:r>
              <a:rPr lang="en-US" sz="1600" dirty="0" err="1" smtClean="0">
                <a:solidFill>
                  <a:schemeClr val="bg1"/>
                </a:solidFill>
              </a:rPr>
              <a:t>utubro</a:t>
            </a:r>
            <a:r>
              <a:rPr lang="en-US" sz="1600" dirty="0" smtClean="0">
                <a:solidFill>
                  <a:schemeClr val="bg1"/>
                </a:solidFill>
              </a:rPr>
              <a:t> de 2019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8853544" y="4373932"/>
            <a:ext cx="2972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 smtClean="0">
                <a:solidFill>
                  <a:schemeClr val="bg1"/>
                </a:solidFill>
              </a:rPr>
              <a:t>Frederico </a:t>
            </a:r>
            <a:r>
              <a:rPr lang="pt-BR" dirty="0" err="1" smtClean="0">
                <a:solidFill>
                  <a:schemeClr val="bg1"/>
                </a:solidFill>
              </a:rPr>
              <a:t>L.Behrends</a:t>
            </a:r>
            <a:endParaRPr lang="pt-BR" dirty="0" smtClean="0">
              <a:solidFill>
                <a:schemeClr val="bg1"/>
              </a:solidFill>
            </a:endParaRPr>
          </a:p>
          <a:p>
            <a:pPr algn="r"/>
            <a:r>
              <a:rPr lang="pt-BR" dirty="0" err="1" smtClean="0">
                <a:solidFill>
                  <a:schemeClr val="bg1"/>
                </a:solidFill>
              </a:rPr>
              <a:t>Thaísa</a:t>
            </a:r>
            <a:r>
              <a:rPr lang="pt-BR" dirty="0" smtClean="0">
                <a:solidFill>
                  <a:schemeClr val="bg1"/>
                </a:solidFill>
              </a:rPr>
              <a:t> </a:t>
            </a:r>
            <a:r>
              <a:rPr lang="pt-BR" dirty="0" err="1" smtClean="0">
                <a:solidFill>
                  <a:schemeClr val="bg1"/>
                </a:solidFill>
              </a:rPr>
              <a:t>Lunelli</a:t>
            </a:r>
            <a:r>
              <a:rPr lang="pt-BR" dirty="0" smtClean="0">
                <a:solidFill>
                  <a:schemeClr val="bg1"/>
                </a:solidFill>
              </a:rPr>
              <a:t> Rodrigues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66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2880" y="627"/>
            <a:ext cx="11887200" cy="1325563"/>
          </a:xfrm>
        </p:spPr>
        <p:txBody>
          <a:bodyPr/>
          <a:lstStyle/>
          <a:p>
            <a:r>
              <a:rPr lang="pt-BR" dirty="0" smtClean="0">
                <a:solidFill>
                  <a:srgbClr val="2E6774"/>
                </a:solidFill>
              </a:rPr>
              <a:t> ACORDOS DO BRASIL DE  “PREFERÊNCIA COMERCIAL”</a:t>
            </a:r>
            <a:endParaRPr lang="pt-BR" dirty="0">
              <a:solidFill>
                <a:srgbClr val="2E6774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455196" y="6161254"/>
            <a:ext cx="357116" cy="365125"/>
          </a:xfrm>
        </p:spPr>
        <p:txBody>
          <a:bodyPr/>
          <a:lstStyle/>
          <a:p>
            <a:fld id="{82EE24B5-652C-4DB5-B7C3-B5BBEC1280B1}" type="slidenum">
              <a:rPr lang="en-US" noProof="0" smtClean="0"/>
              <a:t>3</a:t>
            </a:fld>
            <a:endParaRPr lang="en-US" noProof="0" dirty="0"/>
          </a:p>
        </p:txBody>
      </p:sp>
      <p:sp>
        <p:nvSpPr>
          <p:cNvPr id="5" name="object 5" descr="Beige rectangle">
            <a:extLst>
              <a:ext uri="{FF2B5EF4-FFF2-40B4-BE49-F238E27FC236}">
                <a16:creationId xmlns="" xmlns:a16="http://schemas.microsoft.com/office/drawing/2014/main" id="{890F7762-BD37-4D33-9F80-1DA07B5E172E}"/>
              </a:ext>
            </a:extLst>
          </p:cNvPr>
          <p:cNvSpPr/>
          <p:nvPr/>
        </p:nvSpPr>
        <p:spPr>
          <a:xfrm>
            <a:off x="915637" y="966884"/>
            <a:ext cx="3672000" cy="0"/>
          </a:xfrm>
          <a:custGeom>
            <a:avLst/>
            <a:gdLst/>
            <a:ahLst/>
            <a:cxnLst/>
            <a:rect l="l" t="t" r="r" b="b"/>
            <a:pathLst>
              <a:path w="3931920">
                <a:moveTo>
                  <a:pt x="0" y="0"/>
                </a:moveTo>
                <a:lnTo>
                  <a:pt x="3931920" y="0"/>
                </a:lnTo>
              </a:path>
            </a:pathLst>
          </a:custGeom>
          <a:ln w="54864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6" name="Retângulo 5"/>
          <p:cNvSpPr/>
          <p:nvPr/>
        </p:nvSpPr>
        <p:spPr>
          <a:xfrm>
            <a:off x="391886" y="5191195"/>
            <a:ext cx="1105988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defRPr/>
            </a:pPr>
            <a:r>
              <a:rPr lang="pt-BR" b="1" dirty="0">
                <a:ea typeface="Tahoma" pitchFamily="34" charset="0"/>
                <a:cs typeface="Tahoma" pitchFamily="34" charset="0"/>
              </a:rPr>
              <a:t>ALADI: </a:t>
            </a:r>
            <a:r>
              <a:rPr lang="pt-BR" dirty="0" smtClean="0">
                <a:ea typeface="Tahoma" pitchFamily="34" charset="0"/>
                <a:cs typeface="Tahoma" pitchFamily="34" charset="0"/>
              </a:rPr>
              <a:t>Bolívia </a:t>
            </a:r>
            <a:r>
              <a:rPr lang="pt-BR" dirty="0">
                <a:ea typeface="Tahoma" pitchFamily="34" charset="0"/>
                <a:cs typeface="Tahoma" pitchFamily="34" charset="0"/>
              </a:rPr>
              <a:t>– Chile – Colômbia – Cuba – Equador – Guiana – México – Peru – Suriname – </a:t>
            </a:r>
            <a:r>
              <a:rPr lang="pt-BR" dirty="0" smtClean="0">
                <a:ea typeface="Tahoma" pitchFamily="34" charset="0"/>
                <a:cs typeface="Tahoma" pitchFamily="34" charset="0"/>
              </a:rPr>
              <a:t>Venezuela</a:t>
            </a:r>
          </a:p>
          <a:p>
            <a:pPr marL="285750" indent="-285750">
              <a:defRPr/>
            </a:pPr>
            <a:r>
              <a:rPr lang="pt-BR" b="1" dirty="0" smtClean="0">
                <a:ea typeface="Tahoma" pitchFamily="34" charset="0"/>
                <a:cs typeface="Tahoma" pitchFamily="34" charset="0"/>
              </a:rPr>
              <a:t>ÁSIA</a:t>
            </a:r>
            <a:r>
              <a:rPr lang="pt-BR" b="1" dirty="0">
                <a:ea typeface="Tahoma" pitchFamily="34" charset="0"/>
                <a:cs typeface="Tahoma" pitchFamily="34" charset="0"/>
              </a:rPr>
              <a:t>:</a:t>
            </a:r>
            <a:r>
              <a:rPr lang="pt-BR" dirty="0">
                <a:ea typeface="Tahoma" pitchFamily="34" charset="0"/>
                <a:cs typeface="Tahoma" pitchFamily="34" charset="0"/>
              </a:rPr>
              <a:t> </a:t>
            </a:r>
            <a:r>
              <a:rPr lang="pt-BR" dirty="0" smtClean="0">
                <a:ea typeface="Tahoma" pitchFamily="34" charset="0"/>
                <a:cs typeface="Tahoma" pitchFamily="34" charset="0"/>
              </a:rPr>
              <a:t>Índia</a:t>
            </a:r>
          </a:p>
          <a:p>
            <a:pPr marL="285750" indent="-285750">
              <a:defRPr/>
            </a:pPr>
            <a:r>
              <a:rPr lang="pt-BR" b="1" dirty="0" smtClean="0">
                <a:ea typeface="Tahoma" pitchFamily="34" charset="0"/>
                <a:cs typeface="Tahoma" pitchFamily="34" charset="0"/>
              </a:rPr>
              <a:t>MERCOSUL</a:t>
            </a:r>
            <a:r>
              <a:rPr lang="pt-BR" b="1" dirty="0">
                <a:ea typeface="Tahoma" pitchFamily="34" charset="0"/>
                <a:cs typeface="Tahoma" pitchFamily="34" charset="0"/>
              </a:rPr>
              <a:t>:</a:t>
            </a:r>
            <a:r>
              <a:rPr lang="pt-BR" dirty="0">
                <a:ea typeface="Tahoma" pitchFamily="34" charset="0"/>
                <a:cs typeface="Tahoma" pitchFamily="34" charset="0"/>
              </a:rPr>
              <a:t> Argentina – Uruguai – Paraguai – Venezuela – </a:t>
            </a:r>
            <a:r>
              <a:rPr lang="pt-BR" dirty="0" smtClean="0">
                <a:ea typeface="Tahoma" pitchFamily="34" charset="0"/>
                <a:cs typeface="Tahoma" pitchFamily="34" charset="0"/>
              </a:rPr>
              <a:t>Bolívia </a:t>
            </a:r>
            <a:r>
              <a:rPr lang="pt-BR" dirty="0">
                <a:ea typeface="Tahoma" pitchFamily="34" charset="0"/>
                <a:cs typeface="Tahoma" pitchFamily="34" charset="0"/>
              </a:rPr>
              <a:t>(?) – Equador (?) – Chile </a:t>
            </a:r>
            <a:r>
              <a:rPr lang="pt-BR" dirty="0" smtClean="0">
                <a:ea typeface="Tahoma" pitchFamily="34" charset="0"/>
                <a:cs typeface="Tahoma" pitchFamily="34" charset="0"/>
              </a:rPr>
              <a:t>(?)</a:t>
            </a:r>
          </a:p>
          <a:p>
            <a:pPr marL="285750" indent="-285750">
              <a:defRPr/>
            </a:pPr>
            <a:r>
              <a:rPr lang="pt-BR" b="1" dirty="0" smtClean="0">
                <a:ea typeface="Tahoma" pitchFamily="34" charset="0"/>
                <a:cs typeface="Tahoma" pitchFamily="34" charset="0"/>
              </a:rPr>
              <a:t>ORIENTE </a:t>
            </a:r>
            <a:r>
              <a:rPr lang="pt-BR" b="1" dirty="0">
                <a:ea typeface="Tahoma" pitchFamily="34" charset="0"/>
                <a:cs typeface="Tahoma" pitchFamily="34" charset="0"/>
              </a:rPr>
              <a:t>MÉDIO: </a:t>
            </a:r>
            <a:r>
              <a:rPr lang="pt-BR" dirty="0">
                <a:ea typeface="Tahoma" pitchFamily="34" charset="0"/>
                <a:cs typeface="Tahoma" pitchFamily="34" charset="0"/>
              </a:rPr>
              <a:t>Egito – Israel – Palestina – </a:t>
            </a:r>
            <a:r>
              <a:rPr lang="pt-BR" dirty="0" smtClean="0">
                <a:ea typeface="Tahoma" pitchFamily="34" charset="0"/>
                <a:cs typeface="Tahoma" pitchFamily="34" charset="0"/>
              </a:rPr>
              <a:t>Jordânia</a:t>
            </a:r>
          </a:p>
          <a:p>
            <a:pPr marL="285750" indent="-285750">
              <a:defRPr/>
            </a:pPr>
            <a:r>
              <a:rPr lang="pt-BR" b="1" dirty="0" smtClean="0">
                <a:ea typeface="Tahoma" pitchFamily="34" charset="0"/>
                <a:cs typeface="Tahoma" pitchFamily="34" charset="0"/>
              </a:rPr>
              <a:t>SACU</a:t>
            </a:r>
            <a:r>
              <a:rPr lang="pt-BR" b="1" dirty="0">
                <a:ea typeface="Tahoma" pitchFamily="34" charset="0"/>
                <a:cs typeface="Tahoma" pitchFamily="34" charset="0"/>
              </a:rPr>
              <a:t>: </a:t>
            </a:r>
            <a:r>
              <a:rPr lang="pt-BR" dirty="0">
                <a:ea typeface="Tahoma" pitchFamily="34" charset="0"/>
                <a:cs typeface="Tahoma" pitchFamily="34" charset="0"/>
              </a:rPr>
              <a:t>África do Sul – Botswana – </a:t>
            </a:r>
            <a:r>
              <a:rPr lang="pt-BR" dirty="0" smtClean="0">
                <a:ea typeface="Tahoma" pitchFamily="34" charset="0"/>
                <a:cs typeface="Tahoma" pitchFamily="34" charset="0"/>
              </a:rPr>
              <a:t>Namíbia </a:t>
            </a:r>
            <a:r>
              <a:rPr lang="pt-BR" dirty="0">
                <a:ea typeface="Tahoma" pitchFamily="34" charset="0"/>
                <a:cs typeface="Tahoma" pitchFamily="34" charset="0"/>
              </a:rPr>
              <a:t>– Lesoto – </a:t>
            </a:r>
            <a:r>
              <a:rPr lang="pt-BR" dirty="0" smtClean="0">
                <a:ea typeface="Tahoma" pitchFamily="34" charset="0"/>
                <a:cs typeface="Tahoma" pitchFamily="34" charset="0"/>
              </a:rPr>
              <a:t>Suazilândia</a:t>
            </a:r>
            <a:endParaRPr lang="pt-BR" dirty="0">
              <a:ea typeface="Tahoma" pitchFamily="34" charset="0"/>
              <a:cs typeface="Tahoma" pitchFamily="34" charset="0"/>
            </a:endParaRPr>
          </a:p>
        </p:txBody>
      </p:sp>
      <p:pic>
        <p:nvPicPr>
          <p:cNvPr id="7" name="Picture 2" descr="M:\TODOS\Eduardo\+CNI ACORDOS MUNDI\PPT-trans\ TRANS-BRASIL-PP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354" y="1199996"/>
            <a:ext cx="7117507" cy="387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5672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627"/>
            <a:ext cx="10515600" cy="1325563"/>
          </a:xfrm>
        </p:spPr>
        <p:txBody>
          <a:bodyPr>
            <a:normAutofit/>
          </a:bodyPr>
          <a:lstStyle/>
          <a:p>
            <a:r>
              <a:rPr lang="pt-BR" sz="2800" dirty="0">
                <a:solidFill>
                  <a:srgbClr val="2E6774"/>
                </a:solidFill>
              </a:rPr>
              <a:t>BRASIL E </a:t>
            </a:r>
            <a:r>
              <a:rPr lang="pt-BR" sz="2800" dirty="0" smtClean="0">
                <a:solidFill>
                  <a:srgbClr val="2E6774"/>
                </a:solidFill>
              </a:rPr>
              <a:t>OS ACORDOS DE PREFERÊNCIA COMERCIAL</a:t>
            </a:r>
            <a:endParaRPr lang="pt-BR" sz="2800" dirty="0">
              <a:solidFill>
                <a:srgbClr val="2E6774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455196" y="6161254"/>
            <a:ext cx="357116" cy="365125"/>
          </a:xfrm>
        </p:spPr>
        <p:txBody>
          <a:bodyPr/>
          <a:lstStyle/>
          <a:p>
            <a:fld id="{82EE24B5-652C-4DB5-B7C3-B5BBEC1280B1}" type="slidenum">
              <a:rPr lang="en-US" noProof="0" smtClean="0"/>
              <a:t>4</a:t>
            </a:fld>
            <a:endParaRPr lang="en-US" noProof="0" dirty="0"/>
          </a:p>
        </p:txBody>
      </p:sp>
      <p:sp>
        <p:nvSpPr>
          <p:cNvPr id="5" name="object 5" descr="Beige rectangle">
            <a:extLst>
              <a:ext uri="{FF2B5EF4-FFF2-40B4-BE49-F238E27FC236}">
                <a16:creationId xmlns="" xmlns:a16="http://schemas.microsoft.com/office/drawing/2014/main" id="{890F7762-BD37-4D33-9F80-1DA07B5E172E}"/>
              </a:ext>
            </a:extLst>
          </p:cNvPr>
          <p:cNvSpPr/>
          <p:nvPr/>
        </p:nvSpPr>
        <p:spPr>
          <a:xfrm>
            <a:off x="915637" y="936404"/>
            <a:ext cx="3672000" cy="0"/>
          </a:xfrm>
          <a:custGeom>
            <a:avLst/>
            <a:gdLst/>
            <a:ahLst/>
            <a:cxnLst/>
            <a:rect l="l" t="t" r="r" b="b"/>
            <a:pathLst>
              <a:path w="3931920">
                <a:moveTo>
                  <a:pt x="0" y="0"/>
                </a:moveTo>
                <a:lnTo>
                  <a:pt x="3931920" y="0"/>
                </a:lnTo>
              </a:path>
            </a:pathLst>
          </a:custGeom>
          <a:ln w="54864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9" name="CaixaDeTexto 3"/>
          <p:cNvSpPr txBox="1">
            <a:spLocks noChangeArrowheads="1"/>
          </p:cNvSpPr>
          <p:nvPr/>
        </p:nvSpPr>
        <p:spPr bwMode="auto">
          <a:xfrm>
            <a:off x="3310324" y="3440723"/>
            <a:ext cx="2038350" cy="646331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Brasil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CaixaDeTexto 4"/>
          <p:cNvSpPr txBox="1">
            <a:spLocks noChangeArrowheads="1"/>
          </p:cNvSpPr>
          <p:nvPr/>
        </p:nvSpPr>
        <p:spPr bwMode="auto">
          <a:xfrm>
            <a:off x="5535952" y="3368420"/>
            <a:ext cx="36080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300000"/>
              <a:buFont typeface="Wingdings" pitchFamily="2" charset="2"/>
              <a:buBlip>
                <a:blip r:embed="rId3"/>
              </a:buBlip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250000"/>
              <a:buFont typeface="Wingdings" pitchFamily="2" charset="2"/>
              <a:buBlip>
                <a:blip r:embed="rId4"/>
              </a:buBlip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300000"/>
              <a:buFont typeface="Wingdings" pitchFamily="2" charset="2"/>
              <a:buBlip>
                <a:blip r:embed="rId5"/>
              </a:buBlip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1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1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1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1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1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 b="0" dirty="0">
                <a:latin typeface="Tahoma" pitchFamily="34" charset="0"/>
                <a:cs typeface="Tahoma" pitchFamily="34" charset="0"/>
              </a:rPr>
              <a:t>MERCOSUL - 1991</a:t>
            </a:r>
            <a:endParaRPr lang="en-US" altLang="pt-BR" sz="2400" b="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1" name="CaixaDeTexto 5"/>
          <p:cNvSpPr txBox="1">
            <a:spLocks noChangeArrowheads="1"/>
          </p:cNvSpPr>
          <p:nvPr/>
        </p:nvSpPr>
        <p:spPr bwMode="auto">
          <a:xfrm>
            <a:off x="5535952" y="2968398"/>
            <a:ext cx="20034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300000"/>
              <a:buFont typeface="Wingdings" pitchFamily="2" charset="2"/>
              <a:buBlip>
                <a:blip r:embed="rId3"/>
              </a:buBlip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250000"/>
              <a:buFont typeface="Wingdings" pitchFamily="2" charset="2"/>
              <a:buBlip>
                <a:blip r:embed="rId4"/>
              </a:buBlip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300000"/>
              <a:buFont typeface="Wingdings" pitchFamily="2" charset="2"/>
              <a:buBlip>
                <a:blip r:embed="rId5"/>
              </a:buBlip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1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1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1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1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1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 b="0" dirty="0">
                <a:latin typeface="Tahoma" pitchFamily="34" charset="0"/>
                <a:cs typeface="Tahoma" pitchFamily="34" charset="0"/>
              </a:rPr>
              <a:t>ALADI - 1981</a:t>
            </a:r>
            <a:endParaRPr lang="en-US" altLang="pt-BR" sz="2400" b="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CaixaDeTexto 7"/>
          <p:cNvSpPr txBox="1">
            <a:spLocks noChangeArrowheads="1"/>
          </p:cNvSpPr>
          <p:nvPr/>
        </p:nvSpPr>
        <p:spPr bwMode="auto">
          <a:xfrm>
            <a:off x="5546214" y="3791376"/>
            <a:ext cx="49040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300000"/>
              <a:buFont typeface="Wingdings" pitchFamily="2" charset="2"/>
              <a:buBlip>
                <a:blip r:embed="rId3"/>
              </a:buBlip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250000"/>
              <a:buFont typeface="Wingdings" pitchFamily="2" charset="2"/>
              <a:buBlip>
                <a:blip r:embed="rId4"/>
              </a:buBlip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300000"/>
              <a:buFont typeface="Wingdings" pitchFamily="2" charset="2"/>
              <a:buBlip>
                <a:blip r:embed="rId5"/>
              </a:buBlip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1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1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1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1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1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 b="0" dirty="0">
                <a:latin typeface="Tahoma" pitchFamily="34" charset="0"/>
                <a:cs typeface="Tahoma" pitchFamily="34" charset="0"/>
              </a:rPr>
              <a:t>ÍNDIA – 2010 (450 </a:t>
            </a:r>
            <a:r>
              <a:rPr lang="pt-BR" altLang="pt-BR" sz="2400" b="0" dirty="0" err="1">
                <a:latin typeface="Tahoma" pitchFamily="34" charset="0"/>
                <a:cs typeface="Tahoma" pitchFamily="34" charset="0"/>
              </a:rPr>
              <a:t>NCMs</a:t>
            </a:r>
            <a:r>
              <a:rPr lang="pt-BR" altLang="pt-BR" sz="2400" b="0" dirty="0">
                <a:latin typeface="Tahoma" pitchFamily="34" charset="0"/>
                <a:cs typeface="Tahoma" pitchFamily="34" charset="0"/>
              </a:rPr>
              <a:t>)</a:t>
            </a:r>
          </a:p>
        </p:txBody>
      </p:sp>
      <p:sp>
        <p:nvSpPr>
          <p:cNvPr id="13" name="Chave esquerda 1"/>
          <p:cNvSpPr>
            <a:spLocks/>
          </p:cNvSpPr>
          <p:nvPr/>
        </p:nvSpPr>
        <p:spPr bwMode="auto">
          <a:xfrm>
            <a:off x="4916874" y="2943906"/>
            <a:ext cx="863600" cy="2649372"/>
          </a:xfrm>
          <a:prstGeom prst="leftBrace">
            <a:avLst>
              <a:gd name="adj1" fmla="val 8334"/>
              <a:gd name="adj2" fmla="val 48736"/>
            </a:avLst>
          </a:prstGeom>
          <a:noFill/>
          <a:ln w="25400" cap="rnd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300000"/>
              <a:buFont typeface="Wingdings" pitchFamily="2" charset="2"/>
              <a:buBlip>
                <a:blip r:embed="rId3"/>
              </a:buBlip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250000"/>
              <a:buFont typeface="Wingdings" pitchFamily="2" charset="2"/>
              <a:buBlip>
                <a:blip r:embed="rId4"/>
              </a:buBlip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300000"/>
              <a:buFont typeface="Wingdings" pitchFamily="2" charset="2"/>
              <a:buBlip>
                <a:blip r:embed="rId5"/>
              </a:buBlip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1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1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1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1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1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pt-BR" sz="1600" b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4" name="Retângulo 2"/>
          <p:cNvSpPr>
            <a:spLocks noChangeArrowheads="1"/>
          </p:cNvSpPr>
          <p:nvPr/>
        </p:nvSpPr>
        <p:spPr bwMode="auto">
          <a:xfrm>
            <a:off x="5546213" y="4180735"/>
            <a:ext cx="40767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300000"/>
              <a:buFont typeface="Wingdings" pitchFamily="2" charset="2"/>
              <a:buBlip>
                <a:blip r:embed="rId3"/>
              </a:buBlip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250000"/>
              <a:buFont typeface="Wingdings" pitchFamily="2" charset="2"/>
              <a:buBlip>
                <a:blip r:embed="rId4"/>
              </a:buBlip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300000"/>
              <a:buFont typeface="Wingdings" pitchFamily="2" charset="2"/>
              <a:buBlip>
                <a:blip r:embed="rId5"/>
              </a:buBlip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1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1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1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1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1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 b="0" dirty="0">
                <a:latin typeface="Tahoma" pitchFamily="34" charset="0"/>
                <a:cs typeface="Tahoma" pitchFamily="34" charset="0"/>
              </a:rPr>
              <a:t>ISRAEL – 2009 </a:t>
            </a:r>
          </a:p>
        </p:txBody>
      </p:sp>
      <p:sp>
        <p:nvSpPr>
          <p:cNvPr id="15" name="CaixaDeTexto 12"/>
          <p:cNvSpPr txBox="1">
            <a:spLocks noChangeArrowheads="1"/>
          </p:cNvSpPr>
          <p:nvPr/>
        </p:nvSpPr>
        <p:spPr bwMode="auto">
          <a:xfrm>
            <a:off x="4536319" y="2124981"/>
            <a:ext cx="24883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300000"/>
              <a:buFont typeface="Wingdings" pitchFamily="2" charset="2"/>
              <a:buBlip>
                <a:blip r:embed="rId3"/>
              </a:buBlip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250000"/>
              <a:buFont typeface="Wingdings" pitchFamily="2" charset="2"/>
              <a:buBlip>
                <a:blip r:embed="rId4"/>
              </a:buBlip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300000"/>
              <a:buFont typeface="Wingdings" pitchFamily="2" charset="2"/>
              <a:buBlip>
                <a:blip r:embed="rId5"/>
              </a:buBlip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1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1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1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1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1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pt-BR" sz="2400" b="0" dirty="0" err="1">
                <a:latin typeface="Tahoma" pitchFamily="34" charset="0"/>
                <a:cs typeface="Tahoma" pitchFamily="34" charset="0"/>
              </a:rPr>
              <a:t>Acordos</a:t>
            </a:r>
            <a:r>
              <a:rPr lang="en-US" altLang="pt-BR" sz="2400" b="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pt-BR" sz="2400" b="0" dirty="0" err="1">
                <a:latin typeface="Tahoma" pitchFamily="34" charset="0"/>
                <a:cs typeface="Tahoma" pitchFamily="34" charset="0"/>
              </a:rPr>
              <a:t>vigentes</a:t>
            </a:r>
            <a:endParaRPr lang="en-US" altLang="pt-BR" sz="2400" b="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6" name="Retângulo 2"/>
          <p:cNvSpPr>
            <a:spLocks noChangeArrowheads="1"/>
          </p:cNvSpPr>
          <p:nvPr/>
        </p:nvSpPr>
        <p:spPr bwMode="auto">
          <a:xfrm>
            <a:off x="5546212" y="4581050"/>
            <a:ext cx="40767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300000"/>
              <a:buFont typeface="Wingdings" pitchFamily="2" charset="2"/>
              <a:buBlip>
                <a:blip r:embed="rId3"/>
              </a:buBlip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250000"/>
              <a:buFont typeface="Wingdings" pitchFamily="2" charset="2"/>
              <a:buBlip>
                <a:blip r:embed="rId4"/>
              </a:buBlip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300000"/>
              <a:buFont typeface="Wingdings" pitchFamily="2" charset="2"/>
              <a:buBlip>
                <a:blip r:embed="rId5"/>
              </a:buBlip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1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1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1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1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1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 b="0" dirty="0" smtClean="0">
                <a:latin typeface="Tahoma" pitchFamily="34" charset="0"/>
                <a:cs typeface="Tahoma" pitchFamily="34" charset="0"/>
              </a:rPr>
              <a:t>SACU </a:t>
            </a:r>
            <a:r>
              <a:rPr lang="pt-BR" altLang="pt-BR" sz="2400" b="0" dirty="0">
                <a:latin typeface="Tahoma" pitchFamily="34" charset="0"/>
                <a:cs typeface="Tahoma" pitchFamily="34" charset="0"/>
              </a:rPr>
              <a:t>– </a:t>
            </a:r>
            <a:r>
              <a:rPr lang="pt-BR" altLang="pt-BR" sz="2400" b="0" dirty="0" smtClean="0">
                <a:latin typeface="Tahoma" pitchFamily="34" charset="0"/>
                <a:cs typeface="Tahoma" pitchFamily="34" charset="0"/>
              </a:rPr>
              <a:t>2016 </a:t>
            </a:r>
            <a:endParaRPr lang="pt-BR" altLang="pt-BR" sz="2400" b="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7" name="Retângulo 2"/>
          <p:cNvSpPr>
            <a:spLocks noChangeArrowheads="1"/>
          </p:cNvSpPr>
          <p:nvPr/>
        </p:nvSpPr>
        <p:spPr bwMode="auto">
          <a:xfrm>
            <a:off x="5544238" y="4986260"/>
            <a:ext cx="40767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300000"/>
              <a:buFont typeface="Wingdings" pitchFamily="2" charset="2"/>
              <a:buBlip>
                <a:blip r:embed="rId3"/>
              </a:buBlip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250000"/>
              <a:buFont typeface="Wingdings" pitchFamily="2" charset="2"/>
              <a:buBlip>
                <a:blip r:embed="rId4"/>
              </a:buBlip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300000"/>
              <a:buFont typeface="Wingdings" pitchFamily="2" charset="2"/>
              <a:buBlip>
                <a:blip r:embed="rId5"/>
              </a:buBlip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1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1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1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1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1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 b="0" dirty="0" smtClean="0">
                <a:latin typeface="Tahoma" pitchFamily="34" charset="0"/>
                <a:cs typeface="Tahoma" pitchFamily="34" charset="0"/>
              </a:rPr>
              <a:t>EGITO </a:t>
            </a:r>
            <a:r>
              <a:rPr lang="pt-BR" altLang="pt-BR" sz="2400" b="0" dirty="0">
                <a:latin typeface="Tahoma" pitchFamily="34" charset="0"/>
                <a:cs typeface="Tahoma" pitchFamily="34" charset="0"/>
              </a:rPr>
              <a:t>– </a:t>
            </a:r>
            <a:r>
              <a:rPr lang="pt-BR" altLang="pt-BR" sz="2400" b="0" dirty="0" smtClean="0">
                <a:latin typeface="Tahoma" pitchFamily="34" charset="0"/>
                <a:cs typeface="Tahoma" pitchFamily="34" charset="0"/>
              </a:rPr>
              <a:t>2017 </a:t>
            </a:r>
            <a:endParaRPr lang="pt-BR" altLang="pt-BR" sz="2400" b="0" dirty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7917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 animBg="1"/>
      <p:bldP spid="14" grpId="0"/>
      <p:bldP spid="15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455196" y="6161254"/>
            <a:ext cx="357116" cy="365125"/>
          </a:xfrm>
        </p:spPr>
        <p:txBody>
          <a:bodyPr/>
          <a:lstStyle/>
          <a:p>
            <a:fld id="{82EE24B5-652C-4DB5-B7C3-B5BBEC1280B1}" type="slidenum">
              <a:rPr lang="en-US" noProof="0" smtClean="0"/>
              <a:t>5</a:t>
            </a:fld>
            <a:endParaRPr lang="en-US" noProof="0" dirty="0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858818" y="574228"/>
            <a:ext cx="4949787" cy="1325563"/>
          </a:xfrm>
        </p:spPr>
        <p:txBody>
          <a:bodyPr>
            <a:noAutofit/>
          </a:bodyPr>
          <a:lstStyle/>
          <a:p>
            <a:r>
              <a:rPr lang="pt-BR" sz="2400" dirty="0" smtClean="0"/>
              <a:t>COMO SE DÁ O PROCESSO DE POSICIONAMENTO NO BRASIL?</a:t>
            </a:r>
            <a:endParaRPr lang="pt-BR" sz="2400" dirty="0"/>
          </a:p>
        </p:txBody>
      </p:sp>
      <p:pic>
        <p:nvPicPr>
          <p:cNvPr id="40" name="Picture 5" descr="industria_r3_c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750" y="5097016"/>
            <a:ext cx="10795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7" descr="agricultura_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12" y="5097016"/>
            <a:ext cx="1008063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9" descr="servic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312" y="5097016"/>
            <a:ext cx="10795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11" descr="predios_2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025" y="3234878"/>
            <a:ext cx="1225550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Text Box 12"/>
          <p:cNvSpPr txBox="1">
            <a:spLocks noChangeArrowheads="1"/>
          </p:cNvSpPr>
          <p:nvPr/>
        </p:nvSpPr>
        <p:spPr bwMode="auto">
          <a:xfrm>
            <a:off x="5665750" y="1575941"/>
            <a:ext cx="115093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300000"/>
              <a:buFont typeface="Wingdings" pitchFamily="2" charset="2"/>
              <a:buBlip>
                <a:blip r:embed="rId7"/>
              </a:buBlip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250000"/>
              <a:buFont typeface="Wingdings" pitchFamily="2" charset="2"/>
              <a:buBlip>
                <a:blip r:embed="rId8"/>
              </a:buBlip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300000"/>
              <a:buFont typeface="Wingdings" pitchFamily="2" charset="2"/>
              <a:buBlip>
                <a:blip r:embed="rId9"/>
              </a:buBlip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1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1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1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1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1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>
                <a:solidFill>
                  <a:srgbClr val="008080"/>
                </a:solidFill>
                <a:latin typeface="Tahoma" pitchFamily="34" charset="0"/>
                <a:cs typeface="Tahoma" pitchFamily="34" charset="0"/>
              </a:rPr>
              <a:t>CEB</a:t>
            </a:r>
          </a:p>
        </p:txBody>
      </p:sp>
      <p:pic>
        <p:nvPicPr>
          <p:cNvPr id="45" name="Picture 14" descr="BrasiliaPalaciodosArcosNi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2875" y="1063178"/>
            <a:ext cx="1800225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Text Box 16"/>
          <p:cNvSpPr txBox="1">
            <a:spLocks noChangeArrowheads="1"/>
          </p:cNvSpPr>
          <p:nvPr/>
        </p:nvSpPr>
        <p:spPr bwMode="auto">
          <a:xfrm>
            <a:off x="2109750" y="5959028"/>
            <a:ext cx="1092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300000"/>
              <a:buFont typeface="Wingdings" pitchFamily="2" charset="2"/>
              <a:buBlip>
                <a:blip r:embed="rId7"/>
              </a:buBlip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250000"/>
              <a:buFont typeface="Wingdings" pitchFamily="2" charset="2"/>
              <a:buBlip>
                <a:blip r:embed="rId8"/>
              </a:buBlip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300000"/>
              <a:buFont typeface="Wingdings" pitchFamily="2" charset="2"/>
              <a:buBlip>
                <a:blip r:embed="rId9"/>
              </a:buBlip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1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1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1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1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1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200" dirty="0">
                <a:latin typeface="Tahoma" pitchFamily="34" charset="0"/>
                <a:cs typeface="Tahoma" pitchFamily="34" charset="0"/>
              </a:rPr>
              <a:t>INDÚSTRIA</a:t>
            </a:r>
          </a:p>
        </p:txBody>
      </p:sp>
      <p:sp>
        <p:nvSpPr>
          <p:cNvPr id="47" name="Text Box 17"/>
          <p:cNvSpPr txBox="1">
            <a:spLocks noChangeArrowheads="1"/>
          </p:cNvSpPr>
          <p:nvPr/>
        </p:nvSpPr>
        <p:spPr bwMode="auto">
          <a:xfrm>
            <a:off x="3162262" y="5943153"/>
            <a:ext cx="16065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300000"/>
              <a:buFont typeface="Wingdings" pitchFamily="2" charset="2"/>
              <a:buBlip>
                <a:blip r:embed="rId7"/>
              </a:buBlip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250000"/>
              <a:buFont typeface="Wingdings" pitchFamily="2" charset="2"/>
              <a:buBlip>
                <a:blip r:embed="rId8"/>
              </a:buBlip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300000"/>
              <a:buFont typeface="Wingdings" pitchFamily="2" charset="2"/>
              <a:buBlip>
                <a:blip r:embed="rId9"/>
              </a:buBlip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1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1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1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1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1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200">
                <a:latin typeface="Tahoma" pitchFamily="34" charset="0"/>
                <a:cs typeface="Tahoma" pitchFamily="34" charset="0"/>
              </a:rPr>
              <a:t>AGRICULTURA</a:t>
            </a:r>
          </a:p>
        </p:txBody>
      </p:sp>
      <p:sp>
        <p:nvSpPr>
          <p:cNvPr id="48" name="Text Box 18"/>
          <p:cNvSpPr txBox="1">
            <a:spLocks noChangeArrowheads="1"/>
          </p:cNvSpPr>
          <p:nvPr/>
        </p:nvSpPr>
        <p:spPr bwMode="auto">
          <a:xfrm>
            <a:off x="4495762" y="5959028"/>
            <a:ext cx="1292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300000"/>
              <a:buFont typeface="Wingdings" pitchFamily="2" charset="2"/>
              <a:buBlip>
                <a:blip r:embed="rId7"/>
              </a:buBlip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250000"/>
              <a:buFont typeface="Wingdings" pitchFamily="2" charset="2"/>
              <a:buBlip>
                <a:blip r:embed="rId8"/>
              </a:buBlip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300000"/>
              <a:buFont typeface="Wingdings" pitchFamily="2" charset="2"/>
              <a:buBlip>
                <a:blip r:embed="rId9"/>
              </a:buBlip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1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1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1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1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1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200">
                <a:latin typeface="Tahoma" pitchFamily="34" charset="0"/>
                <a:cs typeface="Tahoma" pitchFamily="34" charset="0"/>
              </a:rPr>
              <a:t>COMÉRCIO E SERVIÇOS</a:t>
            </a:r>
          </a:p>
        </p:txBody>
      </p:sp>
      <p:sp>
        <p:nvSpPr>
          <p:cNvPr id="49" name="Text Box 19"/>
          <p:cNvSpPr txBox="1">
            <a:spLocks noChangeArrowheads="1"/>
          </p:cNvSpPr>
          <p:nvPr/>
        </p:nvSpPr>
        <p:spPr bwMode="auto">
          <a:xfrm>
            <a:off x="3743287" y="4142928"/>
            <a:ext cx="10858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300000"/>
              <a:buFont typeface="Wingdings" pitchFamily="2" charset="2"/>
              <a:buBlip>
                <a:blip r:embed="rId7"/>
              </a:buBlip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250000"/>
              <a:buFont typeface="Wingdings" pitchFamily="2" charset="2"/>
              <a:buBlip>
                <a:blip r:embed="rId8"/>
              </a:buBlip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300000"/>
              <a:buFont typeface="Wingdings" pitchFamily="2" charset="2"/>
              <a:buBlip>
                <a:blip r:embed="rId9"/>
              </a:buBlip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1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1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1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1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1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600" b="0">
                <a:latin typeface="Tahoma" pitchFamily="34" charset="0"/>
                <a:cs typeface="Tahoma" pitchFamily="34" charset="0"/>
              </a:rPr>
              <a:t>Entidades</a:t>
            </a:r>
          </a:p>
        </p:txBody>
      </p:sp>
      <p:pic>
        <p:nvPicPr>
          <p:cNvPr id="50" name="Picture 24" descr="fiergs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862" y="3234878"/>
            <a:ext cx="1296988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Text Box 25"/>
          <p:cNvSpPr txBox="1">
            <a:spLocks noChangeArrowheads="1"/>
          </p:cNvSpPr>
          <p:nvPr/>
        </p:nvSpPr>
        <p:spPr bwMode="auto">
          <a:xfrm>
            <a:off x="4914862" y="4142928"/>
            <a:ext cx="9890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300000"/>
              <a:buFont typeface="Wingdings" pitchFamily="2" charset="2"/>
              <a:buBlip>
                <a:blip r:embed="rId7"/>
              </a:buBlip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250000"/>
              <a:buFont typeface="Wingdings" pitchFamily="2" charset="2"/>
              <a:buBlip>
                <a:blip r:embed="rId8"/>
              </a:buBlip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300000"/>
              <a:buFont typeface="Wingdings" pitchFamily="2" charset="2"/>
              <a:buBlip>
                <a:blip r:embed="rId9"/>
              </a:buBlip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1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1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1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1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1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600" b="0">
                <a:latin typeface="Tahoma" pitchFamily="34" charset="0"/>
                <a:cs typeface="Tahoma" pitchFamily="34" charset="0"/>
              </a:rPr>
              <a:t>  FIERGS</a:t>
            </a:r>
          </a:p>
        </p:txBody>
      </p:sp>
      <p:sp>
        <p:nvSpPr>
          <p:cNvPr id="52" name="Text Box 29"/>
          <p:cNvSpPr txBox="1">
            <a:spLocks noChangeArrowheads="1"/>
          </p:cNvSpPr>
          <p:nvPr/>
        </p:nvSpPr>
        <p:spPr bwMode="auto">
          <a:xfrm>
            <a:off x="5306975" y="2061716"/>
            <a:ext cx="19081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300000"/>
              <a:buFont typeface="Wingdings" pitchFamily="2" charset="2"/>
              <a:buBlip>
                <a:blip r:embed="rId7"/>
              </a:buBlip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250000"/>
              <a:buFont typeface="Wingdings" pitchFamily="2" charset="2"/>
              <a:buBlip>
                <a:blip r:embed="rId8"/>
              </a:buBlip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300000"/>
              <a:buFont typeface="Wingdings" pitchFamily="2" charset="2"/>
              <a:buBlip>
                <a:blip r:embed="rId9"/>
              </a:buBlip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1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1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1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1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1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0">
                <a:latin typeface="Tahoma" pitchFamily="34" charset="0"/>
                <a:cs typeface="Tahoma" pitchFamily="34" charset="0"/>
              </a:rPr>
              <a:t>Coalizão Empresarial 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0">
                <a:latin typeface="Tahoma" pitchFamily="34" charset="0"/>
                <a:cs typeface="Tahoma" pitchFamily="34" charset="0"/>
              </a:rPr>
              <a:t>Brasileira</a:t>
            </a:r>
          </a:p>
        </p:txBody>
      </p:sp>
      <p:pic>
        <p:nvPicPr>
          <p:cNvPr id="53" name="Picture 17" descr="POSICIONAMENTO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4800" y="3785741"/>
            <a:ext cx="1476375" cy="157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AutoShape 18"/>
          <p:cNvSpPr>
            <a:spLocks noChangeArrowheads="1"/>
          </p:cNvSpPr>
          <p:nvPr/>
        </p:nvSpPr>
        <p:spPr bwMode="auto">
          <a:xfrm rot="5400000">
            <a:off x="8664537" y="3149153"/>
            <a:ext cx="595313" cy="442913"/>
          </a:xfrm>
          <a:prstGeom prst="rightArrow">
            <a:avLst>
              <a:gd name="adj1" fmla="val 50000"/>
              <a:gd name="adj2" fmla="val 58281"/>
            </a:avLst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300000"/>
              <a:buFont typeface="Wingdings" pitchFamily="2" charset="2"/>
              <a:buBlip>
                <a:blip r:embed="rId7"/>
              </a:buBlip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250000"/>
              <a:buFont typeface="Wingdings" pitchFamily="2" charset="2"/>
              <a:buBlip>
                <a:blip r:embed="rId8"/>
              </a:buBlip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300000"/>
              <a:buFont typeface="Wingdings" pitchFamily="2" charset="2"/>
              <a:buBlip>
                <a:blip r:embed="rId9"/>
              </a:buBlip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1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1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1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1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1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pt-BR" sz="2000" b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5" name="Text Box 19"/>
          <p:cNvSpPr txBox="1">
            <a:spLocks noChangeArrowheads="1"/>
          </p:cNvSpPr>
          <p:nvPr/>
        </p:nvSpPr>
        <p:spPr bwMode="auto">
          <a:xfrm>
            <a:off x="8070812" y="5522466"/>
            <a:ext cx="16970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300000"/>
              <a:buFont typeface="Wingdings" pitchFamily="2" charset="2"/>
              <a:buBlip>
                <a:blip r:embed="rId7"/>
              </a:buBlip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250000"/>
              <a:buFont typeface="Wingdings" pitchFamily="2" charset="2"/>
              <a:buBlip>
                <a:blip r:embed="rId8"/>
              </a:buBlip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300000"/>
              <a:buFont typeface="Wingdings" pitchFamily="2" charset="2"/>
              <a:buBlip>
                <a:blip r:embed="rId9"/>
              </a:buBlip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1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1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1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1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1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800">
                <a:solidFill>
                  <a:srgbClr val="008080"/>
                </a:solidFill>
                <a:latin typeface="Tahoma" pitchFamily="34" charset="0"/>
                <a:cs typeface="Tahoma" pitchFamily="34" charset="0"/>
              </a:rPr>
              <a:t>POSIÇÃO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800">
                <a:solidFill>
                  <a:srgbClr val="008080"/>
                </a:solidFill>
                <a:latin typeface="Tahoma" pitchFamily="34" charset="0"/>
                <a:cs typeface="Tahoma" pitchFamily="34" charset="0"/>
              </a:rPr>
              <a:t>BRASILEIRA</a:t>
            </a:r>
          </a:p>
        </p:txBody>
      </p:sp>
      <p:sp>
        <p:nvSpPr>
          <p:cNvPr id="56" name="Rectangle 20"/>
          <p:cNvSpPr>
            <a:spLocks noChangeArrowheads="1"/>
          </p:cNvSpPr>
          <p:nvPr/>
        </p:nvSpPr>
        <p:spPr bwMode="auto">
          <a:xfrm>
            <a:off x="2109750" y="4679503"/>
            <a:ext cx="3529012" cy="3603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Empresas - Setor Privado</a:t>
            </a:r>
          </a:p>
        </p:txBody>
      </p:sp>
      <p:sp>
        <p:nvSpPr>
          <p:cNvPr id="57" name="AutoShape 21"/>
          <p:cNvSpPr>
            <a:spLocks noChangeArrowheads="1"/>
          </p:cNvSpPr>
          <p:nvPr/>
        </p:nvSpPr>
        <p:spPr bwMode="auto">
          <a:xfrm>
            <a:off x="2749512" y="3668266"/>
            <a:ext cx="560388" cy="8128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8" name="Rectangle 22"/>
          <p:cNvSpPr>
            <a:spLocks noChangeArrowheads="1"/>
          </p:cNvSpPr>
          <p:nvPr/>
        </p:nvSpPr>
        <p:spPr bwMode="auto">
          <a:xfrm>
            <a:off x="3548025" y="2823716"/>
            <a:ext cx="2663825" cy="36036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Entidades de Classe</a:t>
            </a:r>
          </a:p>
        </p:txBody>
      </p:sp>
      <p:sp>
        <p:nvSpPr>
          <p:cNvPr id="59" name="AutoShape 21"/>
          <p:cNvSpPr>
            <a:spLocks noChangeArrowheads="1"/>
          </p:cNvSpPr>
          <p:nvPr/>
        </p:nvSpPr>
        <p:spPr bwMode="auto">
          <a:xfrm>
            <a:off x="4635462" y="1783903"/>
            <a:ext cx="558800" cy="8128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0" name="AutoShape 21"/>
          <p:cNvSpPr>
            <a:spLocks noChangeArrowheads="1"/>
          </p:cNvSpPr>
          <p:nvPr/>
        </p:nvSpPr>
        <p:spPr bwMode="auto">
          <a:xfrm>
            <a:off x="6656350" y="655191"/>
            <a:ext cx="558800" cy="814387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1" name="Rectangle 22"/>
          <p:cNvSpPr>
            <a:spLocks noChangeArrowheads="1"/>
          </p:cNvSpPr>
          <p:nvPr/>
        </p:nvSpPr>
        <p:spPr bwMode="auto">
          <a:xfrm>
            <a:off x="7631076" y="574228"/>
            <a:ext cx="3189324" cy="3603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Ministério da Economia - MRE</a:t>
            </a:r>
            <a:endParaRPr lang="pt-BR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2" name="Rectangle 22"/>
          <p:cNvSpPr>
            <a:spLocks noChangeArrowheads="1"/>
          </p:cNvSpPr>
          <p:nvPr/>
        </p:nvSpPr>
        <p:spPr bwMode="auto">
          <a:xfrm>
            <a:off x="7631075" y="2579241"/>
            <a:ext cx="2663825" cy="36036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Camex</a:t>
            </a:r>
          </a:p>
        </p:txBody>
      </p:sp>
      <p:sp>
        <p:nvSpPr>
          <p:cNvPr id="63" name="object 5" descr="Beige rectangle">
            <a:extLst>
              <a:ext uri="{FF2B5EF4-FFF2-40B4-BE49-F238E27FC236}">
                <a16:creationId xmlns="" xmlns:a16="http://schemas.microsoft.com/office/drawing/2014/main" id="{890F7762-BD37-4D33-9F80-1DA07B5E172E}"/>
              </a:ext>
            </a:extLst>
          </p:cNvPr>
          <p:cNvSpPr/>
          <p:nvPr/>
        </p:nvSpPr>
        <p:spPr>
          <a:xfrm flipV="1">
            <a:off x="963462" y="1745674"/>
            <a:ext cx="2874281" cy="45719"/>
          </a:xfrm>
          <a:custGeom>
            <a:avLst/>
            <a:gdLst/>
            <a:ahLst/>
            <a:cxnLst/>
            <a:rect l="l" t="t" r="r" b="b"/>
            <a:pathLst>
              <a:path w="3931920">
                <a:moveTo>
                  <a:pt x="0" y="0"/>
                </a:moveTo>
                <a:lnTo>
                  <a:pt x="3931920" y="0"/>
                </a:lnTo>
              </a:path>
            </a:pathLst>
          </a:custGeom>
          <a:ln w="54864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46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6" grpId="0"/>
      <p:bldP spid="47" grpId="0"/>
      <p:bldP spid="48" grpId="0"/>
      <p:bldP spid="49" grpId="0"/>
      <p:bldP spid="51" grpId="0"/>
      <p:bldP spid="52" grpId="0"/>
      <p:bldP spid="54" grpId="0" animBg="1"/>
      <p:bldP spid="55" grpId="0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7106021"/>
              </p:ext>
            </p:extLst>
          </p:nvPr>
        </p:nvGraphicFramePr>
        <p:xfrm>
          <a:off x="677916" y="1517143"/>
          <a:ext cx="10775207" cy="47993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2203"/>
                <a:gridCol w="2466519"/>
                <a:gridCol w="2452683"/>
                <a:gridCol w="2693802"/>
              </a:tblGrid>
              <a:tr h="440368">
                <a:tc>
                  <a:txBody>
                    <a:bodyPr/>
                    <a:lstStyle/>
                    <a:p>
                      <a:endParaRPr lang="pt-BR" sz="1800" kern="1200" spc="-5" baseline="0" dirty="0">
                        <a:solidFill>
                          <a:schemeClr val="bg1">
                            <a:alpha val="70000"/>
                          </a:schemeClr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kern="1200" spc="-5" baseline="0" dirty="0" smtClean="0">
                          <a:solidFill>
                            <a:schemeClr val="bg1">
                              <a:alpha val="70000"/>
                            </a:schemeClr>
                          </a:solidFill>
                          <a:latin typeface="+mn-lt"/>
                          <a:ea typeface="+mn-ea"/>
                          <a:cs typeface="Arial"/>
                        </a:rPr>
                        <a:t>BRASIL</a:t>
                      </a:r>
                      <a:endParaRPr lang="pt-BR" sz="2400" kern="1200" spc="-5" baseline="0" dirty="0">
                        <a:solidFill>
                          <a:schemeClr val="bg1">
                            <a:alpha val="70000"/>
                          </a:schemeClr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kern="1200" spc="-5" baseline="0" dirty="0" smtClean="0">
                          <a:solidFill>
                            <a:schemeClr val="bg1">
                              <a:alpha val="70000"/>
                            </a:schemeClr>
                          </a:solidFill>
                          <a:latin typeface="+mn-lt"/>
                          <a:ea typeface="+mn-ea"/>
                          <a:cs typeface="Arial"/>
                        </a:rPr>
                        <a:t>MERCOSUL</a:t>
                      </a:r>
                      <a:endParaRPr lang="pt-BR" sz="2400" kern="1200" spc="-5" baseline="0" dirty="0">
                        <a:solidFill>
                          <a:schemeClr val="bg1">
                            <a:alpha val="70000"/>
                          </a:schemeClr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kern="1200" spc="-5" baseline="0" dirty="0" smtClean="0">
                          <a:solidFill>
                            <a:schemeClr val="bg1">
                              <a:alpha val="70000"/>
                            </a:schemeClr>
                          </a:solidFill>
                          <a:latin typeface="+mn-lt"/>
                          <a:ea typeface="+mn-ea"/>
                          <a:cs typeface="Arial"/>
                        </a:rPr>
                        <a:t>UNIÃO EUROPEIA</a:t>
                      </a:r>
                      <a:endParaRPr lang="pt-BR" sz="2400" kern="1200" spc="-5" baseline="0" dirty="0">
                        <a:solidFill>
                          <a:schemeClr val="bg1">
                            <a:alpha val="70000"/>
                          </a:schemeClr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</a:tr>
              <a:tr h="411235">
                <a:tc>
                  <a:txBody>
                    <a:bodyPr/>
                    <a:lstStyle/>
                    <a:p>
                      <a:r>
                        <a:rPr lang="pt-BR" sz="1800" kern="1200" spc="-5" baseline="0" dirty="0" smtClean="0">
                          <a:solidFill>
                            <a:schemeClr val="tx2">
                              <a:alpha val="70000"/>
                            </a:schemeClr>
                          </a:solidFill>
                          <a:latin typeface="+mn-lt"/>
                          <a:ea typeface="+mn-ea"/>
                          <a:cs typeface="Arial"/>
                        </a:rPr>
                        <a:t>PIB</a:t>
                      </a:r>
                      <a:endParaRPr lang="pt-BR" sz="1800" kern="1200" spc="-5" baseline="0" dirty="0">
                        <a:solidFill>
                          <a:schemeClr val="tx2">
                            <a:alpha val="70000"/>
                          </a:schemeClr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kern="1200" spc="-5" baseline="0" dirty="0" smtClean="0">
                          <a:solidFill>
                            <a:schemeClr val="tx2">
                              <a:alpha val="70000"/>
                            </a:schemeClr>
                          </a:solidFill>
                          <a:latin typeface="+mn-lt"/>
                          <a:ea typeface="+mn-ea"/>
                          <a:cs typeface="Arial"/>
                        </a:rPr>
                        <a:t>US$ 1.869 bilhões</a:t>
                      </a:r>
                      <a:endParaRPr lang="pt-BR" sz="1800" kern="1200" spc="-5" baseline="0" dirty="0">
                        <a:solidFill>
                          <a:schemeClr val="tx2">
                            <a:alpha val="70000"/>
                          </a:schemeClr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kern="1200" spc="-5" baseline="0" dirty="0" smtClean="0">
                          <a:solidFill>
                            <a:schemeClr val="tx2">
                              <a:alpha val="70000"/>
                            </a:schemeClr>
                          </a:solidFill>
                          <a:latin typeface="+mn-lt"/>
                          <a:ea typeface="+mn-ea"/>
                          <a:cs typeface="Arial"/>
                        </a:rPr>
                        <a:t>US$ 2.488 bilhões</a:t>
                      </a:r>
                      <a:endParaRPr lang="pt-BR" sz="1800" kern="1200" spc="-5" baseline="0" dirty="0">
                        <a:solidFill>
                          <a:schemeClr val="tx2">
                            <a:alpha val="70000"/>
                          </a:schemeClr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kern="1200" spc="-5" baseline="0" dirty="0" smtClean="0">
                          <a:solidFill>
                            <a:schemeClr val="tx2">
                              <a:alpha val="70000"/>
                            </a:schemeClr>
                          </a:solidFill>
                          <a:latin typeface="+mn-lt"/>
                          <a:ea typeface="+mn-ea"/>
                          <a:cs typeface="Arial"/>
                        </a:rPr>
                        <a:t>US$ 18.750 bilhões</a:t>
                      </a:r>
                      <a:endParaRPr lang="pt-BR" sz="1800" kern="1200" spc="-5" baseline="0" dirty="0">
                        <a:solidFill>
                          <a:schemeClr val="tx2">
                            <a:alpha val="70000"/>
                          </a:schemeClr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11235">
                <a:tc>
                  <a:txBody>
                    <a:bodyPr/>
                    <a:lstStyle/>
                    <a:p>
                      <a:r>
                        <a:rPr lang="pt-BR" sz="1800" kern="1200" spc="-5" baseline="0" dirty="0" smtClean="0">
                          <a:solidFill>
                            <a:schemeClr val="tx2">
                              <a:alpha val="70000"/>
                            </a:schemeClr>
                          </a:solidFill>
                          <a:latin typeface="+mn-lt"/>
                          <a:ea typeface="+mn-ea"/>
                          <a:cs typeface="Arial"/>
                        </a:rPr>
                        <a:t>PIB per capita</a:t>
                      </a:r>
                      <a:endParaRPr lang="pt-BR" sz="1800" kern="1200" spc="-5" baseline="0" dirty="0">
                        <a:solidFill>
                          <a:schemeClr val="tx2">
                            <a:alpha val="70000"/>
                          </a:schemeClr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kern="1200" spc="-5" baseline="0" dirty="0" smtClean="0">
                          <a:solidFill>
                            <a:schemeClr val="tx2">
                              <a:alpha val="70000"/>
                            </a:schemeClr>
                          </a:solidFill>
                          <a:latin typeface="+mn-lt"/>
                          <a:ea typeface="+mn-ea"/>
                          <a:cs typeface="Arial"/>
                        </a:rPr>
                        <a:t>US$ 8,9 mil</a:t>
                      </a:r>
                      <a:endParaRPr lang="pt-BR" sz="1800" kern="1200" spc="-5" baseline="0" dirty="0">
                        <a:solidFill>
                          <a:schemeClr val="tx2">
                            <a:alpha val="70000"/>
                          </a:schemeClr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kern="1200" spc="-5" baseline="0" dirty="0" smtClean="0">
                          <a:solidFill>
                            <a:schemeClr val="tx2">
                              <a:alpha val="70000"/>
                            </a:schemeClr>
                          </a:solidFill>
                          <a:latin typeface="+mn-lt"/>
                          <a:ea typeface="+mn-ea"/>
                          <a:cs typeface="Arial"/>
                        </a:rPr>
                        <a:t>US$ 9,4 mil</a:t>
                      </a:r>
                      <a:endParaRPr lang="pt-BR" sz="1800" kern="1200" spc="-5" baseline="0" dirty="0">
                        <a:solidFill>
                          <a:schemeClr val="tx2">
                            <a:alpha val="70000"/>
                          </a:schemeClr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kern="1200" spc="-5" baseline="0" dirty="0" smtClean="0">
                          <a:solidFill>
                            <a:schemeClr val="tx2">
                              <a:alpha val="70000"/>
                            </a:schemeClr>
                          </a:solidFill>
                          <a:latin typeface="+mn-lt"/>
                          <a:ea typeface="+mn-ea"/>
                          <a:cs typeface="Arial"/>
                        </a:rPr>
                        <a:t>US$ 36 mil</a:t>
                      </a:r>
                      <a:endParaRPr lang="pt-BR" sz="1800" kern="1200" spc="-5" baseline="0" dirty="0">
                        <a:solidFill>
                          <a:schemeClr val="tx2">
                            <a:alpha val="70000"/>
                          </a:schemeClr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11235">
                <a:tc>
                  <a:txBody>
                    <a:bodyPr/>
                    <a:lstStyle/>
                    <a:p>
                      <a:r>
                        <a:rPr lang="pt-BR" sz="1800" kern="1200" spc="-5" baseline="0" dirty="0" smtClean="0">
                          <a:solidFill>
                            <a:schemeClr val="tx2">
                              <a:alpha val="70000"/>
                            </a:schemeClr>
                          </a:solidFill>
                          <a:latin typeface="+mn-lt"/>
                          <a:ea typeface="+mn-ea"/>
                          <a:cs typeface="Arial"/>
                        </a:rPr>
                        <a:t>População</a:t>
                      </a:r>
                      <a:endParaRPr lang="pt-BR" sz="1800" kern="1200" spc="-5" baseline="0" dirty="0">
                        <a:solidFill>
                          <a:schemeClr val="tx2">
                            <a:alpha val="70000"/>
                          </a:schemeClr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kern="1200" spc="-5" baseline="0" dirty="0" smtClean="0">
                          <a:solidFill>
                            <a:schemeClr val="tx2">
                              <a:alpha val="70000"/>
                            </a:schemeClr>
                          </a:solidFill>
                          <a:latin typeface="+mn-lt"/>
                          <a:ea typeface="+mn-ea"/>
                          <a:cs typeface="Arial"/>
                        </a:rPr>
                        <a:t>210 milhões</a:t>
                      </a:r>
                      <a:endParaRPr lang="pt-BR" sz="1800" kern="1200" spc="-5" baseline="0" dirty="0">
                        <a:solidFill>
                          <a:schemeClr val="tx2">
                            <a:alpha val="70000"/>
                          </a:schemeClr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kern="1200" spc="-5" baseline="0" dirty="0" smtClean="0">
                          <a:solidFill>
                            <a:schemeClr val="tx2">
                              <a:alpha val="70000"/>
                            </a:schemeClr>
                          </a:solidFill>
                          <a:latin typeface="+mn-lt"/>
                          <a:ea typeface="+mn-ea"/>
                          <a:cs typeface="Arial"/>
                        </a:rPr>
                        <a:t>265 milhões</a:t>
                      </a:r>
                      <a:endParaRPr lang="pt-BR" sz="1800" kern="1200" spc="-5" baseline="0" dirty="0">
                        <a:solidFill>
                          <a:schemeClr val="tx2">
                            <a:alpha val="70000"/>
                          </a:schemeClr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kern="1200" spc="-5" baseline="0" dirty="0" smtClean="0">
                          <a:solidFill>
                            <a:schemeClr val="tx2">
                              <a:alpha val="70000"/>
                            </a:schemeClr>
                          </a:solidFill>
                          <a:latin typeface="+mn-lt"/>
                          <a:ea typeface="+mn-ea"/>
                          <a:cs typeface="Arial"/>
                        </a:rPr>
                        <a:t>517 milhões</a:t>
                      </a:r>
                      <a:endParaRPr lang="pt-BR" sz="1800" kern="1200" spc="-5" baseline="0" dirty="0">
                        <a:solidFill>
                          <a:schemeClr val="tx2">
                            <a:alpha val="70000"/>
                          </a:schemeClr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11235">
                <a:tc>
                  <a:txBody>
                    <a:bodyPr/>
                    <a:lstStyle/>
                    <a:p>
                      <a:r>
                        <a:rPr lang="pt-BR" sz="1800" kern="1200" spc="-5" baseline="0" dirty="0" smtClean="0">
                          <a:solidFill>
                            <a:schemeClr val="tx2">
                              <a:alpha val="70000"/>
                            </a:schemeClr>
                          </a:solidFill>
                          <a:latin typeface="+mn-lt"/>
                          <a:ea typeface="+mn-ea"/>
                          <a:cs typeface="Arial"/>
                        </a:rPr>
                        <a:t>Importações do mundo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kern="1200" spc="-5" baseline="0" dirty="0" smtClean="0">
                          <a:solidFill>
                            <a:schemeClr val="tx2">
                              <a:alpha val="70000"/>
                            </a:schemeClr>
                          </a:solidFill>
                          <a:latin typeface="+mn-lt"/>
                          <a:ea typeface="+mn-ea"/>
                          <a:cs typeface="Arial"/>
                        </a:rPr>
                        <a:t>US$ 181 bilhões</a:t>
                      </a:r>
                      <a:endParaRPr lang="pt-BR" sz="1800" kern="1200" spc="-5" baseline="0" dirty="0">
                        <a:solidFill>
                          <a:schemeClr val="tx2">
                            <a:alpha val="70000"/>
                          </a:schemeClr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kern="1200" spc="-5" baseline="0" dirty="0" smtClean="0">
                          <a:solidFill>
                            <a:schemeClr val="tx2">
                              <a:alpha val="70000"/>
                            </a:schemeClr>
                          </a:solidFill>
                          <a:latin typeface="+mn-lt"/>
                          <a:ea typeface="+mn-ea"/>
                          <a:cs typeface="Arial"/>
                        </a:rPr>
                        <a:t>US$ 222 bilhões</a:t>
                      </a:r>
                      <a:endParaRPr lang="pt-BR" sz="1800" kern="1200" spc="-5" baseline="0" dirty="0">
                        <a:solidFill>
                          <a:schemeClr val="tx2">
                            <a:alpha val="70000"/>
                          </a:schemeClr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kern="1200" spc="-5" baseline="0" dirty="0" smtClean="0">
                          <a:solidFill>
                            <a:schemeClr val="tx2">
                              <a:alpha val="70000"/>
                            </a:schemeClr>
                          </a:solidFill>
                          <a:latin typeface="+mn-lt"/>
                          <a:ea typeface="+mn-ea"/>
                          <a:cs typeface="Arial"/>
                        </a:rPr>
                        <a:t>US$ 2.475 bilhões</a:t>
                      </a:r>
                      <a:endParaRPr lang="pt-BR" sz="1800" kern="1200" spc="-5" baseline="0" dirty="0">
                        <a:solidFill>
                          <a:schemeClr val="tx2">
                            <a:alpha val="70000"/>
                          </a:schemeClr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04742">
                <a:tc>
                  <a:txBody>
                    <a:bodyPr/>
                    <a:lstStyle/>
                    <a:p>
                      <a:r>
                        <a:rPr lang="pt-BR" sz="1800" kern="1200" spc="-5" baseline="0" dirty="0" smtClean="0">
                          <a:solidFill>
                            <a:schemeClr val="tx2">
                              <a:alpha val="70000"/>
                            </a:schemeClr>
                          </a:solidFill>
                          <a:latin typeface="+mn-lt"/>
                          <a:ea typeface="+mn-ea"/>
                          <a:cs typeface="Arial"/>
                        </a:rPr>
                        <a:t>Imp.do parceiro</a:t>
                      </a:r>
                    </a:p>
                    <a:p>
                      <a:r>
                        <a:rPr lang="pt-BR" sz="1800" kern="1200" spc="-5" baseline="0" dirty="0" smtClean="0">
                          <a:solidFill>
                            <a:schemeClr val="tx2">
                              <a:alpha val="70000"/>
                            </a:schemeClr>
                          </a:solidFill>
                          <a:latin typeface="+mn-lt"/>
                          <a:ea typeface="+mn-ea"/>
                          <a:cs typeface="Arial"/>
                        </a:rPr>
                        <a:t>(BR/UE;MCS/UE;UE/BR)</a:t>
                      </a:r>
                      <a:endParaRPr lang="pt-BR" sz="1800" kern="1200" spc="-5" baseline="0" dirty="0">
                        <a:solidFill>
                          <a:schemeClr val="tx2">
                            <a:alpha val="70000"/>
                          </a:schemeClr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kern="1200" spc="-5" baseline="0" dirty="0" smtClean="0">
                          <a:solidFill>
                            <a:schemeClr val="tx2">
                              <a:alpha val="70000"/>
                            </a:schemeClr>
                          </a:solidFill>
                          <a:latin typeface="+mn-lt"/>
                          <a:ea typeface="+mn-ea"/>
                          <a:cs typeface="Arial"/>
                        </a:rPr>
                        <a:t>US$ 34 bilhões</a:t>
                      </a:r>
                      <a:endParaRPr lang="pt-BR" sz="1800" kern="1200" spc="-5" baseline="0" dirty="0">
                        <a:solidFill>
                          <a:schemeClr val="tx2">
                            <a:alpha val="70000"/>
                          </a:schemeClr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kern="1200" spc="-5" baseline="0" dirty="0" smtClean="0">
                          <a:solidFill>
                            <a:schemeClr val="tx2">
                              <a:alpha val="70000"/>
                            </a:schemeClr>
                          </a:solidFill>
                          <a:latin typeface="+mn-lt"/>
                          <a:ea typeface="+mn-ea"/>
                          <a:cs typeface="Arial"/>
                        </a:rPr>
                        <a:t>US$ 48 bilhões</a:t>
                      </a:r>
                      <a:endParaRPr lang="pt-BR" sz="1800" kern="1200" spc="-5" baseline="0" dirty="0">
                        <a:solidFill>
                          <a:schemeClr val="tx2">
                            <a:alpha val="70000"/>
                          </a:schemeClr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kern="1200" spc="-5" baseline="0" dirty="0" smtClean="0">
                          <a:solidFill>
                            <a:schemeClr val="tx2">
                              <a:alpha val="70000"/>
                            </a:schemeClr>
                          </a:solidFill>
                          <a:latin typeface="+mn-lt"/>
                          <a:ea typeface="+mn-ea"/>
                          <a:cs typeface="Arial"/>
                        </a:rPr>
                        <a:t>US 42 bilhões</a:t>
                      </a:r>
                      <a:endParaRPr lang="pt-BR" sz="1800" kern="1200" spc="-5" baseline="0" dirty="0">
                        <a:solidFill>
                          <a:schemeClr val="tx2">
                            <a:alpha val="70000"/>
                          </a:schemeClr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11235">
                <a:tc>
                  <a:txBody>
                    <a:bodyPr/>
                    <a:lstStyle/>
                    <a:p>
                      <a:r>
                        <a:rPr lang="pt-BR" sz="1800" kern="1200" spc="-5" baseline="0" dirty="0" smtClean="0">
                          <a:solidFill>
                            <a:schemeClr val="tx2">
                              <a:alpha val="70000"/>
                            </a:schemeClr>
                          </a:solidFill>
                          <a:latin typeface="+mn-lt"/>
                          <a:ea typeface="+mn-ea"/>
                          <a:cs typeface="Arial"/>
                        </a:rPr>
                        <a:t>Exportações do mundo</a:t>
                      </a:r>
                      <a:endParaRPr lang="pt-BR" sz="1800" kern="1200" spc="-5" baseline="0" dirty="0">
                        <a:solidFill>
                          <a:schemeClr val="tx2">
                            <a:alpha val="70000"/>
                          </a:schemeClr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kern="1200" spc="-5" baseline="0" dirty="0" smtClean="0">
                          <a:solidFill>
                            <a:schemeClr val="tx2">
                              <a:alpha val="70000"/>
                            </a:schemeClr>
                          </a:solidFill>
                          <a:latin typeface="+mn-lt"/>
                          <a:ea typeface="+mn-ea"/>
                          <a:cs typeface="Arial"/>
                        </a:rPr>
                        <a:t>US$ 240bilhões</a:t>
                      </a:r>
                      <a:endParaRPr lang="pt-BR" sz="1800" kern="1200" spc="-5" baseline="0" dirty="0">
                        <a:solidFill>
                          <a:schemeClr val="tx2">
                            <a:alpha val="70000"/>
                          </a:schemeClr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kern="1200" spc="-5" baseline="0" dirty="0" smtClean="0">
                          <a:solidFill>
                            <a:schemeClr val="tx2">
                              <a:alpha val="70000"/>
                            </a:schemeClr>
                          </a:solidFill>
                          <a:latin typeface="+mn-lt"/>
                          <a:ea typeface="+mn-ea"/>
                          <a:cs typeface="Arial"/>
                        </a:rPr>
                        <a:t>US$ 276bilhões</a:t>
                      </a:r>
                      <a:endParaRPr lang="pt-BR" sz="1800" kern="1200" spc="-5" baseline="0" dirty="0">
                        <a:solidFill>
                          <a:schemeClr val="tx2">
                            <a:alpha val="70000"/>
                          </a:schemeClr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kern="1200" spc="-5" baseline="0" dirty="0" smtClean="0">
                          <a:solidFill>
                            <a:schemeClr val="tx2">
                              <a:alpha val="70000"/>
                            </a:schemeClr>
                          </a:solidFill>
                          <a:latin typeface="+mn-lt"/>
                          <a:ea typeface="+mn-ea"/>
                          <a:cs typeface="Arial"/>
                        </a:rPr>
                        <a:t>US$ 39bilhões</a:t>
                      </a:r>
                      <a:endParaRPr lang="pt-BR" sz="1800" kern="1200" spc="-5" baseline="0" dirty="0">
                        <a:solidFill>
                          <a:schemeClr val="tx2">
                            <a:alpha val="70000"/>
                          </a:schemeClr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04742">
                <a:tc>
                  <a:txBody>
                    <a:bodyPr/>
                    <a:lstStyle/>
                    <a:p>
                      <a:r>
                        <a:rPr lang="pt-BR" sz="1800" kern="1200" spc="-5" baseline="0" dirty="0" smtClean="0">
                          <a:solidFill>
                            <a:schemeClr val="tx2">
                              <a:alpha val="70000"/>
                            </a:schemeClr>
                          </a:solidFill>
                          <a:latin typeface="+mn-lt"/>
                          <a:ea typeface="+mn-ea"/>
                          <a:cs typeface="Arial"/>
                        </a:rPr>
                        <a:t>Exp.do parceiro</a:t>
                      </a:r>
                    </a:p>
                    <a:p>
                      <a:r>
                        <a:rPr lang="pt-BR" sz="1800" kern="1200" spc="-5" baseline="0" dirty="0" smtClean="0">
                          <a:solidFill>
                            <a:schemeClr val="tx2">
                              <a:alpha val="70000"/>
                            </a:schemeClr>
                          </a:solidFill>
                          <a:latin typeface="+mn-lt"/>
                          <a:ea typeface="+mn-ea"/>
                          <a:cs typeface="Arial"/>
                        </a:rPr>
                        <a:t>(BR/UE/;MCS/UE;UE/BR)</a:t>
                      </a:r>
                      <a:endParaRPr lang="pt-BR" sz="1800" kern="1200" spc="-5" baseline="0" dirty="0">
                        <a:solidFill>
                          <a:schemeClr val="tx2">
                            <a:alpha val="70000"/>
                          </a:schemeClr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kern="1200" spc="-5" baseline="0" dirty="0" smtClean="0">
                          <a:solidFill>
                            <a:schemeClr val="tx2">
                              <a:alpha val="70000"/>
                            </a:schemeClr>
                          </a:solidFill>
                          <a:latin typeface="+mn-lt"/>
                          <a:ea typeface="+mn-ea"/>
                          <a:cs typeface="Arial"/>
                        </a:rPr>
                        <a:t>US$ 42 bilhões</a:t>
                      </a:r>
                      <a:endParaRPr lang="pt-BR" sz="1800" kern="1200" spc="-5" baseline="0" dirty="0">
                        <a:solidFill>
                          <a:schemeClr val="tx2">
                            <a:alpha val="70000"/>
                          </a:schemeClr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kern="1200" spc="-5" baseline="0" dirty="0" smtClean="0">
                          <a:solidFill>
                            <a:schemeClr val="tx2">
                              <a:alpha val="70000"/>
                            </a:schemeClr>
                          </a:solidFill>
                          <a:latin typeface="+mn-lt"/>
                          <a:ea typeface="+mn-ea"/>
                          <a:cs typeface="Arial"/>
                        </a:rPr>
                        <a:t>US$ 53 bilhões</a:t>
                      </a:r>
                      <a:endParaRPr lang="pt-BR" sz="1800" kern="1200" spc="-5" baseline="0" dirty="0">
                        <a:solidFill>
                          <a:schemeClr val="tx2">
                            <a:alpha val="70000"/>
                          </a:schemeClr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kern="1200" spc="-5" baseline="0" dirty="0" smtClean="0">
                          <a:solidFill>
                            <a:schemeClr val="tx2">
                              <a:alpha val="70000"/>
                            </a:schemeClr>
                          </a:solidFill>
                          <a:latin typeface="+mn-lt"/>
                          <a:ea typeface="+mn-ea"/>
                          <a:cs typeface="Arial"/>
                        </a:rPr>
                        <a:t>US$ 34 bilhões</a:t>
                      </a:r>
                      <a:endParaRPr lang="pt-BR" sz="1800" kern="1200" spc="-5" baseline="0" dirty="0">
                        <a:solidFill>
                          <a:schemeClr val="tx2">
                            <a:alpha val="70000"/>
                          </a:schemeClr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504742">
                <a:tc>
                  <a:txBody>
                    <a:bodyPr/>
                    <a:lstStyle/>
                    <a:p>
                      <a:r>
                        <a:rPr lang="pt-BR" sz="1800" kern="1200" spc="-5" baseline="0" dirty="0" smtClean="0">
                          <a:solidFill>
                            <a:schemeClr val="tx2">
                              <a:alpha val="70000"/>
                            </a:schemeClr>
                          </a:solidFill>
                          <a:latin typeface="+mn-lt"/>
                          <a:ea typeface="+mn-ea"/>
                          <a:cs typeface="Arial"/>
                        </a:rPr>
                        <a:t> Posição no ranking de</a:t>
                      </a:r>
                    </a:p>
                    <a:p>
                      <a:r>
                        <a:rPr lang="pt-BR" sz="1800" kern="1200" spc="-5" baseline="0" dirty="0" smtClean="0">
                          <a:solidFill>
                            <a:schemeClr val="tx2">
                              <a:alpha val="70000"/>
                            </a:schemeClr>
                          </a:solidFill>
                          <a:latin typeface="+mn-lt"/>
                          <a:ea typeface="+mn-ea"/>
                          <a:cs typeface="Arial"/>
                        </a:rPr>
                        <a:t> maiores exportadores</a:t>
                      </a:r>
                      <a:endParaRPr lang="pt-BR" sz="1800" kern="1200" spc="-5" baseline="0" dirty="0">
                        <a:solidFill>
                          <a:schemeClr val="tx2">
                            <a:alpha val="70000"/>
                          </a:schemeClr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kern="1200" spc="-5" baseline="0" dirty="0" smtClean="0">
                          <a:solidFill>
                            <a:schemeClr val="tx2">
                              <a:alpha val="70000"/>
                            </a:schemeClr>
                          </a:solidFill>
                          <a:latin typeface="+mn-lt"/>
                          <a:ea typeface="+mn-ea"/>
                          <a:cs typeface="Arial"/>
                        </a:rPr>
                        <a:t>19º</a:t>
                      </a:r>
                      <a:endParaRPr lang="pt-BR" sz="1800" kern="1200" spc="-5" baseline="0" dirty="0">
                        <a:solidFill>
                          <a:schemeClr val="tx2">
                            <a:alpha val="70000"/>
                          </a:schemeClr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kern="1200" spc="-5" baseline="0" dirty="0" smtClean="0">
                          <a:solidFill>
                            <a:schemeClr val="tx2">
                              <a:alpha val="70000"/>
                            </a:schemeClr>
                          </a:solidFill>
                          <a:latin typeface="+mn-lt"/>
                          <a:ea typeface="+mn-ea"/>
                          <a:cs typeface="Arial"/>
                        </a:rPr>
                        <a:t>-</a:t>
                      </a:r>
                      <a:endParaRPr lang="pt-BR" sz="1800" kern="1200" spc="-5" baseline="0" dirty="0">
                        <a:solidFill>
                          <a:schemeClr val="tx2">
                            <a:alpha val="70000"/>
                          </a:schemeClr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kern="1200" spc="-5" baseline="0" dirty="0" smtClean="0">
                          <a:solidFill>
                            <a:schemeClr val="tx2">
                              <a:alpha val="70000"/>
                            </a:schemeClr>
                          </a:solidFill>
                          <a:latin typeface="+mn-lt"/>
                          <a:ea typeface="+mn-ea"/>
                          <a:cs typeface="Arial"/>
                        </a:rPr>
                        <a:t>2º</a:t>
                      </a:r>
                      <a:endParaRPr lang="pt-BR" sz="1800" kern="1200" spc="-5" baseline="0" dirty="0">
                        <a:solidFill>
                          <a:schemeClr val="tx2">
                            <a:alpha val="70000"/>
                          </a:schemeClr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Title 1">
            <a:extLst>
              <a:ext uri="{FF2B5EF4-FFF2-40B4-BE49-F238E27FC236}">
                <a16:creationId xmlns="" xmlns:a16="http://schemas.microsoft.com/office/drawing/2014/main" id="{6C60760E-5794-42A9-8E56-3837F4FC7351}"/>
              </a:ext>
            </a:extLst>
          </p:cNvPr>
          <p:cNvSpPr txBox="1">
            <a:spLocks/>
          </p:cNvSpPr>
          <p:nvPr/>
        </p:nvSpPr>
        <p:spPr>
          <a:xfrm>
            <a:off x="807720" y="-14163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125000"/>
              </a:lnSpc>
              <a:spcBef>
                <a:spcPct val="0"/>
              </a:spcBef>
              <a:buNone/>
              <a:defRPr sz="6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>
                <a:solidFill>
                  <a:srgbClr val="2E6774"/>
                </a:solidFill>
              </a:rPr>
              <a:t>NÚMEROS GERAIS DO ACORDO</a:t>
            </a:r>
          </a:p>
        </p:txBody>
      </p:sp>
      <p:sp>
        <p:nvSpPr>
          <p:cNvPr id="9" name="object 18" descr="Beige rectangle">
            <a:extLst>
              <a:ext uri="{FF2B5EF4-FFF2-40B4-BE49-F238E27FC236}">
                <a16:creationId xmlns="" xmlns:a16="http://schemas.microsoft.com/office/drawing/2014/main" id="{7593E25A-C238-4F4D-B05B-996628D42B7D}"/>
              </a:ext>
            </a:extLst>
          </p:cNvPr>
          <p:cNvSpPr/>
          <p:nvPr/>
        </p:nvSpPr>
        <p:spPr>
          <a:xfrm>
            <a:off x="927187" y="1168685"/>
            <a:ext cx="3744000" cy="0"/>
          </a:xfrm>
          <a:custGeom>
            <a:avLst/>
            <a:gdLst/>
            <a:ahLst/>
            <a:cxnLst/>
            <a:rect l="l" t="t" r="r" b="b"/>
            <a:pathLst>
              <a:path w="3218815">
                <a:moveTo>
                  <a:pt x="0" y="0"/>
                </a:moveTo>
                <a:lnTo>
                  <a:pt x="3218395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10" name="Retângulo 9"/>
          <p:cNvSpPr/>
          <p:nvPr/>
        </p:nvSpPr>
        <p:spPr>
          <a:xfrm>
            <a:off x="-45720" y="2337752"/>
            <a:ext cx="11490960" cy="426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453390" y="2768282"/>
            <a:ext cx="11490960" cy="426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453390" y="3252152"/>
            <a:ext cx="11490960" cy="426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373380" y="3616324"/>
            <a:ext cx="11490960" cy="426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95250" y="4100194"/>
            <a:ext cx="11490960" cy="426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/>
          <p:cNvSpPr/>
          <p:nvPr/>
        </p:nvSpPr>
        <p:spPr>
          <a:xfrm>
            <a:off x="0" y="4526914"/>
            <a:ext cx="11490960" cy="502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/>
          <p:cNvSpPr/>
          <p:nvPr/>
        </p:nvSpPr>
        <p:spPr>
          <a:xfrm>
            <a:off x="0" y="5119686"/>
            <a:ext cx="11490960" cy="502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17"/>
          <p:cNvSpPr/>
          <p:nvPr/>
        </p:nvSpPr>
        <p:spPr>
          <a:xfrm>
            <a:off x="453390" y="5679692"/>
            <a:ext cx="11490960" cy="637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3565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accent4">
                    <a:lumMod val="50000"/>
                  </a:schemeClr>
                </a:solidFill>
              </a:rPr>
              <a:t>BENEFÍCIOS DO ACORDO</a:t>
            </a:r>
            <a:endParaRPr lang="pt-BR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buClr>
                <a:schemeClr val="accent1"/>
              </a:buClr>
            </a:pPr>
            <a:r>
              <a:rPr lang="pt-BR" sz="2400" dirty="0" smtClean="0">
                <a:solidFill>
                  <a:schemeClr val="tx1"/>
                </a:solidFill>
              </a:rPr>
              <a:t>Acesso preferencial para os exportadores a mercados prioritários;</a:t>
            </a:r>
          </a:p>
          <a:p>
            <a:pPr>
              <a:lnSpc>
                <a:spcPct val="100000"/>
              </a:lnSpc>
              <a:spcBef>
                <a:spcPts val="100"/>
              </a:spcBef>
              <a:buClr>
                <a:schemeClr val="accent1"/>
              </a:buClr>
            </a:pPr>
            <a:endParaRPr lang="pt-BR" sz="2400" dirty="0" smtClean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100"/>
              </a:spcBef>
              <a:buClr>
                <a:schemeClr val="accent1"/>
              </a:buClr>
            </a:pPr>
            <a:r>
              <a:rPr lang="pt-BR" sz="2400" dirty="0" smtClean="0">
                <a:solidFill>
                  <a:schemeClr val="tx1"/>
                </a:solidFill>
              </a:rPr>
              <a:t>Equalização das condições de concorrência com outros países que já possuem Acordos de Livre Comércio com o parceiro comercial;</a:t>
            </a:r>
          </a:p>
          <a:p>
            <a:pPr>
              <a:lnSpc>
                <a:spcPct val="100000"/>
              </a:lnSpc>
              <a:spcBef>
                <a:spcPts val="100"/>
              </a:spcBef>
              <a:buClr>
                <a:schemeClr val="accent1"/>
              </a:buClr>
            </a:pPr>
            <a:endParaRPr lang="pt-BR" sz="2400" dirty="0" smtClean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100"/>
              </a:spcBef>
              <a:buClr>
                <a:schemeClr val="accent1"/>
              </a:buClr>
            </a:pPr>
            <a:r>
              <a:rPr lang="pt-BR" sz="2400" dirty="0" smtClean="0">
                <a:solidFill>
                  <a:schemeClr val="tx1"/>
                </a:solidFill>
              </a:rPr>
              <a:t>Incremento de Competitividade e Inovação da economia brasileira: acesso a insumos de elevado teor tecnológico e com preços competitivos;</a:t>
            </a:r>
          </a:p>
          <a:p>
            <a:pPr>
              <a:lnSpc>
                <a:spcPct val="100000"/>
              </a:lnSpc>
              <a:spcBef>
                <a:spcPts val="100"/>
              </a:spcBef>
              <a:buClr>
                <a:schemeClr val="accent1"/>
              </a:buClr>
            </a:pPr>
            <a:endParaRPr lang="pt-BR" sz="2400" dirty="0" smtClean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100"/>
              </a:spcBef>
              <a:buClr>
                <a:schemeClr val="accent1"/>
              </a:buClr>
            </a:pPr>
            <a:r>
              <a:rPr lang="pt-BR" sz="2400" dirty="0" smtClean="0">
                <a:solidFill>
                  <a:schemeClr val="tx1"/>
                </a:solidFill>
              </a:rPr>
              <a:t>Inserção do Brasil nas cadeias globais de valor: redução de barreiras, maior segurança jurídica e transparência de regras;</a:t>
            </a:r>
          </a:p>
          <a:p>
            <a:pPr>
              <a:lnSpc>
                <a:spcPct val="100000"/>
              </a:lnSpc>
              <a:spcBef>
                <a:spcPts val="100"/>
              </a:spcBef>
              <a:buClr>
                <a:schemeClr val="accent1"/>
              </a:buClr>
            </a:pPr>
            <a:endParaRPr lang="pt-BR" sz="2400" dirty="0" smtClean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100"/>
              </a:spcBef>
              <a:buClr>
                <a:schemeClr val="accent1"/>
              </a:buClr>
            </a:pPr>
            <a:r>
              <a:rPr lang="pt-BR" sz="2400" dirty="0" smtClean="0">
                <a:solidFill>
                  <a:schemeClr val="tx1"/>
                </a:solidFill>
              </a:rPr>
              <a:t>Acesso pelos consumidores, a maior variedade de produtos/qualidades com esperada redução de preços em decorrência da maior concorrência;</a:t>
            </a:r>
          </a:p>
          <a:p>
            <a:pPr>
              <a:lnSpc>
                <a:spcPct val="100000"/>
              </a:lnSpc>
              <a:spcBef>
                <a:spcPts val="100"/>
              </a:spcBef>
              <a:buClr>
                <a:schemeClr val="accent1"/>
              </a:buClr>
            </a:pPr>
            <a:endParaRPr lang="pt-BR" sz="2400" dirty="0" smtClean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100"/>
              </a:spcBef>
              <a:buClr>
                <a:schemeClr val="accent1"/>
              </a:buClr>
            </a:pPr>
            <a:r>
              <a:rPr lang="pt-BR" sz="2400" dirty="0" smtClean="0">
                <a:solidFill>
                  <a:schemeClr val="tx1"/>
                </a:solidFill>
              </a:rPr>
              <a:t>Essencial para a recuperação da competitividade brasileira.</a:t>
            </a:r>
          </a:p>
          <a:p>
            <a:pPr>
              <a:lnSpc>
                <a:spcPct val="100000"/>
              </a:lnSpc>
              <a:spcBef>
                <a:spcPts val="100"/>
              </a:spcBef>
              <a:buClr>
                <a:schemeClr val="accent1"/>
              </a:buClr>
            </a:pPr>
            <a:endParaRPr lang="pt-BR" sz="32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spcBef>
                <a:spcPts val="100"/>
              </a:spcBef>
              <a:buClr>
                <a:schemeClr val="accent1"/>
              </a:buClr>
            </a:pPr>
            <a:endParaRPr lang="pt-BR" sz="3200" dirty="0" smtClean="0">
              <a:solidFill>
                <a:schemeClr val="tx1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noProof="0" smtClean="0"/>
              <a:t>7</a:t>
            </a:fld>
            <a:endParaRPr lang="en-US" noProof="0" dirty="0"/>
          </a:p>
        </p:txBody>
      </p:sp>
      <p:sp>
        <p:nvSpPr>
          <p:cNvPr id="5" name="object 5" descr="Beige rectangle">
            <a:extLst>
              <a:ext uri="{FF2B5EF4-FFF2-40B4-BE49-F238E27FC236}">
                <a16:creationId xmlns="" xmlns:a16="http://schemas.microsoft.com/office/drawing/2014/main" id="{890F7762-BD37-4D33-9F80-1DA07B5E172E}"/>
              </a:ext>
            </a:extLst>
          </p:cNvPr>
          <p:cNvSpPr/>
          <p:nvPr/>
        </p:nvSpPr>
        <p:spPr>
          <a:xfrm>
            <a:off x="915637" y="1506148"/>
            <a:ext cx="3672000" cy="0"/>
          </a:xfrm>
          <a:custGeom>
            <a:avLst/>
            <a:gdLst/>
            <a:ahLst/>
            <a:cxnLst/>
            <a:rect l="l" t="t" r="r" b="b"/>
            <a:pathLst>
              <a:path w="3931920">
                <a:moveTo>
                  <a:pt x="0" y="0"/>
                </a:moveTo>
                <a:lnTo>
                  <a:pt x="3931920" y="0"/>
                </a:lnTo>
              </a:path>
            </a:pathLst>
          </a:custGeom>
          <a:ln w="54864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404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3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118" y="1249363"/>
            <a:ext cx="2180167" cy="121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ítulo 5"/>
          <p:cNvSpPr txBox="1">
            <a:spLocks/>
          </p:cNvSpPr>
          <p:nvPr/>
        </p:nvSpPr>
        <p:spPr>
          <a:xfrm>
            <a:off x="1146213" y="228600"/>
            <a:ext cx="9783044" cy="13255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dirty="0" smtClean="0"/>
              <a:t>UNIÃO EUROPEIA – 28 PAÍSES</a:t>
            </a:r>
            <a:endParaRPr lang="pt-BR" sz="2400" dirty="0"/>
          </a:p>
        </p:txBody>
      </p:sp>
      <p:pic>
        <p:nvPicPr>
          <p:cNvPr id="1028" name="Picture 4" descr="Image result for mapa união europe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0476" y="786840"/>
            <a:ext cx="5634518" cy="5710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7004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5"/>
          <p:cNvSpPr txBox="1">
            <a:spLocks/>
          </p:cNvSpPr>
          <p:nvPr/>
        </p:nvSpPr>
        <p:spPr>
          <a:xfrm>
            <a:off x="1146213" y="127007"/>
            <a:ext cx="9783044" cy="13255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dirty="0" smtClean="0"/>
              <a:t>MERCADO COMUM DO SUL - MERCOSUL</a:t>
            </a:r>
            <a:endParaRPr lang="pt-BR" sz="2400" dirty="0"/>
          </a:p>
        </p:txBody>
      </p:sp>
      <p:grpSp>
        <p:nvGrpSpPr>
          <p:cNvPr id="7" name="Grupo 6"/>
          <p:cNvGrpSpPr>
            <a:grpSpLocks/>
          </p:cNvGrpSpPr>
          <p:nvPr/>
        </p:nvGrpSpPr>
        <p:grpSpPr bwMode="auto">
          <a:xfrm>
            <a:off x="457200" y="1139825"/>
            <a:ext cx="4679950" cy="5087937"/>
            <a:chOff x="76200" y="1487488"/>
            <a:chExt cx="4679950" cy="5087937"/>
          </a:xfrm>
        </p:grpSpPr>
        <p:sp>
          <p:nvSpPr>
            <p:cNvPr id="9" name="Freeform 35"/>
            <p:cNvSpPr>
              <a:spLocks/>
            </p:cNvSpPr>
            <p:nvPr/>
          </p:nvSpPr>
          <p:spPr bwMode="auto">
            <a:xfrm>
              <a:off x="2492375" y="4097338"/>
              <a:ext cx="485775" cy="2478087"/>
            </a:xfrm>
            <a:custGeom>
              <a:avLst/>
              <a:gdLst>
                <a:gd name="T0" fmla="*/ 2147483646 w 357"/>
                <a:gd name="T1" fmla="*/ 0 h 1909"/>
                <a:gd name="T2" fmla="*/ 2147483646 w 357"/>
                <a:gd name="T3" fmla="*/ 2147483646 h 1909"/>
                <a:gd name="T4" fmla="*/ 2147483646 w 357"/>
                <a:gd name="T5" fmla="*/ 2147483646 h 1909"/>
                <a:gd name="T6" fmla="*/ 2147483646 w 357"/>
                <a:gd name="T7" fmla="*/ 2147483646 h 1909"/>
                <a:gd name="T8" fmla="*/ 2147483646 w 357"/>
                <a:gd name="T9" fmla="*/ 2147483646 h 1909"/>
                <a:gd name="T10" fmla="*/ 2147483646 w 357"/>
                <a:gd name="T11" fmla="*/ 2147483646 h 1909"/>
                <a:gd name="T12" fmla="*/ 2147483646 w 357"/>
                <a:gd name="T13" fmla="*/ 2147483646 h 1909"/>
                <a:gd name="T14" fmla="*/ 2147483646 w 357"/>
                <a:gd name="T15" fmla="*/ 2147483646 h 1909"/>
                <a:gd name="T16" fmla="*/ 2147483646 w 357"/>
                <a:gd name="T17" fmla="*/ 2147483646 h 1909"/>
                <a:gd name="T18" fmla="*/ 2147483646 w 357"/>
                <a:gd name="T19" fmla="*/ 2147483646 h 1909"/>
                <a:gd name="T20" fmla="*/ 2147483646 w 357"/>
                <a:gd name="T21" fmla="*/ 2147483646 h 1909"/>
                <a:gd name="T22" fmla="*/ 2147483646 w 357"/>
                <a:gd name="T23" fmla="*/ 2147483646 h 1909"/>
                <a:gd name="T24" fmla="*/ 2147483646 w 357"/>
                <a:gd name="T25" fmla="*/ 2147483646 h 1909"/>
                <a:gd name="T26" fmla="*/ 2147483646 w 357"/>
                <a:gd name="T27" fmla="*/ 2147483646 h 1909"/>
                <a:gd name="T28" fmla="*/ 2147483646 w 357"/>
                <a:gd name="T29" fmla="*/ 2147483646 h 1909"/>
                <a:gd name="T30" fmla="*/ 2147483646 w 357"/>
                <a:gd name="T31" fmla="*/ 2147483646 h 1909"/>
                <a:gd name="T32" fmla="*/ 2147483646 w 357"/>
                <a:gd name="T33" fmla="*/ 2147483646 h 1909"/>
                <a:gd name="T34" fmla="*/ 2147483646 w 357"/>
                <a:gd name="T35" fmla="*/ 2147483646 h 1909"/>
                <a:gd name="T36" fmla="*/ 2147483646 w 357"/>
                <a:gd name="T37" fmla="*/ 2147483646 h 1909"/>
                <a:gd name="T38" fmla="*/ 2147483646 w 357"/>
                <a:gd name="T39" fmla="*/ 2147483646 h 1909"/>
                <a:gd name="T40" fmla="*/ 2147483646 w 357"/>
                <a:gd name="T41" fmla="*/ 2147483646 h 1909"/>
                <a:gd name="T42" fmla="*/ 2147483646 w 357"/>
                <a:gd name="T43" fmla="*/ 2147483646 h 1909"/>
                <a:gd name="T44" fmla="*/ 2147483646 w 357"/>
                <a:gd name="T45" fmla="*/ 2147483646 h 1909"/>
                <a:gd name="T46" fmla="*/ 2147483646 w 357"/>
                <a:gd name="T47" fmla="*/ 2147483646 h 1909"/>
                <a:gd name="T48" fmla="*/ 2147483646 w 357"/>
                <a:gd name="T49" fmla="*/ 2147483646 h 1909"/>
                <a:gd name="T50" fmla="*/ 2147483646 w 357"/>
                <a:gd name="T51" fmla="*/ 2147483646 h 1909"/>
                <a:gd name="T52" fmla="*/ 2147483646 w 357"/>
                <a:gd name="T53" fmla="*/ 2147483646 h 1909"/>
                <a:gd name="T54" fmla="*/ 2147483646 w 357"/>
                <a:gd name="T55" fmla="*/ 2147483646 h 1909"/>
                <a:gd name="T56" fmla="*/ 2147483646 w 357"/>
                <a:gd name="T57" fmla="*/ 2147483646 h 1909"/>
                <a:gd name="T58" fmla="*/ 2147483646 w 357"/>
                <a:gd name="T59" fmla="*/ 2147483646 h 1909"/>
                <a:gd name="T60" fmla="*/ 2147483646 w 357"/>
                <a:gd name="T61" fmla="*/ 2147483646 h 1909"/>
                <a:gd name="T62" fmla="*/ 2147483646 w 357"/>
                <a:gd name="T63" fmla="*/ 2147483646 h 1909"/>
                <a:gd name="T64" fmla="*/ 0 w 357"/>
                <a:gd name="T65" fmla="*/ 2147483646 h 1909"/>
                <a:gd name="T66" fmla="*/ 2147483646 w 357"/>
                <a:gd name="T67" fmla="*/ 2147483646 h 1909"/>
                <a:gd name="T68" fmla="*/ 2147483646 w 357"/>
                <a:gd name="T69" fmla="*/ 2147483646 h 1909"/>
                <a:gd name="T70" fmla="*/ 2147483646 w 357"/>
                <a:gd name="T71" fmla="*/ 2147483646 h 1909"/>
                <a:gd name="T72" fmla="*/ 2147483646 w 357"/>
                <a:gd name="T73" fmla="*/ 2147483646 h 1909"/>
                <a:gd name="T74" fmla="*/ 2147483646 w 357"/>
                <a:gd name="T75" fmla="*/ 2147483646 h 1909"/>
                <a:gd name="T76" fmla="*/ 2147483646 w 357"/>
                <a:gd name="T77" fmla="*/ 2147483646 h 1909"/>
                <a:gd name="T78" fmla="*/ 2147483646 w 357"/>
                <a:gd name="T79" fmla="*/ 2147483646 h 1909"/>
                <a:gd name="T80" fmla="*/ 2147483646 w 357"/>
                <a:gd name="T81" fmla="*/ 2147483646 h 1909"/>
                <a:gd name="T82" fmla="*/ 2147483646 w 357"/>
                <a:gd name="T83" fmla="*/ 2147483646 h 1909"/>
                <a:gd name="T84" fmla="*/ 2147483646 w 357"/>
                <a:gd name="T85" fmla="*/ 2147483646 h 1909"/>
                <a:gd name="T86" fmla="*/ 2147483646 w 357"/>
                <a:gd name="T87" fmla="*/ 2147483646 h 1909"/>
                <a:gd name="T88" fmla="*/ 2147483646 w 357"/>
                <a:gd name="T89" fmla="*/ 2147483646 h 1909"/>
                <a:gd name="T90" fmla="*/ 2147483646 w 357"/>
                <a:gd name="T91" fmla="*/ 2147483646 h 1909"/>
                <a:gd name="T92" fmla="*/ 2147483646 w 357"/>
                <a:gd name="T93" fmla="*/ 2147483646 h 1909"/>
                <a:gd name="T94" fmla="*/ 2147483646 w 357"/>
                <a:gd name="T95" fmla="*/ 2147483646 h 1909"/>
                <a:gd name="T96" fmla="*/ 2147483646 w 357"/>
                <a:gd name="T97" fmla="*/ 2147483646 h 1909"/>
                <a:gd name="T98" fmla="*/ 2147483646 w 357"/>
                <a:gd name="T99" fmla="*/ 2147483646 h 1909"/>
                <a:gd name="T100" fmla="*/ 2147483646 w 357"/>
                <a:gd name="T101" fmla="*/ 2147483646 h 1909"/>
                <a:gd name="T102" fmla="*/ 2147483646 w 357"/>
                <a:gd name="T103" fmla="*/ 2147483646 h 190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57"/>
                <a:gd name="T157" fmla="*/ 0 h 1909"/>
                <a:gd name="T158" fmla="*/ 357 w 357"/>
                <a:gd name="T159" fmla="*/ 1909 h 1909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57" h="1909">
                  <a:moveTo>
                    <a:pt x="39" y="57"/>
                  </a:moveTo>
                  <a:lnTo>
                    <a:pt x="79" y="0"/>
                  </a:lnTo>
                  <a:lnTo>
                    <a:pt x="113" y="44"/>
                  </a:lnTo>
                  <a:lnTo>
                    <a:pt x="142" y="113"/>
                  </a:lnTo>
                  <a:lnTo>
                    <a:pt x="119" y="182"/>
                  </a:lnTo>
                  <a:lnTo>
                    <a:pt x="223" y="239"/>
                  </a:lnTo>
                  <a:lnTo>
                    <a:pt x="236" y="292"/>
                  </a:lnTo>
                  <a:lnTo>
                    <a:pt x="223" y="323"/>
                  </a:lnTo>
                  <a:lnTo>
                    <a:pt x="184" y="347"/>
                  </a:lnTo>
                  <a:lnTo>
                    <a:pt x="161" y="398"/>
                  </a:lnTo>
                  <a:lnTo>
                    <a:pt x="171" y="418"/>
                  </a:lnTo>
                  <a:lnTo>
                    <a:pt x="161" y="493"/>
                  </a:lnTo>
                  <a:lnTo>
                    <a:pt x="149" y="531"/>
                  </a:lnTo>
                  <a:lnTo>
                    <a:pt x="101" y="589"/>
                  </a:lnTo>
                  <a:lnTo>
                    <a:pt x="118" y="655"/>
                  </a:lnTo>
                  <a:lnTo>
                    <a:pt x="122" y="734"/>
                  </a:lnTo>
                  <a:lnTo>
                    <a:pt x="133" y="882"/>
                  </a:lnTo>
                  <a:lnTo>
                    <a:pt x="142" y="920"/>
                  </a:lnTo>
                  <a:lnTo>
                    <a:pt x="125" y="962"/>
                  </a:lnTo>
                  <a:lnTo>
                    <a:pt x="125" y="1194"/>
                  </a:lnTo>
                  <a:lnTo>
                    <a:pt x="125" y="1289"/>
                  </a:lnTo>
                  <a:lnTo>
                    <a:pt x="163" y="1336"/>
                  </a:lnTo>
                  <a:lnTo>
                    <a:pt x="161" y="1364"/>
                  </a:lnTo>
                  <a:lnTo>
                    <a:pt x="174" y="1378"/>
                  </a:lnTo>
                  <a:lnTo>
                    <a:pt x="161" y="1415"/>
                  </a:lnTo>
                  <a:lnTo>
                    <a:pt x="186" y="1434"/>
                  </a:lnTo>
                  <a:lnTo>
                    <a:pt x="186" y="1485"/>
                  </a:lnTo>
                  <a:lnTo>
                    <a:pt x="174" y="1475"/>
                  </a:lnTo>
                  <a:lnTo>
                    <a:pt x="174" y="1490"/>
                  </a:lnTo>
                  <a:lnTo>
                    <a:pt x="184" y="1529"/>
                  </a:lnTo>
                  <a:lnTo>
                    <a:pt x="184" y="1580"/>
                  </a:lnTo>
                  <a:lnTo>
                    <a:pt x="171" y="1616"/>
                  </a:lnTo>
                  <a:lnTo>
                    <a:pt x="171" y="1648"/>
                  </a:lnTo>
                  <a:lnTo>
                    <a:pt x="162" y="1667"/>
                  </a:lnTo>
                  <a:lnTo>
                    <a:pt x="162" y="1717"/>
                  </a:lnTo>
                  <a:lnTo>
                    <a:pt x="184" y="1738"/>
                  </a:lnTo>
                  <a:lnTo>
                    <a:pt x="195" y="1738"/>
                  </a:lnTo>
                  <a:lnTo>
                    <a:pt x="207" y="1807"/>
                  </a:lnTo>
                  <a:lnTo>
                    <a:pt x="243" y="1827"/>
                  </a:lnTo>
                  <a:lnTo>
                    <a:pt x="269" y="1830"/>
                  </a:lnTo>
                  <a:lnTo>
                    <a:pt x="292" y="1841"/>
                  </a:lnTo>
                  <a:lnTo>
                    <a:pt x="320" y="1832"/>
                  </a:lnTo>
                  <a:lnTo>
                    <a:pt x="356" y="1828"/>
                  </a:lnTo>
                  <a:lnTo>
                    <a:pt x="308" y="1858"/>
                  </a:lnTo>
                  <a:lnTo>
                    <a:pt x="284" y="1862"/>
                  </a:lnTo>
                  <a:lnTo>
                    <a:pt x="269" y="1883"/>
                  </a:lnTo>
                  <a:lnTo>
                    <a:pt x="266" y="1908"/>
                  </a:lnTo>
                  <a:lnTo>
                    <a:pt x="212" y="1863"/>
                  </a:lnTo>
                  <a:lnTo>
                    <a:pt x="226" y="1851"/>
                  </a:lnTo>
                  <a:lnTo>
                    <a:pt x="219" y="1837"/>
                  </a:lnTo>
                  <a:lnTo>
                    <a:pt x="207" y="1841"/>
                  </a:lnTo>
                  <a:lnTo>
                    <a:pt x="198" y="1815"/>
                  </a:lnTo>
                  <a:lnTo>
                    <a:pt x="163" y="1815"/>
                  </a:lnTo>
                  <a:lnTo>
                    <a:pt x="144" y="1806"/>
                  </a:lnTo>
                  <a:lnTo>
                    <a:pt x="144" y="1781"/>
                  </a:lnTo>
                  <a:lnTo>
                    <a:pt x="119" y="1744"/>
                  </a:lnTo>
                  <a:lnTo>
                    <a:pt x="104" y="1672"/>
                  </a:lnTo>
                  <a:lnTo>
                    <a:pt x="101" y="1641"/>
                  </a:lnTo>
                  <a:lnTo>
                    <a:pt x="77" y="1595"/>
                  </a:lnTo>
                  <a:lnTo>
                    <a:pt x="92" y="1586"/>
                  </a:lnTo>
                  <a:lnTo>
                    <a:pt x="112" y="1580"/>
                  </a:lnTo>
                  <a:lnTo>
                    <a:pt x="72" y="1543"/>
                  </a:lnTo>
                  <a:lnTo>
                    <a:pt x="68" y="1526"/>
                  </a:lnTo>
                  <a:lnTo>
                    <a:pt x="54" y="1532"/>
                  </a:lnTo>
                  <a:lnTo>
                    <a:pt x="32" y="1518"/>
                  </a:lnTo>
                  <a:lnTo>
                    <a:pt x="0" y="1496"/>
                  </a:lnTo>
                  <a:lnTo>
                    <a:pt x="22" y="1476"/>
                  </a:lnTo>
                  <a:lnTo>
                    <a:pt x="41" y="1451"/>
                  </a:lnTo>
                  <a:lnTo>
                    <a:pt x="48" y="1467"/>
                  </a:lnTo>
                  <a:lnTo>
                    <a:pt x="79" y="1496"/>
                  </a:lnTo>
                  <a:lnTo>
                    <a:pt x="105" y="1490"/>
                  </a:lnTo>
                  <a:lnTo>
                    <a:pt x="90" y="1470"/>
                  </a:lnTo>
                  <a:lnTo>
                    <a:pt x="101" y="1444"/>
                  </a:lnTo>
                  <a:lnTo>
                    <a:pt x="105" y="1412"/>
                  </a:lnTo>
                  <a:lnTo>
                    <a:pt x="92" y="1402"/>
                  </a:lnTo>
                  <a:lnTo>
                    <a:pt x="114" y="1392"/>
                  </a:lnTo>
                  <a:lnTo>
                    <a:pt x="76" y="1341"/>
                  </a:lnTo>
                  <a:lnTo>
                    <a:pt x="77" y="1199"/>
                  </a:lnTo>
                  <a:lnTo>
                    <a:pt x="44" y="1202"/>
                  </a:lnTo>
                  <a:lnTo>
                    <a:pt x="17" y="1175"/>
                  </a:lnTo>
                  <a:lnTo>
                    <a:pt x="15" y="1116"/>
                  </a:lnTo>
                  <a:lnTo>
                    <a:pt x="29" y="1089"/>
                  </a:lnTo>
                  <a:lnTo>
                    <a:pt x="29" y="1052"/>
                  </a:lnTo>
                  <a:lnTo>
                    <a:pt x="19" y="1042"/>
                  </a:lnTo>
                  <a:lnTo>
                    <a:pt x="28" y="988"/>
                  </a:lnTo>
                  <a:lnTo>
                    <a:pt x="44" y="930"/>
                  </a:lnTo>
                  <a:lnTo>
                    <a:pt x="41" y="880"/>
                  </a:lnTo>
                  <a:lnTo>
                    <a:pt x="65" y="857"/>
                  </a:lnTo>
                  <a:lnTo>
                    <a:pt x="65" y="794"/>
                  </a:lnTo>
                  <a:lnTo>
                    <a:pt x="65" y="670"/>
                  </a:lnTo>
                  <a:lnTo>
                    <a:pt x="90" y="639"/>
                  </a:lnTo>
                  <a:lnTo>
                    <a:pt x="85" y="624"/>
                  </a:lnTo>
                  <a:lnTo>
                    <a:pt x="68" y="599"/>
                  </a:lnTo>
                  <a:lnTo>
                    <a:pt x="65" y="537"/>
                  </a:lnTo>
                  <a:lnTo>
                    <a:pt x="73" y="523"/>
                  </a:lnTo>
                  <a:lnTo>
                    <a:pt x="79" y="483"/>
                  </a:lnTo>
                  <a:lnTo>
                    <a:pt x="82" y="336"/>
                  </a:lnTo>
                  <a:lnTo>
                    <a:pt x="56" y="321"/>
                  </a:lnTo>
                  <a:lnTo>
                    <a:pt x="77" y="289"/>
                  </a:lnTo>
                  <a:lnTo>
                    <a:pt x="77" y="245"/>
                  </a:lnTo>
                  <a:lnTo>
                    <a:pt x="77" y="183"/>
                  </a:lnTo>
                  <a:lnTo>
                    <a:pt x="77" y="125"/>
                  </a:lnTo>
                  <a:lnTo>
                    <a:pt x="64" y="75"/>
                  </a:lnTo>
                  <a:lnTo>
                    <a:pt x="39" y="57"/>
                  </a:lnTo>
                </a:path>
              </a:pathLst>
            </a:custGeom>
            <a:solidFill>
              <a:srgbClr val="00FF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grpSp>
          <p:nvGrpSpPr>
            <p:cNvPr id="10" name="Grupo 1"/>
            <p:cNvGrpSpPr>
              <a:grpSpLocks/>
            </p:cNvGrpSpPr>
            <p:nvPr/>
          </p:nvGrpSpPr>
          <p:grpSpPr bwMode="auto">
            <a:xfrm>
              <a:off x="76200" y="1487488"/>
              <a:ext cx="4679950" cy="5000625"/>
              <a:chOff x="76200" y="1487488"/>
              <a:chExt cx="4679950" cy="5000625"/>
            </a:xfrm>
          </p:grpSpPr>
          <p:sp>
            <p:nvSpPr>
              <p:cNvPr id="11" name="Rectangle 20"/>
              <p:cNvSpPr>
                <a:spLocks noChangeArrowheads="1"/>
              </p:cNvSpPr>
              <p:nvPr/>
            </p:nvSpPr>
            <p:spPr bwMode="auto">
              <a:xfrm>
                <a:off x="2727325" y="1487488"/>
                <a:ext cx="1747838" cy="355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300000"/>
                  <a:buFont typeface="Wingdings" pitchFamily="2" charset="2"/>
                  <a:buBlip>
                    <a:blip r:embed="rId3"/>
                  </a:buBlip>
                  <a:defRPr sz="32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250000"/>
                  <a:buFont typeface="Wingdings" pitchFamily="2" charset="2"/>
                  <a:buBlip>
                    <a:blip r:embed="rId4"/>
                  </a:buBlip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300000"/>
                  <a:buFont typeface="Wingdings" pitchFamily="2" charset="2"/>
                  <a:buBlip>
                    <a:blip r:embed="rId5"/>
                  </a:buBlip>
                  <a:defRPr sz="12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n"/>
                  <a:defRPr sz="1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buChar char="n"/>
                  <a:defRPr sz="10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pitchFamily="2" charset="2"/>
                  <a:buChar char="n"/>
                  <a:defRPr sz="10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pitchFamily="2" charset="2"/>
                  <a:buChar char="n"/>
                  <a:defRPr sz="10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pitchFamily="2" charset="2"/>
                  <a:buChar char="n"/>
                  <a:defRPr sz="10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pitchFamily="2" charset="2"/>
                  <a:buChar char="n"/>
                  <a:defRPr sz="10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pt-BR" altLang="pt-BR" sz="1400">
                    <a:latin typeface="Tahoma" pitchFamily="34" charset="0"/>
                    <a:cs typeface="Tahoma" pitchFamily="34" charset="0"/>
                  </a:rPr>
                  <a:t>VENEZUELA</a:t>
                </a:r>
              </a:p>
            </p:txBody>
          </p:sp>
          <p:sp>
            <p:nvSpPr>
              <p:cNvPr id="12" name="Freeform 25"/>
              <p:cNvSpPr>
                <a:spLocks/>
              </p:cNvSpPr>
              <p:nvPr/>
            </p:nvSpPr>
            <p:spPr bwMode="auto">
              <a:xfrm>
                <a:off x="2260600" y="2744788"/>
                <a:ext cx="2471738" cy="2278062"/>
              </a:xfrm>
              <a:custGeom>
                <a:avLst/>
                <a:gdLst>
                  <a:gd name="T0" fmla="*/ 2147483646 w 1975"/>
                  <a:gd name="T1" fmla="*/ 2147483646 h 1841"/>
                  <a:gd name="T2" fmla="*/ 2147483646 w 1975"/>
                  <a:gd name="T3" fmla="*/ 2147483646 h 1841"/>
                  <a:gd name="T4" fmla="*/ 0 w 1975"/>
                  <a:gd name="T5" fmla="*/ 2147483646 h 1841"/>
                  <a:gd name="T6" fmla="*/ 2147483646 w 1975"/>
                  <a:gd name="T7" fmla="*/ 2147483646 h 1841"/>
                  <a:gd name="T8" fmla="*/ 2147483646 w 1975"/>
                  <a:gd name="T9" fmla="*/ 2147483646 h 1841"/>
                  <a:gd name="T10" fmla="*/ 2147483646 w 1975"/>
                  <a:gd name="T11" fmla="*/ 2147483646 h 1841"/>
                  <a:gd name="T12" fmla="*/ 2147483646 w 1975"/>
                  <a:gd name="T13" fmla="*/ 2147483646 h 1841"/>
                  <a:gd name="T14" fmla="*/ 2147483646 w 1975"/>
                  <a:gd name="T15" fmla="*/ 2147483646 h 1841"/>
                  <a:gd name="T16" fmla="*/ 2147483646 w 1975"/>
                  <a:gd name="T17" fmla="*/ 2147483646 h 1841"/>
                  <a:gd name="T18" fmla="*/ 2147483646 w 1975"/>
                  <a:gd name="T19" fmla="*/ 2147483646 h 1841"/>
                  <a:gd name="T20" fmla="*/ 2147483646 w 1975"/>
                  <a:gd name="T21" fmla="*/ 2147483646 h 1841"/>
                  <a:gd name="T22" fmla="*/ 2147483646 w 1975"/>
                  <a:gd name="T23" fmla="*/ 2147483646 h 1841"/>
                  <a:gd name="T24" fmla="*/ 2147483646 w 1975"/>
                  <a:gd name="T25" fmla="*/ 2147483646 h 1841"/>
                  <a:gd name="T26" fmla="*/ 2147483646 w 1975"/>
                  <a:gd name="T27" fmla="*/ 2147483646 h 1841"/>
                  <a:gd name="T28" fmla="*/ 2147483646 w 1975"/>
                  <a:gd name="T29" fmla="*/ 2147483646 h 1841"/>
                  <a:gd name="T30" fmla="*/ 2147483646 w 1975"/>
                  <a:gd name="T31" fmla="*/ 2147483646 h 1841"/>
                  <a:gd name="T32" fmla="*/ 2147483646 w 1975"/>
                  <a:gd name="T33" fmla="*/ 2147483646 h 1841"/>
                  <a:gd name="T34" fmla="*/ 2147483646 w 1975"/>
                  <a:gd name="T35" fmla="*/ 2147483646 h 1841"/>
                  <a:gd name="T36" fmla="*/ 2147483646 w 1975"/>
                  <a:gd name="T37" fmla="*/ 2147483646 h 1841"/>
                  <a:gd name="T38" fmla="*/ 2147483646 w 1975"/>
                  <a:gd name="T39" fmla="*/ 2147483646 h 1841"/>
                  <a:gd name="T40" fmla="*/ 2147483646 w 1975"/>
                  <a:gd name="T41" fmla="*/ 2147483646 h 1841"/>
                  <a:gd name="T42" fmla="*/ 2147483646 w 1975"/>
                  <a:gd name="T43" fmla="*/ 2147483646 h 1841"/>
                  <a:gd name="T44" fmla="*/ 2147483646 w 1975"/>
                  <a:gd name="T45" fmla="*/ 2147483646 h 1841"/>
                  <a:gd name="T46" fmla="*/ 2147483646 w 1975"/>
                  <a:gd name="T47" fmla="*/ 2147483646 h 1841"/>
                  <a:gd name="T48" fmla="*/ 2147483646 w 1975"/>
                  <a:gd name="T49" fmla="*/ 2147483646 h 1841"/>
                  <a:gd name="T50" fmla="*/ 2147483646 w 1975"/>
                  <a:gd name="T51" fmla="*/ 2147483646 h 1841"/>
                  <a:gd name="T52" fmla="*/ 2147483646 w 1975"/>
                  <a:gd name="T53" fmla="*/ 2147483646 h 1841"/>
                  <a:gd name="T54" fmla="*/ 2147483646 w 1975"/>
                  <a:gd name="T55" fmla="*/ 2147483646 h 1841"/>
                  <a:gd name="T56" fmla="*/ 2147483646 w 1975"/>
                  <a:gd name="T57" fmla="*/ 2147483646 h 1841"/>
                  <a:gd name="T58" fmla="*/ 2147483646 w 1975"/>
                  <a:gd name="T59" fmla="*/ 2147483646 h 1841"/>
                  <a:gd name="T60" fmla="*/ 2147483646 w 1975"/>
                  <a:gd name="T61" fmla="*/ 2147483646 h 1841"/>
                  <a:gd name="T62" fmla="*/ 2147483646 w 1975"/>
                  <a:gd name="T63" fmla="*/ 2147483646 h 1841"/>
                  <a:gd name="T64" fmla="*/ 2147483646 w 1975"/>
                  <a:gd name="T65" fmla="*/ 2147483646 h 1841"/>
                  <a:gd name="T66" fmla="*/ 2147483646 w 1975"/>
                  <a:gd name="T67" fmla="*/ 2147483646 h 1841"/>
                  <a:gd name="T68" fmla="*/ 2147483646 w 1975"/>
                  <a:gd name="T69" fmla="*/ 2147483646 h 1841"/>
                  <a:gd name="T70" fmla="*/ 2147483646 w 1975"/>
                  <a:gd name="T71" fmla="*/ 2147483646 h 1841"/>
                  <a:gd name="T72" fmla="*/ 2147483646 w 1975"/>
                  <a:gd name="T73" fmla="*/ 2147483646 h 1841"/>
                  <a:gd name="T74" fmla="*/ 2147483646 w 1975"/>
                  <a:gd name="T75" fmla="*/ 2147483646 h 1841"/>
                  <a:gd name="T76" fmla="*/ 2147483646 w 1975"/>
                  <a:gd name="T77" fmla="*/ 2147483646 h 1841"/>
                  <a:gd name="T78" fmla="*/ 2147483646 w 1975"/>
                  <a:gd name="T79" fmla="*/ 2147483646 h 1841"/>
                  <a:gd name="T80" fmla="*/ 2147483646 w 1975"/>
                  <a:gd name="T81" fmla="*/ 2147483646 h 1841"/>
                  <a:gd name="T82" fmla="*/ 2147483646 w 1975"/>
                  <a:gd name="T83" fmla="*/ 2147483646 h 1841"/>
                  <a:gd name="T84" fmla="*/ 2147483646 w 1975"/>
                  <a:gd name="T85" fmla="*/ 2147483646 h 1841"/>
                  <a:gd name="T86" fmla="*/ 2147483646 w 1975"/>
                  <a:gd name="T87" fmla="*/ 2147483646 h 1841"/>
                  <a:gd name="T88" fmla="*/ 2147483646 w 1975"/>
                  <a:gd name="T89" fmla="*/ 2147483646 h 1841"/>
                  <a:gd name="T90" fmla="*/ 2147483646 w 1975"/>
                  <a:gd name="T91" fmla="*/ 2147483646 h 1841"/>
                  <a:gd name="T92" fmla="*/ 2147483646 w 1975"/>
                  <a:gd name="T93" fmla="*/ 2147483646 h 1841"/>
                  <a:gd name="T94" fmla="*/ 2147483646 w 1975"/>
                  <a:gd name="T95" fmla="*/ 2147483646 h 1841"/>
                  <a:gd name="T96" fmla="*/ 2147483646 w 1975"/>
                  <a:gd name="T97" fmla="*/ 2147483646 h 1841"/>
                  <a:gd name="T98" fmla="*/ 2147483646 w 1975"/>
                  <a:gd name="T99" fmla="*/ 2147483646 h 1841"/>
                  <a:gd name="T100" fmla="*/ 2147483646 w 1975"/>
                  <a:gd name="T101" fmla="*/ 2147483646 h 1841"/>
                  <a:gd name="T102" fmla="*/ 2147483646 w 1975"/>
                  <a:gd name="T103" fmla="*/ 2147483646 h 1841"/>
                  <a:gd name="T104" fmla="*/ 2147483646 w 1975"/>
                  <a:gd name="T105" fmla="*/ 2147483646 h 1841"/>
                  <a:gd name="T106" fmla="*/ 2147483646 w 1975"/>
                  <a:gd name="T107" fmla="*/ 2147483646 h 1841"/>
                  <a:gd name="T108" fmla="*/ 2147483646 w 1975"/>
                  <a:gd name="T109" fmla="*/ 2147483646 h 1841"/>
                  <a:gd name="T110" fmla="*/ 2147483646 w 1975"/>
                  <a:gd name="T111" fmla="*/ 2147483646 h 1841"/>
                  <a:gd name="T112" fmla="*/ 2147483646 w 1975"/>
                  <a:gd name="T113" fmla="*/ 2147483646 h 1841"/>
                  <a:gd name="T114" fmla="*/ 2147483646 w 1975"/>
                  <a:gd name="T115" fmla="*/ 2147483646 h 1841"/>
                  <a:gd name="T116" fmla="*/ 2147483646 w 1975"/>
                  <a:gd name="T117" fmla="*/ 2147483646 h 1841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975"/>
                  <a:gd name="T178" fmla="*/ 0 h 1841"/>
                  <a:gd name="T179" fmla="*/ 1975 w 1975"/>
                  <a:gd name="T180" fmla="*/ 1841 h 1841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975" h="1841">
                    <a:moveTo>
                      <a:pt x="187" y="276"/>
                    </a:moveTo>
                    <a:lnTo>
                      <a:pt x="181" y="415"/>
                    </a:lnTo>
                    <a:lnTo>
                      <a:pt x="177" y="430"/>
                    </a:lnTo>
                    <a:lnTo>
                      <a:pt x="169" y="442"/>
                    </a:lnTo>
                    <a:lnTo>
                      <a:pt x="97" y="463"/>
                    </a:lnTo>
                    <a:lnTo>
                      <a:pt x="48" y="486"/>
                    </a:lnTo>
                    <a:lnTo>
                      <a:pt x="24" y="533"/>
                    </a:lnTo>
                    <a:lnTo>
                      <a:pt x="27" y="562"/>
                    </a:lnTo>
                    <a:lnTo>
                      <a:pt x="0" y="593"/>
                    </a:lnTo>
                    <a:lnTo>
                      <a:pt x="0" y="629"/>
                    </a:lnTo>
                    <a:lnTo>
                      <a:pt x="24" y="648"/>
                    </a:lnTo>
                    <a:lnTo>
                      <a:pt x="35" y="677"/>
                    </a:lnTo>
                    <a:lnTo>
                      <a:pt x="35" y="706"/>
                    </a:lnTo>
                    <a:lnTo>
                      <a:pt x="69" y="692"/>
                    </a:lnTo>
                    <a:lnTo>
                      <a:pt x="90" y="718"/>
                    </a:lnTo>
                    <a:lnTo>
                      <a:pt x="124" y="718"/>
                    </a:lnTo>
                    <a:lnTo>
                      <a:pt x="155" y="695"/>
                    </a:lnTo>
                    <a:lnTo>
                      <a:pt x="179" y="779"/>
                    </a:lnTo>
                    <a:lnTo>
                      <a:pt x="216" y="786"/>
                    </a:lnTo>
                    <a:lnTo>
                      <a:pt x="292" y="765"/>
                    </a:lnTo>
                    <a:lnTo>
                      <a:pt x="356" y="734"/>
                    </a:lnTo>
                    <a:lnTo>
                      <a:pt x="405" y="695"/>
                    </a:lnTo>
                    <a:lnTo>
                      <a:pt x="446" y="739"/>
                    </a:lnTo>
                    <a:lnTo>
                      <a:pt x="453" y="779"/>
                    </a:lnTo>
                    <a:lnTo>
                      <a:pt x="453" y="809"/>
                    </a:lnTo>
                    <a:lnTo>
                      <a:pt x="512" y="837"/>
                    </a:lnTo>
                    <a:lnTo>
                      <a:pt x="553" y="836"/>
                    </a:lnTo>
                    <a:lnTo>
                      <a:pt x="608" y="871"/>
                    </a:lnTo>
                    <a:lnTo>
                      <a:pt x="667" y="889"/>
                    </a:lnTo>
                    <a:lnTo>
                      <a:pt x="705" y="928"/>
                    </a:lnTo>
                    <a:lnTo>
                      <a:pt x="699" y="1018"/>
                    </a:lnTo>
                    <a:lnTo>
                      <a:pt x="796" y="1018"/>
                    </a:lnTo>
                    <a:lnTo>
                      <a:pt x="804" y="1068"/>
                    </a:lnTo>
                    <a:lnTo>
                      <a:pt x="821" y="1094"/>
                    </a:lnTo>
                    <a:lnTo>
                      <a:pt x="821" y="1146"/>
                    </a:lnTo>
                    <a:lnTo>
                      <a:pt x="801" y="1190"/>
                    </a:lnTo>
                    <a:lnTo>
                      <a:pt x="822" y="1232"/>
                    </a:lnTo>
                    <a:lnTo>
                      <a:pt x="822" y="1274"/>
                    </a:lnTo>
                    <a:lnTo>
                      <a:pt x="817" y="1320"/>
                    </a:lnTo>
                    <a:lnTo>
                      <a:pt x="857" y="1320"/>
                    </a:lnTo>
                    <a:lnTo>
                      <a:pt x="907" y="1321"/>
                    </a:lnTo>
                    <a:lnTo>
                      <a:pt x="923" y="1329"/>
                    </a:lnTo>
                    <a:lnTo>
                      <a:pt x="946" y="1348"/>
                    </a:lnTo>
                    <a:lnTo>
                      <a:pt x="960" y="1399"/>
                    </a:lnTo>
                    <a:lnTo>
                      <a:pt x="979" y="1392"/>
                    </a:lnTo>
                    <a:lnTo>
                      <a:pt x="992" y="1482"/>
                    </a:lnTo>
                    <a:lnTo>
                      <a:pt x="1000" y="1493"/>
                    </a:lnTo>
                    <a:lnTo>
                      <a:pt x="1004" y="1495"/>
                    </a:lnTo>
                    <a:lnTo>
                      <a:pt x="1021" y="1527"/>
                    </a:lnTo>
                    <a:lnTo>
                      <a:pt x="1008" y="1563"/>
                    </a:lnTo>
                    <a:lnTo>
                      <a:pt x="952" y="1590"/>
                    </a:lnTo>
                    <a:lnTo>
                      <a:pt x="895" y="1640"/>
                    </a:lnTo>
                    <a:lnTo>
                      <a:pt x="867" y="1663"/>
                    </a:lnTo>
                    <a:lnTo>
                      <a:pt x="867" y="1714"/>
                    </a:lnTo>
                    <a:lnTo>
                      <a:pt x="892" y="1732"/>
                    </a:lnTo>
                    <a:lnTo>
                      <a:pt x="897" y="1765"/>
                    </a:lnTo>
                    <a:lnTo>
                      <a:pt x="938" y="1760"/>
                    </a:lnTo>
                    <a:lnTo>
                      <a:pt x="992" y="1791"/>
                    </a:lnTo>
                    <a:lnTo>
                      <a:pt x="1040" y="1840"/>
                    </a:lnTo>
                    <a:lnTo>
                      <a:pt x="1068" y="1825"/>
                    </a:lnTo>
                    <a:lnTo>
                      <a:pt x="1102" y="1795"/>
                    </a:lnTo>
                    <a:lnTo>
                      <a:pt x="1112" y="1747"/>
                    </a:lnTo>
                    <a:lnTo>
                      <a:pt x="1131" y="1730"/>
                    </a:lnTo>
                    <a:lnTo>
                      <a:pt x="1144" y="1724"/>
                    </a:lnTo>
                    <a:lnTo>
                      <a:pt x="1159" y="1702"/>
                    </a:lnTo>
                    <a:lnTo>
                      <a:pt x="1182" y="1684"/>
                    </a:lnTo>
                    <a:lnTo>
                      <a:pt x="1232" y="1627"/>
                    </a:lnTo>
                    <a:lnTo>
                      <a:pt x="1232" y="1531"/>
                    </a:lnTo>
                    <a:lnTo>
                      <a:pt x="1244" y="1507"/>
                    </a:lnTo>
                    <a:lnTo>
                      <a:pt x="1267" y="1485"/>
                    </a:lnTo>
                    <a:lnTo>
                      <a:pt x="1303" y="1485"/>
                    </a:lnTo>
                    <a:lnTo>
                      <a:pt x="1318" y="1461"/>
                    </a:lnTo>
                    <a:lnTo>
                      <a:pt x="1350" y="1461"/>
                    </a:lnTo>
                    <a:lnTo>
                      <a:pt x="1394" y="1434"/>
                    </a:lnTo>
                    <a:lnTo>
                      <a:pt x="1398" y="1428"/>
                    </a:lnTo>
                    <a:lnTo>
                      <a:pt x="1453" y="1412"/>
                    </a:lnTo>
                    <a:lnTo>
                      <a:pt x="1484" y="1403"/>
                    </a:lnTo>
                    <a:lnTo>
                      <a:pt x="1521" y="1428"/>
                    </a:lnTo>
                    <a:lnTo>
                      <a:pt x="1561" y="1399"/>
                    </a:lnTo>
                    <a:lnTo>
                      <a:pt x="1568" y="1377"/>
                    </a:lnTo>
                    <a:lnTo>
                      <a:pt x="1627" y="1321"/>
                    </a:lnTo>
                    <a:lnTo>
                      <a:pt x="1641" y="1293"/>
                    </a:lnTo>
                    <a:lnTo>
                      <a:pt x="1665" y="1275"/>
                    </a:lnTo>
                    <a:lnTo>
                      <a:pt x="1692" y="1260"/>
                    </a:lnTo>
                    <a:lnTo>
                      <a:pt x="1691" y="1229"/>
                    </a:lnTo>
                    <a:lnTo>
                      <a:pt x="1699" y="1181"/>
                    </a:lnTo>
                    <a:lnTo>
                      <a:pt x="1714" y="1170"/>
                    </a:lnTo>
                    <a:lnTo>
                      <a:pt x="1714" y="1144"/>
                    </a:lnTo>
                    <a:lnTo>
                      <a:pt x="1727" y="1106"/>
                    </a:lnTo>
                    <a:lnTo>
                      <a:pt x="1739" y="1053"/>
                    </a:lnTo>
                    <a:lnTo>
                      <a:pt x="1742" y="1017"/>
                    </a:lnTo>
                    <a:lnTo>
                      <a:pt x="1747" y="976"/>
                    </a:lnTo>
                    <a:lnTo>
                      <a:pt x="1751" y="943"/>
                    </a:lnTo>
                    <a:lnTo>
                      <a:pt x="1763" y="928"/>
                    </a:lnTo>
                    <a:lnTo>
                      <a:pt x="1775" y="928"/>
                    </a:lnTo>
                    <a:lnTo>
                      <a:pt x="1784" y="939"/>
                    </a:lnTo>
                    <a:lnTo>
                      <a:pt x="1821" y="871"/>
                    </a:lnTo>
                    <a:lnTo>
                      <a:pt x="1861" y="837"/>
                    </a:lnTo>
                    <a:lnTo>
                      <a:pt x="1898" y="808"/>
                    </a:lnTo>
                    <a:lnTo>
                      <a:pt x="1911" y="784"/>
                    </a:lnTo>
                    <a:lnTo>
                      <a:pt x="1936" y="755"/>
                    </a:lnTo>
                    <a:lnTo>
                      <a:pt x="1974" y="719"/>
                    </a:lnTo>
                    <a:lnTo>
                      <a:pt x="1974" y="644"/>
                    </a:lnTo>
                    <a:lnTo>
                      <a:pt x="1966" y="621"/>
                    </a:lnTo>
                    <a:lnTo>
                      <a:pt x="1963" y="589"/>
                    </a:lnTo>
                    <a:lnTo>
                      <a:pt x="1963" y="579"/>
                    </a:lnTo>
                    <a:lnTo>
                      <a:pt x="1939" y="562"/>
                    </a:lnTo>
                    <a:lnTo>
                      <a:pt x="1869" y="532"/>
                    </a:lnTo>
                    <a:lnTo>
                      <a:pt x="1844" y="521"/>
                    </a:lnTo>
                    <a:lnTo>
                      <a:pt x="1817" y="499"/>
                    </a:lnTo>
                    <a:lnTo>
                      <a:pt x="1755" y="417"/>
                    </a:lnTo>
                    <a:lnTo>
                      <a:pt x="1699" y="417"/>
                    </a:lnTo>
                    <a:lnTo>
                      <a:pt x="1547" y="373"/>
                    </a:lnTo>
                    <a:lnTo>
                      <a:pt x="1532" y="386"/>
                    </a:lnTo>
                    <a:lnTo>
                      <a:pt x="1507" y="396"/>
                    </a:lnTo>
                    <a:lnTo>
                      <a:pt x="1484" y="387"/>
                    </a:lnTo>
                    <a:lnTo>
                      <a:pt x="1485" y="355"/>
                    </a:lnTo>
                    <a:lnTo>
                      <a:pt x="1499" y="335"/>
                    </a:lnTo>
                    <a:lnTo>
                      <a:pt x="1470" y="332"/>
                    </a:lnTo>
                    <a:lnTo>
                      <a:pt x="1460" y="311"/>
                    </a:lnTo>
                    <a:lnTo>
                      <a:pt x="1421" y="298"/>
                    </a:lnTo>
                    <a:lnTo>
                      <a:pt x="1383" y="285"/>
                    </a:lnTo>
                    <a:lnTo>
                      <a:pt x="1353" y="279"/>
                    </a:lnTo>
                    <a:lnTo>
                      <a:pt x="1320" y="303"/>
                    </a:lnTo>
                    <a:lnTo>
                      <a:pt x="1304" y="291"/>
                    </a:lnTo>
                    <a:lnTo>
                      <a:pt x="1318" y="255"/>
                    </a:lnTo>
                    <a:lnTo>
                      <a:pt x="1223" y="243"/>
                    </a:lnTo>
                    <a:lnTo>
                      <a:pt x="1208" y="255"/>
                    </a:lnTo>
                    <a:lnTo>
                      <a:pt x="1184" y="244"/>
                    </a:lnTo>
                    <a:lnTo>
                      <a:pt x="1124" y="269"/>
                    </a:lnTo>
                    <a:lnTo>
                      <a:pt x="1234" y="166"/>
                    </a:lnTo>
                    <a:lnTo>
                      <a:pt x="1184" y="119"/>
                    </a:lnTo>
                    <a:lnTo>
                      <a:pt x="1184" y="112"/>
                    </a:lnTo>
                    <a:lnTo>
                      <a:pt x="1175" y="69"/>
                    </a:lnTo>
                    <a:lnTo>
                      <a:pt x="1139" y="43"/>
                    </a:lnTo>
                    <a:lnTo>
                      <a:pt x="1102" y="69"/>
                    </a:lnTo>
                    <a:lnTo>
                      <a:pt x="1054" y="139"/>
                    </a:lnTo>
                    <a:lnTo>
                      <a:pt x="1021" y="148"/>
                    </a:lnTo>
                    <a:lnTo>
                      <a:pt x="988" y="130"/>
                    </a:lnTo>
                    <a:lnTo>
                      <a:pt x="943" y="130"/>
                    </a:lnTo>
                    <a:lnTo>
                      <a:pt x="917" y="152"/>
                    </a:lnTo>
                    <a:lnTo>
                      <a:pt x="874" y="152"/>
                    </a:lnTo>
                    <a:lnTo>
                      <a:pt x="857" y="164"/>
                    </a:lnTo>
                    <a:lnTo>
                      <a:pt x="807" y="166"/>
                    </a:lnTo>
                    <a:lnTo>
                      <a:pt x="757" y="173"/>
                    </a:lnTo>
                    <a:lnTo>
                      <a:pt x="742" y="191"/>
                    </a:lnTo>
                    <a:lnTo>
                      <a:pt x="722" y="152"/>
                    </a:lnTo>
                    <a:lnTo>
                      <a:pt x="722" y="56"/>
                    </a:lnTo>
                    <a:lnTo>
                      <a:pt x="707" y="42"/>
                    </a:lnTo>
                    <a:lnTo>
                      <a:pt x="683" y="20"/>
                    </a:lnTo>
                    <a:lnTo>
                      <a:pt x="658" y="0"/>
                    </a:lnTo>
                    <a:lnTo>
                      <a:pt x="642" y="22"/>
                    </a:lnTo>
                    <a:lnTo>
                      <a:pt x="612" y="22"/>
                    </a:lnTo>
                    <a:lnTo>
                      <a:pt x="576" y="36"/>
                    </a:lnTo>
                    <a:lnTo>
                      <a:pt x="484" y="35"/>
                    </a:lnTo>
                    <a:lnTo>
                      <a:pt x="464" y="28"/>
                    </a:lnTo>
                    <a:lnTo>
                      <a:pt x="429" y="13"/>
                    </a:lnTo>
                    <a:lnTo>
                      <a:pt x="436" y="37"/>
                    </a:lnTo>
                    <a:lnTo>
                      <a:pt x="447" y="64"/>
                    </a:lnTo>
                    <a:lnTo>
                      <a:pt x="470" y="102"/>
                    </a:lnTo>
                    <a:lnTo>
                      <a:pt x="490" y="126"/>
                    </a:lnTo>
                    <a:lnTo>
                      <a:pt x="461" y="154"/>
                    </a:lnTo>
                    <a:lnTo>
                      <a:pt x="439" y="167"/>
                    </a:lnTo>
                    <a:lnTo>
                      <a:pt x="434" y="181"/>
                    </a:lnTo>
                    <a:lnTo>
                      <a:pt x="418" y="195"/>
                    </a:lnTo>
                    <a:lnTo>
                      <a:pt x="399" y="196"/>
                    </a:lnTo>
                    <a:lnTo>
                      <a:pt x="340" y="177"/>
                    </a:lnTo>
                    <a:lnTo>
                      <a:pt x="296" y="145"/>
                    </a:lnTo>
                    <a:lnTo>
                      <a:pt x="284" y="125"/>
                    </a:lnTo>
                    <a:lnTo>
                      <a:pt x="271" y="144"/>
                    </a:lnTo>
                    <a:lnTo>
                      <a:pt x="260" y="130"/>
                    </a:lnTo>
                    <a:lnTo>
                      <a:pt x="185" y="167"/>
                    </a:lnTo>
                    <a:lnTo>
                      <a:pt x="190" y="185"/>
                    </a:lnTo>
                    <a:lnTo>
                      <a:pt x="234" y="212"/>
                    </a:lnTo>
                    <a:lnTo>
                      <a:pt x="175" y="213"/>
                    </a:lnTo>
                    <a:lnTo>
                      <a:pt x="162" y="264"/>
                    </a:lnTo>
                    <a:lnTo>
                      <a:pt x="187" y="276"/>
                    </a:lnTo>
                  </a:path>
                </a:pathLst>
              </a:custGeom>
              <a:solidFill>
                <a:srgbClr val="00800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" name="Freeform 26"/>
              <p:cNvSpPr>
                <a:spLocks/>
              </p:cNvSpPr>
              <p:nvPr/>
            </p:nvSpPr>
            <p:spPr bwMode="auto">
              <a:xfrm>
                <a:off x="1865313" y="2263775"/>
                <a:ext cx="873125" cy="1009650"/>
              </a:xfrm>
              <a:custGeom>
                <a:avLst/>
                <a:gdLst>
                  <a:gd name="T0" fmla="*/ 2147483646 w 642"/>
                  <a:gd name="T1" fmla="*/ 2147483646 h 779"/>
                  <a:gd name="T2" fmla="*/ 2147483646 w 642"/>
                  <a:gd name="T3" fmla="*/ 2147483646 h 779"/>
                  <a:gd name="T4" fmla="*/ 2147483646 w 642"/>
                  <a:gd name="T5" fmla="*/ 2147483646 h 779"/>
                  <a:gd name="T6" fmla="*/ 2147483646 w 642"/>
                  <a:gd name="T7" fmla="*/ 2147483646 h 779"/>
                  <a:gd name="T8" fmla="*/ 2147483646 w 642"/>
                  <a:gd name="T9" fmla="*/ 2147483646 h 779"/>
                  <a:gd name="T10" fmla="*/ 2147483646 w 642"/>
                  <a:gd name="T11" fmla="*/ 2147483646 h 779"/>
                  <a:gd name="T12" fmla="*/ 2147483646 w 642"/>
                  <a:gd name="T13" fmla="*/ 2147483646 h 779"/>
                  <a:gd name="T14" fmla="*/ 2147483646 w 642"/>
                  <a:gd name="T15" fmla="*/ 2147483646 h 779"/>
                  <a:gd name="T16" fmla="*/ 2147483646 w 642"/>
                  <a:gd name="T17" fmla="*/ 2147483646 h 779"/>
                  <a:gd name="T18" fmla="*/ 2147483646 w 642"/>
                  <a:gd name="T19" fmla="*/ 2147483646 h 779"/>
                  <a:gd name="T20" fmla="*/ 2147483646 w 642"/>
                  <a:gd name="T21" fmla="*/ 2147483646 h 779"/>
                  <a:gd name="T22" fmla="*/ 2147483646 w 642"/>
                  <a:gd name="T23" fmla="*/ 2147483646 h 779"/>
                  <a:gd name="T24" fmla="*/ 2147483646 w 642"/>
                  <a:gd name="T25" fmla="*/ 2147483646 h 779"/>
                  <a:gd name="T26" fmla="*/ 2147483646 w 642"/>
                  <a:gd name="T27" fmla="*/ 2147483646 h 779"/>
                  <a:gd name="T28" fmla="*/ 2147483646 w 642"/>
                  <a:gd name="T29" fmla="*/ 2147483646 h 779"/>
                  <a:gd name="T30" fmla="*/ 2147483646 w 642"/>
                  <a:gd name="T31" fmla="*/ 2147483646 h 779"/>
                  <a:gd name="T32" fmla="*/ 2147483646 w 642"/>
                  <a:gd name="T33" fmla="*/ 2147483646 h 779"/>
                  <a:gd name="T34" fmla="*/ 2147483646 w 642"/>
                  <a:gd name="T35" fmla="*/ 2147483646 h 779"/>
                  <a:gd name="T36" fmla="*/ 2147483646 w 642"/>
                  <a:gd name="T37" fmla="*/ 2147483646 h 779"/>
                  <a:gd name="T38" fmla="*/ 2147483646 w 642"/>
                  <a:gd name="T39" fmla="*/ 2147483646 h 779"/>
                  <a:gd name="T40" fmla="*/ 2147483646 w 642"/>
                  <a:gd name="T41" fmla="*/ 2147483646 h 779"/>
                  <a:gd name="T42" fmla="*/ 2147483646 w 642"/>
                  <a:gd name="T43" fmla="*/ 2147483646 h 779"/>
                  <a:gd name="T44" fmla="*/ 2147483646 w 642"/>
                  <a:gd name="T45" fmla="*/ 2147483646 h 779"/>
                  <a:gd name="T46" fmla="*/ 2147483646 w 642"/>
                  <a:gd name="T47" fmla="*/ 2147483646 h 779"/>
                  <a:gd name="T48" fmla="*/ 2147483646 w 642"/>
                  <a:gd name="T49" fmla="*/ 2147483646 h 779"/>
                  <a:gd name="T50" fmla="*/ 2147483646 w 642"/>
                  <a:gd name="T51" fmla="*/ 2147483646 h 779"/>
                  <a:gd name="T52" fmla="*/ 2147483646 w 642"/>
                  <a:gd name="T53" fmla="*/ 2147483646 h 779"/>
                  <a:gd name="T54" fmla="*/ 2147483646 w 642"/>
                  <a:gd name="T55" fmla="*/ 2147483646 h 779"/>
                  <a:gd name="T56" fmla="*/ 2147483646 w 642"/>
                  <a:gd name="T57" fmla="*/ 2147483646 h 779"/>
                  <a:gd name="T58" fmla="*/ 2147483646 w 642"/>
                  <a:gd name="T59" fmla="*/ 2147483646 h 779"/>
                  <a:gd name="T60" fmla="*/ 2147483646 w 642"/>
                  <a:gd name="T61" fmla="*/ 2147483646 h 779"/>
                  <a:gd name="T62" fmla="*/ 2147483646 w 642"/>
                  <a:gd name="T63" fmla="*/ 2147483646 h 779"/>
                  <a:gd name="T64" fmla="*/ 2147483646 w 642"/>
                  <a:gd name="T65" fmla="*/ 2147483646 h 779"/>
                  <a:gd name="T66" fmla="*/ 2147483646 w 642"/>
                  <a:gd name="T67" fmla="*/ 2147483646 h 779"/>
                  <a:gd name="T68" fmla="*/ 2147483646 w 642"/>
                  <a:gd name="T69" fmla="*/ 2147483646 h 779"/>
                  <a:gd name="T70" fmla="*/ 2147483646 w 642"/>
                  <a:gd name="T71" fmla="*/ 2147483646 h 779"/>
                  <a:gd name="T72" fmla="*/ 2147483646 w 642"/>
                  <a:gd name="T73" fmla="*/ 2147483646 h 779"/>
                  <a:gd name="T74" fmla="*/ 2147483646 w 642"/>
                  <a:gd name="T75" fmla="*/ 2147483646 h 779"/>
                  <a:gd name="T76" fmla="*/ 2147483646 w 642"/>
                  <a:gd name="T77" fmla="*/ 2147483646 h 779"/>
                  <a:gd name="T78" fmla="*/ 2147483646 w 642"/>
                  <a:gd name="T79" fmla="*/ 2147483646 h 779"/>
                  <a:gd name="T80" fmla="*/ 2147483646 w 642"/>
                  <a:gd name="T81" fmla="*/ 2147483646 h 779"/>
                  <a:gd name="T82" fmla="*/ 2147483646 w 642"/>
                  <a:gd name="T83" fmla="*/ 2147483646 h 779"/>
                  <a:gd name="T84" fmla="*/ 0 w 642"/>
                  <a:gd name="T85" fmla="*/ 2147483646 h 779"/>
                  <a:gd name="T86" fmla="*/ 2147483646 w 642"/>
                  <a:gd name="T87" fmla="*/ 2147483646 h 779"/>
                  <a:gd name="T88" fmla="*/ 2147483646 w 642"/>
                  <a:gd name="T89" fmla="*/ 2147483646 h 779"/>
                  <a:gd name="T90" fmla="*/ 2147483646 w 642"/>
                  <a:gd name="T91" fmla="*/ 2147483646 h 779"/>
                  <a:gd name="T92" fmla="*/ 2147483646 w 642"/>
                  <a:gd name="T93" fmla="*/ 2147483646 h 779"/>
                  <a:gd name="T94" fmla="*/ 2147483646 w 642"/>
                  <a:gd name="T95" fmla="*/ 2147483646 h 779"/>
                  <a:gd name="T96" fmla="*/ 2147483646 w 642"/>
                  <a:gd name="T97" fmla="*/ 2147483646 h 779"/>
                  <a:gd name="T98" fmla="*/ 2147483646 w 642"/>
                  <a:gd name="T99" fmla="*/ 2147483646 h 779"/>
                  <a:gd name="T100" fmla="*/ 2147483646 w 642"/>
                  <a:gd name="T101" fmla="*/ 2147483646 h 779"/>
                  <a:gd name="T102" fmla="*/ 2147483646 w 642"/>
                  <a:gd name="T103" fmla="*/ 0 h 779"/>
                  <a:gd name="T104" fmla="*/ 2147483646 w 642"/>
                  <a:gd name="T105" fmla="*/ 2147483646 h 779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642"/>
                  <a:gd name="T160" fmla="*/ 0 h 779"/>
                  <a:gd name="T161" fmla="*/ 642 w 642"/>
                  <a:gd name="T162" fmla="*/ 779 h 779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642" h="779">
                    <a:moveTo>
                      <a:pt x="389" y="15"/>
                    </a:moveTo>
                    <a:lnTo>
                      <a:pt x="347" y="53"/>
                    </a:lnTo>
                    <a:lnTo>
                      <a:pt x="329" y="79"/>
                    </a:lnTo>
                    <a:lnTo>
                      <a:pt x="312" y="129"/>
                    </a:lnTo>
                    <a:lnTo>
                      <a:pt x="323" y="167"/>
                    </a:lnTo>
                    <a:lnTo>
                      <a:pt x="364" y="230"/>
                    </a:lnTo>
                    <a:lnTo>
                      <a:pt x="484" y="254"/>
                    </a:lnTo>
                    <a:lnTo>
                      <a:pt x="523" y="279"/>
                    </a:lnTo>
                    <a:lnTo>
                      <a:pt x="556" y="270"/>
                    </a:lnTo>
                    <a:lnTo>
                      <a:pt x="583" y="280"/>
                    </a:lnTo>
                    <a:lnTo>
                      <a:pt x="580" y="308"/>
                    </a:lnTo>
                    <a:lnTo>
                      <a:pt x="561" y="320"/>
                    </a:lnTo>
                    <a:lnTo>
                      <a:pt x="559" y="346"/>
                    </a:lnTo>
                    <a:lnTo>
                      <a:pt x="584" y="390"/>
                    </a:lnTo>
                    <a:lnTo>
                      <a:pt x="631" y="440"/>
                    </a:lnTo>
                    <a:lnTo>
                      <a:pt x="641" y="514"/>
                    </a:lnTo>
                    <a:lnTo>
                      <a:pt x="596" y="479"/>
                    </a:lnTo>
                    <a:lnTo>
                      <a:pt x="584" y="458"/>
                    </a:lnTo>
                    <a:lnTo>
                      <a:pt x="570" y="475"/>
                    </a:lnTo>
                    <a:lnTo>
                      <a:pt x="561" y="464"/>
                    </a:lnTo>
                    <a:lnTo>
                      <a:pt x="484" y="501"/>
                    </a:lnTo>
                    <a:lnTo>
                      <a:pt x="490" y="521"/>
                    </a:lnTo>
                    <a:lnTo>
                      <a:pt x="510" y="533"/>
                    </a:lnTo>
                    <a:lnTo>
                      <a:pt x="535" y="546"/>
                    </a:lnTo>
                    <a:lnTo>
                      <a:pt x="476" y="548"/>
                    </a:lnTo>
                    <a:lnTo>
                      <a:pt x="465" y="599"/>
                    </a:lnTo>
                    <a:lnTo>
                      <a:pt x="489" y="610"/>
                    </a:lnTo>
                    <a:lnTo>
                      <a:pt x="479" y="766"/>
                    </a:lnTo>
                    <a:lnTo>
                      <a:pt x="470" y="778"/>
                    </a:lnTo>
                    <a:lnTo>
                      <a:pt x="440" y="764"/>
                    </a:lnTo>
                    <a:lnTo>
                      <a:pt x="437" y="695"/>
                    </a:lnTo>
                    <a:lnTo>
                      <a:pt x="448" y="685"/>
                    </a:lnTo>
                    <a:lnTo>
                      <a:pt x="440" y="669"/>
                    </a:lnTo>
                    <a:lnTo>
                      <a:pt x="425" y="661"/>
                    </a:lnTo>
                    <a:lnTo>
                      <a:pt x="368" y="661"/>
                    </a:lnTo>
                    <a:lnTo>
                      <a:pt x="343" y="674"/>
                    </a:lnTo>
                    <a:lnTo>
                      <a:pt x="316" y="654"/>
                    </a:lnTo>
                    <a:lnTo>
                      <a:pt x="281" y="640"/>
                    </a:lnTo>
                    <a:lnTo>
                      <a:pt x="242" y="625"/>
                    </a:lnTo>
                    <a:lnTo>
                      <a:pt x="242" y="589"/>
                    </a:lnTo>
                    <a:lnTo>
                      <a:pt x="204" y="589"/>
                    </a:lnTo>
                    <a:lnTo>
                      <a:pt x="90" y="542"/>
                    </a:lnTo>
                    <a:lnTo>
                      <a:pt x="0" y="548"/>
                    </a:lnTo>
                    <a:lnTo>
                      <a:pt x="82" y="417"/>
                    </a:lnTo>
                    <a:lnTo>
                      <a:pt x="82" y="266"/>
                    </a:lnTo>
                    <a:lnTo>
                      <a:pt x="124" y="195"/>
                    </a:lnTo>
                    <a:lnTo>
                      <a:pt x="152" y="149"/>
                    </a:lnTo>
                    <a:lnTo>
                      <a:pt x="180" y="139"/>
                    </a:lnTo>
                    <a:lnTo>
                      <a:pt x="216" y="60"/>
                    </a:lnTo>
                    <a:lnTo>
                      <a:pt x="239" y="71"/>
                    </a:lnTo>
                    <a:lnTo>
                      <a:pt x="258" y="42"/>
                    </a:lnTo>
                    <a:lnTo>
                      <a:pt x="369" y="0"/>
                    </a:lnTo>
                    <a:lnTo>
                      <a:pt x="389" y="15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4" name="Freeform 27"/>
              <p:cNvSpPr>
                <a:spLocks/>
              </p:cNvSpPr>
              <p:nvPr/>
            </p:nvSpPr>
            <p:spPr bwMode="auto">
              <a:xfrm>
                <a:off x="2290763" y="2300288"/>
                <a:ext cx="962025" cy="654050"/>
              </a:xfrm>
              <a:custGeom>
                <a:avLst/>
                <a:gdLst>
                  <a:gd name="T0" fmla="*/ 2147483646 w 708"/>
                  <a:gd name="T1" fmla="*/ 2147483646 h 499"/>
                  <a:gd name="T2" fmla="*/ 2147483646 w 708"/>
                  <a:gd name="T3" fmla="*/ 2147483646 h 499"/>
                  <a:gd name="T4" fmla="*/ 2147483646 w 708"/>
                  <a:gd name="T5" fmla="*/ 2147483646 h 499"/>
                  <a:gd name="T6" fmla="*/ 2147483646 w 708"/>
                  <a:gd name="T7" fmla="*/ 2147483646 h 499"/>
                  <a:gd name="T8" fmla="*/ 2147483646 w 708"/>
                  <a:gd name="T9" fmla="*/ 2147483646 h 499"/>
                  <a:gd name="T10" fmla="*/ 2147483646 w 708"/>
                  <a:gd name="T11" fmla="*/ 2147483646 h 499"/>
                  <a:gd name="T12" fmla="*/ 2147483646 w 708"/>
                  <a:gd name="T13" fmla="*/ 0 h 499"/>
                  <a:gd name="T14" fmla="*/ 2147483646 w 708"/>
                  <a:gd name="T15" fmla="*/ 2147483646 h 499"/>
                  <a:gd name="T16" fmla="*/ 2147483646 w 708"/>
                  <a:gd name="T17" fmla="*/ 2147483646 h 499"/>
                  <a:gd name="T18" fmla="*/ 2147483646 w 708"/>
                  <a:gd name="T19" fmla="*/ 2147483646 h 499"/>
                  <a:gd name="T20" fmla="*/ 2147483646 w 708"/>
                  <a:gd name="T21" fmla="*/ 2147483646 h 499"/>
                  <a:gd name="T22" fmla="*/ 2147483646 w 708"/>
                  <a:gd name="T23" fmla="*/ 2147483646 h 499"/>
                  <a:gd name="T24" fmla="*/ 2147483646 w 708"/>
                  <a:gd name="T25" fmla="*/ 2147483646 h 499"/>
                  <a:gd name="T26" fmla="*/ 2147483646 w 708"/>
                  <a:gd name="T27" fmla="*/ 2147483646 h 499"/>
                  <a:gd name="T28" fmla="*/ 2147483646 w 708"/>
                  <a:gd name="T29" fmla="*/ 2147483646 h 499"/>
                  <a:gd name="T30" fmla="*/ 2147483646 w 708"/>
                  <a:gd name="T31" fmla="*/ 2147483646 h 499"/>
                  <a:gd name="T32" fmla="*/ 2147483646 w 708"/>
                  <a:gd name="T33" fmla="*/ 2147483646 h 499"/>
                  <a:gd name="T34" fmla="*/ 2147483646 w 708"/>
                  <a:gd name="T35" fmla="*/ 2147483646 h 499"/>
                  <a:gd name="T36" fmla="*/ 2147483646 w 708"/>
                  <a:gd name="T37" fmla="*/ 2147483646 h 499"/>
                  <a:gd name="T38" fmla="*/ 2147483646 w 708"/>
                  <a:gd name="T39" fmla="*/ 2147483646 h 499"/>
                  <a:gd name="T40" fmla="*/ 2147483646 w 708"/>
                  <a:gd name="T41" fmla="*/ 2147483646 h 499"/>
                  <a:gd name="T42" fmla="*/ 2147483646 w 708"/>
                  <a:gd name="T43" fmla="*/ 2147483646 h 499"/>
                  <a:gd name="T44" fmla="*/ 2147483646 w 708"/>
                  <a:gd name="T45" fmla="*/ 2147483646 h 499"/>
                  <a:gd name="T46" fmla="*/ 2147483646 w 708"/>
                  <a:gd name="T47" fmla="*/ 2147483646 h 499"/>
                  <a:gd name="T48" fmla="*/ 2147483646 w 708"/>
                  <a:gd name="T49" fmla="*/ 2147483646 h 499"/>
                  <a:gd name="T50" fmla="*/ 2147483646 w 708"/>
                  <a:gd name="T51" fmla="*/ 2147483646 h 499"/>
                  <a:gd name="T52" fmla="*/ 2147483646 w 708"/>
                  <a:gd name="T53" fmla="*/ 2147483646 h 499"/>
                  <a:gd name="T54" fmla="*/ 2147483646 w 708"/>
                  <a:gd name="T55" fmla="*/ 2147483646 h 499"/>
                  <a:gd name="T56" fmla="*/ 2147483646 w 708"/>
                  <a:gd name="T57" fmla="*/ 2147483646 h 499"/>
                  <a:gd name="T58" fmla="*/ 2147483646 w 708"/>
                  <a:gd name="T59" fmla="*/ 2147483646 h 499"/>
                  <a:gd name="T60" fmla="*/ 2147483646 w 708"/>
                  <a:gd name="T61" fmla="*/ 2147483646 h 499"/>
                  <a:gd name="T62" fmla="*/ 2147483646 w 708"/>
                  <a:gd name="T63" fmla="*/ 2147483646 h 499"/>
                  <a:gd name="T64" fmla="*/ 2147483646 w 708"/>
                  <a:gd name="T65" fmla="*/ 2147483646 h 499"/>
                  <a:gd name="T66" fmla="*/ 2147483646 w 708"/>
                  <a:gd name="T67" fmla="*/ 2147483646 h 499"/>
                  <a:gd name="T68" fmla="*/ 2147483646 w 708"/>
                  <a:gd name="T69" fmla="*/ 2147483646 h 499"/>
                  <a:gd name="T70" fmla="*/ 2147483646 w 708"/>
                  <a:gd name="T71" fmla="*/ 2147483646 h 499"/>
                  <a:gd name="T72" fmla="*/ 2147483646 w 708"/>
                  <a:gd name="T73" fmla="*/ 2147483646 h 499"/>
                  <a:gd name="T74" fmla="*/ 2147483646 w 708"/>
                  <a:gd name="T75" fmla="*/ 2147483646 h 499"/>
                  <a:gd name="T76" fmla="*/ 2147483646 w 708"/>
                  <a:gd name="T77" fmla="*/ 2147483646 h 499"/>
                  <a:gd name="T78" fmla="*/ 2147483646 w 708"/>
                  <a:gd name="T79" fmla="*/ 2147483646 h 499"/>
                  <a:gd name="T80" fmla="*/ 2147483646 w 708"/>
                  <a:gd name="T81" fmla="*/ 2147483646 h 499"/>
                  <a:gd name="T82" fmla="*/ 2147483646 w 708"/>
                  <a:gd name="T83" fmla="*/ 2147483646 h 499"/>
                  <a:gd name="T84" fmla="*/ 2147483646 w 708"/>
                  <a:gd name="T85" fmla="*/ 2147483646 h 499"/>
                  <a:gd name="T86" fmla="*/ 2147483646 w 708"/>
                  <a:gd name="T87" fmla="*/ 2147483646 h 499"/>
                  <a:gd name="T88" fmla="*/ 2147483646 w 708"/>
                  <a:gd name="T89" fmla="*/ 2147483646 h 499"/>
                  <a:gd name="T90" fmla="*/ 2147483646 w 708"/>
                  <a:gd name="T91" fmla="*/ 2147483646 h 499"/>
                  <a:gd name="T92" fmla="*/ 2147483646 w 708"/>
                  <a:gd name="T93" fmla="*/ 2147483646 h 499"/>
                  <a:gd name="T94" fmla="*/ 2147483646 w 708"/>
                  <a:gd name="T95" fmla="*/ 2147483646 h 499"/>
                  <a:gd name="T96" fmla="*/ 2147483646 w 708"/>
                  <a:gd name="T97" fmla="*/ 2147483646 h 499"/>
                  <a:gd name="T98" fmla="*/ 2147483646 w 708"/>
                  <a:gd name="T99" fmla="*/ 2147483646 h 499"/>
                  <a:gd name="T100" fmla="*/ 2147483646 w 708"/>
                  <a:gd name="T101" fmla="*/ 2147483646 h 499"/>
                  <a:gd name="T102" fmla="*/ 2147483646 w 708"/>
                  <a:gd name="T103" fmla="*/ 2147483646 h 499"/>
                  <a:gd name="T104" fmla="*/ 2147483646 w 708"/>
                  <a:gd name="T105" fmla="*/ 2147483646 h 499"/>
                  <a:gd name="T106" fmla="*/ 2147483646 w 708"/>
                  <a:gd name="T107" fmla="*/ 2147483646 h 499"/>
                  <a:gd name="T108" fmla="*/ 2147483646 w 708"/>
                  <a:gd name="T109" fmla="*/ 2147483646 h 499"/>
                  <a:gd name="T110" fmla="*/ 2147483646 w 708"/>
                  <a:gd name="T111" fmla="*/ 2147483646 h 499"/>
                  <a:gd name="T112" fmla="*/ 0 w 708"/>
                  <a:gd name="T113" fmla="*/ 2147483646 h 499"/>
                  <a:gd name="T114" fmla="*/ 2147483646 w 708"/>
                  <a:gd name="T115" fmla="*/ 2147483646 h 499"/>
                  <a:gd name="T116" fmla="*/ 2147483646 w 708"/>
                  <a:gd name="T117" fmla="*/ 2147483646 h 499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708"/>
                  <a:gd name="T178" fmla="*/ 0 h 499"/>
                  <a:gd name="T179" fmla="*/ 708 w 708"/>
                  <a:gd name="T180" fmla="*/ 499 h 499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708" h="499">
                    <a:moveTo>
                      <a:pt x="36" y="21"/>
                    </a:moveTo>
                    <a:lnTo>
                      <a:pt x="57" y="51"/>
                    </a:lnTo>
                    <a:lnTo>
                      <a:pt x="57" y="95"/>
                    </a:lnTo>
                    <a:lnTo>
                      <a:pt x="76" y="110"/>
                    </a:lnTo>
                    <a:lnTo>
                      <a:pt x="110" y="107"/>
                    </a:lnTo>
                    <a:lnTo>
                      <a:pt x="110" y="25"/>
                    </a:lnTo>
                    <a:lnTo>
                      <a:pt x="170" y="0"/>
                    </a:lnTo>
                    <a:lnTo>
                      <a:pt x="236" y="3"/>
                    </a:lnTo>
                    <a:lnTo>
                      <a:pt x="271" y="24"/>
                    </a:lnTo>
                    <a:lnTo>
                      <a:pt x="340" y="25"/>
                    </a:lnTo>
                    <a:lnTo>
                      <a:pt x="380" y="35"/>
                    </a:lnTo>
                    <a:lnTo>
                      <a:pt x="576" y="14"/>
                    </a:lnTo>
                    <a:lnTo>
                      <a:pt x="548" y="39"/>
                    </a:lnTo>
                    <a:lnTo>
                      <a:pt x="576" y="51"/>
                    </a:lnTo>
                    <a:lnTo>
                      <a:pt x="603" y="72"/>
                    </a:lnTo>
                    <a:lnTo>
                      <a:pt x="635" y="81"/>
                    </a:lnTo>
                    <a:lnTo>
                      <a:pt x="635" y="117"/>
                    </a:lnTo>
                    <a:lnTo>
                      <a:pt x="707" y="132"/>
                    </a:lnTo>
                    <a:lnTo>
                      <a:pt x="657" y="167"/>
                    </a:lnTo>
                    <a:lnTo>
                      <a:pt x="657" y="173"/>
                    </a:lnTo>
                    <a:lnTo>
                      <a:pt x="672" y="193"/>
                    </a:lnTo>
                    <a:lnTo>
                      <a:pt x="658" y="204"/>
                    </a:lnTo>
                    <a:lnTo>
                      <a:pt x="635" y="200"/>
                    </a:lnTo>
                    <a:lnTo>
                      <a:pt x="621" y="226"/>
                    </a:lnTo>
                    <a:lnTo>
                      <a:pt x="622" y="251"/>
                    </a:lnTo>
                    <a:lnTo>
                      <a:pt x="642" y="281"/>
                    </a:lnTo>
                    <a:lnTo>
                      <a:pt x="660" y="281"/>
                    </a:lnTo>
                    <a:lnTo>
                      <a:pt x="650" y="302"/>
                    </a:lnTo>
                    <a:lnTo>
                      <a:pt x="642" y="307"/>
                    </a:lnTo>
                    <a:lnTo>
                      <a:pt x="629" y="324"/>
                    </a:lnTo>
                    <a:lnTo>
                      <a:pt x="595" y="324"/>
                    </a:lnTo>
                    <a:lnTo>
                      <a:pt x="559" y="338"/>
                    </a:lnTo>
                    <a:lnTo>
                      <a:pt x="473" y="337"/>
                    </a:lnTo>
                    <a:lnTo>
                      <a:pt x="451" y="330"/>
                    </a:lnTo>
                    <a:lnTo>
                      <a:pt x="418" y="315"/>
                    </a:lnTo>
                    <a:lnTo>
                      <a:pt x="418" y="328"/>
                    </a:lnTo>
                    <a:lnTo>
                      <a:pt x="437" y="369"/>
                    </a:lnTo>
                    <a:lnTo>
                      <a:pt x="462" y="407"/>
                    </a:lnTo>
                    <a:lnTo>
                      <a:pt x="478" y="429"/>
                    </a:lnTo>
                    <a:lnTo>
                      <a:pt x="445" y="459"/>
                    </a:lnTo>
                    <a:lnTo>
                      <a:pt x="426" y="469"/>
                    </a:lnTo>
                    <a:lnTo>
                      <a:pt x="423" y="479"/>
                    </a:lnTo>
                    <a:lnTo>
                      <a:pt x="406" y="497"/>
                    </a:lnTo>
                    <a:lnTo>
                      <a:pt x="386" y="498"/>
                    </a:lnTo>
                    <a:lnTo>
                      <a:pt x="329" y="479"/>
                    </a:lnTo>
                    <a:lnTo>
                      <a:pt x="319" y="411"/>
                    </a:lnTo>
                    <a:lnTo>
                      <a:pt x="272" y="358"/>
                    </a:lnTo>
                    <a:lnTo>
                      <a:pt x="244" y="309"/>
                    </a:lnTo>
                    <a:lnTo>
                      <a:pt x="249" y="288"/>
                    </a:lnTo>
                    <a:lnTo>
                      <a:pt x="267" y="276"/>
                    </a:lnTo>
                    <a:lnTo>
                      <a:pt x="268" y="248"/>
                    </a:lnTo>
                    <a:lnTo>
                      <a:pt x="244" y="237"/>
                    </a:lnTo>
                    <a:lnTo>
                      <a:pt x="211" y="247"/>
                    </a:lnTo>
                    <a:lnTo>
                      <a:pt x="172" y="221"/>
                    </a:lnTo>
                    <a:lnTo>
                      <a:pt x="53" y="198"/>
                    </a:lnTo>
                    <a:lnTo>
                      <a:pt x="10" y="131"/>
                    </a:lnTo>
                    <a:lnTo>
                      <a:pt x="0" y="96"/>
                    </a:lnTo>
                    <a:lnTo>
                      <a:pt x="19" y="45"/>
                    </a:lnTo>
                    <a:lnTo>
                      <a:pt x="36" y="21"/>
                    </a:lnTo>
                  </a:path>
                </a:pathLst>
              </a:custGeom>
              <a:solidFill>
                <a:srgbClr val="FFC00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" name="Freeform 28"/>
              <p:cNvSpPr>
                <a:spLocks/>
              </p:cNvSpPr>
              <p:nvPr/>
            </p:nvSpPr>
            <p:spPr bwMode="auto">
              <a:xfrm>
                <a:off x="3135313" y="2479675"/>
                <a:ext cx="365125" cy="466725"/>
              </a:xfrm>
              <a:custGeom>
                <a:avLst/>
                <a:gdLst>
                  <a:gd name="T0" fmla="*/ 2147483646 w 269"/>
                  <a:gd name="T1" fmla="*/ 0 h 360"/>
                  <a:gd name="T2" fmla="*/ 2147483646 w 269"/>
                  <a:gd name="T3" fmla="*/ 2147483646 h 360"/>
                  <a:gd name="T4" fmla="*/ 2147483646 w 269"/>
                  <a:gd name="T5" fmla="*/ 2147483646 h 360"/>
                  <a:gd name="T6" fmla="*/ 2147483646 w 269"/>
                  <a:gd name="T7" fmla="*/ 2147483646 h 360"/>
                  <a:gd name="T8" fmla="*/ 2147483646 w 269"/>
                  <a:gd name="T9" fmla="*/ 2147483646 h 360"/>
                  <a:gd name="T10" fmla="*/ 2147483646 w 269"/>
                  <a:gd name="T11" fmla="*/ 2147483646 h 360"/>
                  <a:gd name="T12" fmla="*/ 0 w 269"/>
                  <a:gd name="T13" fmla="*/ 2147483646 h 360"/>
                  <a:gd name="T14" fmla="*/ 2147483646 w 269"/>
                  <a:gd name="T15" fmla="*/ 2147483646 h 360"/>
                  <a:gd name="T16" fmla="*/ 2147483646 w 269"/>
                  <a:gd name="T17" fmla="*/ 2147483646 h 360"/>
                  <a:gd name="T18" fmla="*/ 2147483646 w 269"/>
                  <a:gd name="T19" fmla="*/ 2147483646 h 360"/>
                  <a:gd name="T20" fmla="*/ 2147483646 w 269"/>
                  <a:gd name="T21" fmla="*/ 2147483646 h 360"/>
                  <a:gd name="T22" fmla="*/ 2147483646 w 269"/>
                  <a:gd name="T23" fmla="*/ 2147483646 h 360"/>
                  <a:gd name="T24" fmla="*/ 2147483646 w 269"/>
                  <a:gd name="T25" fmla="*/ 2147483646 h 360"/>
                  <a:gd name="T26" fmla="*/ 2147483646 w 269"/>
                  <a:gd name="T27" fmla="*/ 2147483646 h 360"/>
                  <a:gd name="T28" fmla="*/ 2147483646 w 269"/>
                  <a:gd name="T29" fmla="*/ 2147483646 h 360"/>
                  <a:gd name="T30" fmla="*/ 2147483646 w 269"/>
                  <a:gd name="T31" fmla="*/ 2147483646 h 360"/>
                  <a:gd name="T32" fmla="*/ 2147483646 w 269"/>
                  <a:gd name="T33" fmla="*/ 2147483646 h 360"/>
                  <a:gd name="T34" fmla="*/ 2147483646 w 269"/>
                  <a:gd name="T35" fmla="*/ 2147483646 h 360"/>
                  <a:gd name="T36" fmla="*/ 2147483646 w 269"/>
                  <a:gd name="T37" fmla="*/ 2147483646 h 360"/>
                  <a:gd name="T38" fmla="*/ 2147483646 w 269"/>
                  <a:gd name="T39" fmla="*/ 2147483646 h 360"/>
                  <a:gd name="T40" fmla="*/ 2147483646 w 269"/>
                  <a:gd name="T41" fmla="*/ 2147483646 h 360"/>
                  <a:gd name="T42" fmla="*/ 2147483646 w 269"/>
                  <a:gd name="T43" fmla="*/ 2147483646 h 360"/>
                  <a:gd name="T44" fmla="*/ 2147483646 w 269"/>
                  <a:gd name="T45" fmla="*/ 2147483646 h 360"/>
                  <a:gd name="T46" fmla="*/ 2147483646 w 269"/>
                  <a:gd name="T47" fmla="*/ 2147483646 h 360"/>
                  <a:gd name="T48" fmla="*/ 2147483646 w 269"/>
                  <a:gd name="T49" fmla="*/ 2147483646 h 360"/>
                  <a:gd name="T50" fmla="*/ 2147483646 w 269"/>
                  <a:gd name="T51" fmla="*/ 2147483646 h 360"/>
                  <a:gd name="T52" fmla="*/ 2147483646 w 269"/>
                  <a:gd name="T53" fmla="*/ 2147483646 h 360"/>
                  <a:gd name="T54" fmla="*/ 2147483646 w 269"/>
                  <a:gd name="T55" fmla="*/ 0 h 36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69"/>
                  <a:gd name="T85" fmla="*/ 0 h 360"/>
                  <a:gd name="T86" fmla="*/ 269 w 269"/>
                  <a:gd name="T87" fmla="*/ 360 h 360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69" h="360">
                    <a:moveTo>
                      <a:pt x="85" y="0"/>
                    </a:moveTo>
                    <a:lnTo>
                      <a:pt x="34" y="32"/>
                    </a:lnTo>
                    <a:lnTo>
                      <a:pt x="36" y="38"/>
                    </a:lnTo>
                    <a:lnTo>
                      <a:pt x="52" y="57"/>
                    </a:lnTo>
                    <a:lnTo>
                      <a:pt x="36" y="69"/>
                    </a:lnTo>
                    <a:lnTo>
                      <a:pt x="15" y="66"/>
                    </a:lnTo>
                    <a:lnTo>
                      <a:pt x="0" y="91"/>
                    </a:lnTo>
                    <a:lnTo>
                      <a:pt x="1" y="117"/>
                    </a:lnTo>
                    <a:lnTo>
                      <a:pt x="21" y="147"/>
                    </a:lnTo>
                    <a:lnTo>
                      <a:pt x="39" y="147"/>
                    </a:lnTo>
                    <a:lnTo>
                      <a:pt x="28" y="169"/>
                    </a:lnTo>
                    <a:lnTo>
                      <a:pt x="70" y="205"/>
                    </a:lnTo>
                    <a:lnTo>
                      <a:pt x="89" y="224"/>
                    </a:lnTo>
                    <a:lnTo>
                      <a:pt x="86" y="320"/>
                    </a:lnTo>
                    <a:lnTo>
                      <a:pt x="109" y="359"/>
                    </a:lnTo>
                    <a:lnTo>
                      <a:pt x="122" y="340"/>
                    </a:lnTo>
                    <a:lnTo>
                      <a:pt x="175" y="334"/>
                    </a:lnTo>
                    <a:lnTo>
                      <a:pt x="219" y="334"/>
                    </a:lnTo>
                    <a:lnTo>
                      <a:pt x="241" y="320"/>
                    </a:lnTo>
                    <a:lnTo>
                      <a:pt x="268" y="320"/>
                    </a:lnTo>
                    <a:lnTo>
                      <a:pt x="244" y="230"/>
                    </a:lnTo>
                    <a:lnTo>
                      <a:pt x="195" y="195"/>
                    </a:lnTo>
                    <a:lnTo>
                      <a:pt x="183" y="169"/>
                    </a:lnTo>
                    <a:lnTo>
                      <a:pt x="231" y="112"/>
                    </a:lnTo>
                    <a:lnTo>
                      <a:pt x="154" y="69"/>
                    </a:lnTo>
                    <a:lnTo>
                      <a:pt x="146" y="79"/>
                    </a:lnTo>
                    <a:lnTo>
                      <a:pt x="129" y="41"/>
                    </a:lnTo>
                    <a:lnTo>
                      <a:pt x="85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" name="Freeform 29"/>
              <p:cNvSpPr>
                <a:spLocks/>
              </p:cNvSpPr>
              <p:nvPr/>
            </p:nvSpPr>
            <p:spPr bwMode="auto">
              <a:xfrm>
                <a:off x="1751013" y="2967038"/>
                <a:ext cx="395287" cy="393700"/>
              </a:xfrm>
              <a:custGeom>
                <a:avLst/>
                <a:gdLst>
                  <a:gd name="T0" fmla="*/ 2147483646 w 290"/>
                  <a:gd name="T1" fmla="*/ 2147483646 h 304"/>
                  <a:gd name="T2" fmla="*/ 2147483646 w 290"/>
                  <a:gd name="T3" fmla="*/ 2147483646 h 304"/>
                  <a:gd name="T4" fmla="*/ 2147483646 w 290"/>
                  <a:gd name="T5" fmla="*/ 2147483646 h 304"/>
                  <a:gd name="T6" fmla="*/ 0 w 290"/>
                  <a:gd name="T7" fmla="*/ 2147483646 h 304"/>
                  <a:gd name="T8" fmla="*/ 2147483646 w 290"/>
                  <a:gd name="T9" fmla="*/ 2147483646 h 304"/>
                  <a:gd name="T10" fmla="*/ 2147483646 w 290"/>
                  <a:gd name="T11" fmla="*/ 2147483646 h 304"/>
                  <a:gd name="T12" fmla="*/ 2147483646 w 290"/>
                  <a:gd name="T13" fmla="*/ 2147483646 h 304"/>
                  <a:gd name="T14" fmla="*/ 2147483646 w 290"/>
                  <a:gd name="T15" fmla="*/ 2147483646 h 304"/>
                  <a:gd name="T16" fmla="*/ 2147483646 w 290"/>
                  <a:gd name="T17" fmla="*/ 2147483646 h 304"/>
                  <a:gd name="T18" fmla="*/ 2147483646 w 290"/>
                  <a:gd name="T19" fmla="*/ 2147483646 h 304"/>
                  <a:gd name="T20" fmla="*/ 2147483646 w 290"/>
                  <a:gd name="T21" fmla="*/ 2147483646 h 304"/>
                  <a:gd name="T22" fmla="*/ 2147483646 w 290"/>
                  <a:gd name="T23" fmla="*/ 2147483646 h 304"/>
                  <a:gd name="T24" fmla="*/ 2147483646 w 290"/>
                  <a:gd name="T25" fmla="*/ 2147483646 h 304"/>
                  <a:gd name="T26" fmla="*/ 2147483646 w 290"/>
                  <a:gd name="T27" fmla="*/ 2147483646 h 304"/>
                  <a:gd name="T28" fmla="*/ 2147483646 w 290"/>
                  <a:gd name="T29" fmla="*/ 2147483646 h 304"/>
                  <a:gd name="T30" fmla="*/ 2147483646 w 290"/>
                  <a:gd name="T31" fmla="*/ 2147483646 h 304"/>
                  <a:gd name="T32" fmla="*/ 2147483646 w 290"/>
                  <a:gd name="T33" fmla="*/ 0 h 304"/>
                  <a:gd name="T34" fmla="*/ 2147483646 w 290"/>
                  <a:gd name="T35" fmla="*/ 2147483646 h 30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90"/>
                  <a:gd name="T55" fmla="*/ 0 h 304"/>
                  <a:gd name="T56" fmla="*/ 290 w 290"/>
                  <a:gd name="T57" fmla="*/ 304 h 30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90" h="304">
                    <a:moveTo>
                      <a:pt x="85" y="5"/>
                    </a:moveTo>
                    <a:lnTo>
                      <a:pt x="36" y="12"/>
                    </a:lnTo>
                    <a:lnTo>
                      <a:pt x="39" y="61"/>
                    </a:lnTo>
                    <a:lnTo>
                      <a:pt x="0" y="132"/>
                    </a:lnTo>
                    <a:lnTo>
                      <a:pt x="13" y="186"/>
                    </a:lnTo>
                    <a:lnTo>
                      <a:pt x="49" y="186"/>
                    </a:lnTo>
                    <a:lnTo>
                      <a:pt x="56" y="243"/>
                    </a:lnTo>
                    <a:lnTo>
                      <a:pt x="57" y="261"/>
                    </a:lnTo>
                    <a:lnTo>
                      <a:pt x="79" y="303"/>
                    </a:lnTo>
                    <a:lnTo>
                      <a:pt x="109" y="289"/>
                    </a:lnTo>
                    <a:lnTo>
                      <a:pt x="150" y="253"/>
                    </a:lnTo>
                    <a:lnTo>
                      <a:pt x="171" y="192"/>
                    </a:lnTo>
                    <a:lnTo>
                      <a:pt x="224" y="178"/>
                    </a:lnTo>
                    <a:lnTo>
                      <a:pt x="237" y="127"/>
                    </a:lnTo>
                    <a:lnTo>
                      <a:pt x="289" y="81"/>
                    </a:lnTo>
                    <a:lnTo>
                      <a:pt x="287" y="47"/>
                    </a:lnTo>
                    <a:lnTo>
                      <a:pt x="177" y="0"/>
                    </a:lnTo>
                    <a:lnTo>
                      <a:pt x="85" y="5"/>
                    </a:lnTo>
                  </a:path>
                </a:pathLst>
              </a:custGeom>
              <a:solidFill>
                <a:srgbClr val="99CCFF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" name="Freeform 30"/>
              <p:cNvSpPr>
                <a:spLocks/>
              </p:cNvSpPr>
              <p:nvPr/>
            </p:nvSpPr>
            <p:spPr bwMode="auto">
              <a:xfrm>
                <a:off x="1768475" y="3028950"/>
                <a:ext cx="892175" cy="1141413"/>
              </a:xfrm>
              <a:custGeom>
                <a:avLst/>
                <a:gdLst>
                  <a:gd name="T0" fmla="*/ 2147483646 w 655"/>
                  <a:gd name="T1" fmla="*/ 2147483646 h 879"/>
                  <a:gd name="T2" fmla="*/ 2147483646 w 655"/>
                  <a:gd name="T3" fmla="*/ 2147483646 h 879"/>
                  <a:gd name="T4" fmla="*/ 2147483646 w 655"/>
                  <a:gd name="T5" fmla="*/ 2147483646 h 879"/>
                  <a:gd name="T6" fmla="*/ 2147483646 w 655"/>
                  <a:gd name="T7" fmla="*/ 2147483646 h 879"/>
                  <a:gd name="T8" fmla="*/ 0 w 655"/>
                  <a:gd name="T9" fmla="*/ 2147483646 h 879"/>
                  <a:gd name="T10" fmla="*/ 2147483646 w 655"/>
                  <a:gd name="T11" fmla="*/ 2147483646 h 879"/>
                  <a:gd name="T12" fmla="*/ 2147483646 w 655"/>
                  <a:gd name="T13" fmla="*/ 2147483646 h 879"/>
                  <a:gd name="T14" fmla="*/ 2147483646 w 655"/>
                  <a:gd name="T15" fmla="*/ 2147483646 h 879"/>
                  <a:gd name="T16" fmla="*/ 2147483646 w 655"/>
                  <a:gd name="T17" fmla="*/ 2147483646 h 879"/>
                  <a:gd name="T18" fmla="*/ 2147483646 w 655"/>
                  <a:gd name="T19" fmla="*/ 2147483646 h 879"/>
                  <a:gd name="T20" fmla="*/ 2147483646 w 655"/>
                  <a:gd name="T21" fmla="*/ 2147483646 h 879"/>
                  <a:gd name="T22" fmla="*/ 2147483646 w 655"/>
                  <a:gd name="T23" fmla="*/ 2147483646 h 879"/>
                  <a:gd name="T24" fmla="*/ 2147483646 w 655"/>
                  <a:gd name="T25" fmla="*/ 2147483646 h 879"/>
                  <a:gd name="T26" fmla="*/ 2147483646 w 655"/>
                  <a:gd name="T27" fmla="*/ 2147483646 h 879"/>
                  <a:gd name="T28" fmla="*/ 2147483646 w 655"/>
                  <a:gd name="T29" fmla="*/ 2147483646 h 879"/>
                  <a:gd name="T30" fmla="*/ 2147483646 w 655"/>
                  <a:gd name="T31" fmla="*/ 2147483646 h 879"/>
                  <a:gd name="T32" fmla="*/ 2147483646 w 655"/>
                  <a:gd name="T33" fmla="*/ 2147483646 h 879"/>
                  <a:gd name="T34" fmla="*/ 2147483646 w 655"/>
                  <a:gd name="T35" fmla="*/ 2147483646 h 879"/>
                  <a:gd name="T36" fmla="*/ 2147483646 w 655"/>
                  <a:gd name="T37" fmla="*/ 2147483646 h 879"/>
                  <a:gd name="T38" fmla="*/ 2147483646 w 655"/>
                  <a:gd name="T39" fmla="*/ 2147483646 h 879"/>
                  <a:gd name="T40" fmla="*/ 2147483646 w 655"/>
                  <a:gd name="T41" fmla="*/ 2147483646 h 879"/>
                  <a:gd name="T42" fmla="*/ 2147483646 w 655"/>
                  <a:gd name="T43" fmla="*/ 2147483646 h 879"/>
                  <a:gd name="T44" fmla="*/ 2147483646 w 655"/>
                  <a:gd name="T45" fmla="*/ 2147483646 h 879"/>
                  <a:gd name="T46" fmla="*/ 2147483646 w 655"/>
                  <a:gd name="T47" fmla="*/ 2147483646 h 879"/>
                  <a:gd name="T48" fmla="*/ 2147483646 w 655"/>
                  <a:gd name="T49" fmla="*/ 2147483646 h 879"/>
                  <a:gd name="T50" fmla="*/ 2147483646 w 655"/>
                  <a:gd name="T51" fmla="*/ 2147483646 h 879"/>
                  <a:gd name="T52" fmla="*/ 2147483646 w 655"/>
                  <a:gd name="T53" fmla="*/ 2147483646 h 879"/>
                  <a:gd name="T54" fmla="*/ 2147483646 w 655"/>
                  <a:gd name="T55" fmla="*/ 2147483646 h 879"/>
                  <a:gd name="T56" fmla="*/ 2147483646 w 655"/>
                  <a:gd name="T57" fmla="*/ 2147483646 h 879"/>
                  <a:gd name="T58" fmla="*/ 2147483646 w 655"/>
                  <a:gd name="T59" fmla="*/ 2147483646 h 879"/>
                  <a:gd name="T60" fmla="*/ 2147483646 w 655"/>
                  <a:gd name="T61" fmla="*/ 2147483646 h 879"/>
                  <a:gd name="T62" fmla="*/ 2147483646 w 655"/>
                  <a:gd name="T63" fmla="*/ 0 h 879"/>
                  <a:gd name="T64" fmla="*/ 2147483646 w 655"/>
                  <a:gd name="T65" fmla="*/ 2147483646 h 8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55"/>
                  <a:gd name="T100" fmla="*/ 0 h 879"/>
                  <a:gd name="T101" fmla="*/ 655 w 655"/>
                  <a:gd name="T102" fmla="*/ 879 h 87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55" h="879">
                    <a:moveTo>
                      <a:pt x="213" y="131"/>
                    </a:moveTo>
                    <a:lnTo>
                      <a:pt x="157" y="147"/>
                    </a:lnTo>
                    <a:lnTo>
                      <a:pt x="136" y="206"/>
                    </a:lnTo>
                    <a:lnTo>
                      <a:pt x="93" y="245"/>
                    </a:lnTo>
                    <a:lnTo>
                      <a:pt x="65" y="252"/>
                    </a:lnTo>
                    <a:lnTo>
                      <a:pt x="47" y="215"/>
                    </a:lnTo>
                    <a:lnTo>
                      <a:pt x="43" y="195"/>
                    </a:lnTo>
                    <a:lnTo>
                      <a:pt x="22" y="189"/>
                    </a:lnTo>
                    <a:lnTo>
                      <a:pt x="0" y="223"/>
                    </a:lnTo>
                    <a:lnTo>
                      <a:pt x="0" y="303"/>
                    </a:lnTo>
                    <a:lnTo>
                      <a:pt x="13" y="326"/>
                    </a:lnTo>
                    <a:lnTo>
                      <a:pt x="38" y="340"/>
                    </a:lnTo>
                    <a:lnTo>
                      <a:pt x="122" y="437"/>
                    </a:lnTo>
                    <a:lnTo>
                      <a:pt x="133" y="452"/>
                    </a:lnTo>
                    <a:lnTo>
                      <a:pt x="166" y="524"/>
                    </a:lnTo>
                    <a:lnTo>
                      <a:pt x="206" y="560"/>
                    </a:lnTo>
                    <a:lnTo>
                      <a:pt x="231" y="595"/>
                    </a:lnTo>
                    <a:lnTo>
                      <a:pt x="239" y="603"/>
                    </a:lnTo>
                    <a:lnTo>
                      <a:pt x="252" y="652"/>
                    </a:lnTo>
                    <a:lnTo>
                      <a:pt x="287" y="704"/>
                    </a:lnTo>
                    <a:lnTo>
                      <a:pt x="336" y="735"/>
                    </a:lnTo>
                    <a:lnTo>
                      <a:pt x="414" y="787"/>
                    </a:lnTo>
                    <a:lnTo>
                      <a:pt x="514" y="832"/>
                    </a:lnTo>
                    <a:lnTo>
                      <a:pt x="571" y="878"/>
                    </a:lnTo>
                    <a:lnTo>
                      <a:pt x="614" y="822"/>
                    </a:lnTo>
                    <a:lnTo>
                      <a:pt x="624" y="839"/>
                    </a:lnTo>
                    <a:lnTo>
                      <a:pt x="633" y="836"/>
                    </a:lnTo>
                    <a:lnTo>
                      <a:pt x="654" y="788"/>
                    </a:lnTo>
                    <a:lnTo>
                      <a:pt x="650" y="766"/>
                    </a:lnTo>
                    <a:lnTo>
                      <a:pt x="637" y="754"/>
                    </a:lnTo>
                    <a:lnTo>
                      <a:pt x="637" y="726"/>
                    </a:lnTo>
                    <a:lnTo>
                      <a:pt x="646" y="691"/>
                    </a:lnTo>
                    <a:lnTo>
                      <a:pt x="646" y="628"/>
                    </a:lnTo>
                    <a:lnTo>
                      <a:pt x="637" y="595"/>
                    </a:lnTo>
                    <a:lnTo>
                      <a:pt x="633" y="563"/>
                    </a:lnTo>
                    <a:lnTo>
                      <a:pt x="586" y="531"/>
                    </a:lnTo>
                    <a:lnTo>
                      <a:pt x="546" y="524"/>
                    </a:lnTo>
                    <a:lnTo>
                      <a:pt x="524" y="440"/>
                    </a:lnTo>
                    <a:lnTo>
                      <a:pt x="492" y="463"/>
                    </a:lnTo>
                    <a:lnTo>
                      <a:pt x="461" y="463"/>
                    </a:lnTo>
                    <a:lnTo>
                      <a:pt x="439" y="440"/>
                    </a:lnTo>
                    <a:lnTo>
                      <a:pt x="404" y="451"/>
                    </a:lnTo>
                    <a:lnTo>
                      <a:pt x="404" y="422"/>
                    </a:lnTo>
                    <a:lnTo>
                      <a:pt x="394" y="396"/>
                    </a:lnTo>
                    <a:lnTo>
                      <a:pt x="370" y="374"/>
                    </a:lnTo>
                    <a:lnTo>
                      <a:pt x="370" y="338"/>
                    </a:lnTo>
                    <a:lnTo>
                      <a:pt x="396" y="304"/>
                    </a:lnTo>
                    <a:lnTo>
                      <a:pt x="392" y="278"/>
                    </a:lnTo>
                    <a:lnTo>
                      <a:pt x="409" y="250"/>
                    </a:lnTo>
                    <a:lnTo>
                      <a:pt x="418" y="235"/>
                    </a:lnTo>
                    <a:lnTo>
                      <a:pt x="461" y="209"/>
                    </a:lnTo>
                    <a:lnTo>
                      <a:pt x="536" y="187"/>
                    </a:lnTo>
                    <a:lnTo>
                      <a:pt x="511" y="175"/>
                    </a:lnTo>
                    <a:lnTo>
                      <a:pt x="508" y="103"/>
                    </a:lnTo>
                    <a:lnTo>
                      <a:pt x="516" y="97"/>
                    </a:lnTo>
                    <a:lnTo>
                      <a:pt x="515" y="80"/>
                    </a:lnTo>
                    <a:lnTo>
                      <a:pt x="496" y="72"/>
                    </a:lnTo>
                    <a:lnTo>
                      <a:pt x="437" y="72"/>
                    </a:lnTo>
                    <a:lnTo>
                      <a:pt x="413" y="84"/>
                    </a:lnTo>
                    <a:lnTo>
                      <a:pt x="389" y="65"/>
                    </a:lnTo>
                    <a:lnTo>
                      <a:pt x="349" y="51"/>
                    </a:lnTo>
                    <a:lnTo>
                      <a:pt x="309" y="35"/>
                    </a:lnTo>
                    <a:lnTo>
                      <a:pt x="309" y="0"/>
                    </a:lnTo>
                    <a:lnTo>
                      <a:pt x="272" y="0"/>
                    </a:lnTo>
                    <a:lnTo>
                      <a:pt x="277" y="34"/>
                    </a:lnTo>
                    <a:lnTo>
                      <a:pt x="222" y="84"/>
                    </a:lnTo>
                    <a:lnTo>
                      <a:pt x="213" y="131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8" name="Freeform 31"/>
              <p:cNvSpPr>
                <a:spLocks/>
              </p:cNvSpPr>
              <p:nvPr/>
            </p:nvSpPr>
            <p:spPr bwMode="auto">
              <a:xfrm>
                <a:off x="2557463" y="3600450"/>
                <a:ext cx="835025" cy="839788"/>
              </a:xfrm>
              <a:custGeom>
                <a:avLst/>
                <a:gdLst>
                  <a:gd name="T0" fmla="*/ 0 w 613"/>
                  <a:gd name="T1" fmla="*/ 2147483646 h 647"/>
                  <a:gd name="T2" fmla="*/ 2147483646 w 613"/>
                  <a:gd name="T3" fmla="*/ 2147483646 h 647"/>
                  <a:gd name="T4" fmla="*/ 2147483646 w 613"/>
                  <a:gd name="T5" fmla="*/ 2147483646 h 647"/>
                  <a:gd name="T6" fmla="*/ 2147483646 w 613"/>
                  <a:gd name="T7" fmla="*/ 0 h 647"/>
                  <a:gd name="T8" fmla="*/ 2147483646 w 613"/>
                  <a:gd name="T9" fmla="*/ 2147483646 h 647"/>
                  <a:gd name="T10" fmla="*/ 2147483646 w 613"/>
                  <a:gd name="T11" fmla="*/ 2147483646 h 647"/>
                  <a:gd name="T12" fmla="*/ 2147483646 w 613"/>
                  <a:gd name="T13" fmla="*/ 2147483646 h 647"/>
                  <a:gd name="T14" fmla="*/ 2147483646 w 613"/>
                  <a:gd name="T15" fmla="*/ 2147483646 h 647"/>
                  <a:gd name="T16" fmla="*/ 2147483646 w 613"/>
                  <a:gd name="T17" fmla="*/ 2147483646 h 647"/>
                  <a:gd name="T18" fmla="*/ 2147483646 w 613"/>
                  <a:gd name="T19" fmla="*/ 2147483646 h 647"/>
                  <a:gd name="T20" fmla="*/ 2147483646 w 613"/>
                  <a:gd name="T21" fmla="*/ 2147483646 h 647"/>
                  <a:gd name="T22" fmla="*/ 2147483646 w 613"/>
                  <a:gd name="T23" fmla="*/ 2147483646 h 647"/>
                  <a:gd name="T24" fmla="*/ 2147483646 w 613"/>
                  <a:gd name="T25" fmla="*/ 2147483646 h 647"/>
                  <a:gd name="T26" fmla="*/ 2147483646 w 613"/>
                  <a:gd name="T27" fmla="*/ 2147483646 h 647"/>
                  <a:gd name="T28" fmla="*/ 2147483646 w 613"/>
                  <a:gd name="T29" fmla="*/ 2147483646 h 647"/>
                  <a:gd name="T30" fmla="*/ 2147483646 w 613"/>
                  <a:gd name="T31" fmla="*/ 2147483646 h 647"/>
                  <a:gd name="T32" fmla="*/ 2147483646 w 613"/>
                  <a:gd name="T33" fmla="*/ 2147483646 h 647"/>
                  <a:gd name="T34" fmla="*/ 2147483646 w 613"/>
                  <a:gd name="T35" fmla="*/ 2147483646 h 647"/>
                  <a:gd name="T36" fmla="*/ 2147483646 w 613"/>
                  <a:gd name="T37" fmla="*/ 2147483646 h 647"/>
                  <a:gd name="T38" fmla="*/ 2147483646 w 613"/>
                  <a:gd name="T39" fmla="*/ 2147483646 h 647"/>
                  <a:gd name="T40" fmla="*/ 2147483646 w 613"/>
                  <a:gd name="T41" fmla="*/ 2147483646 h 647"/>
                  <a:gd name="T42" fmla="*/ 2147483646 w 613"/>
                  <a:gd name="T43" fmla="*/ 2147483646 h 647"/>
                  <a:gd name="T44" fmla="*/ 2147483646 w 613"/>
                  <a:gd name="T45" fmla="*/ 2147483646 h 647"/>
                  <a:gd name="T46" fmla="*/ 2147483646 w 613"/>
                  <a:gd name="T47" fmla="*/ 2147483646 h 647"/>
                  <a:gd name="T48" fmla="*/ 2147483646 w 613"/>
                  <a:gd name="T49" fmla="*/ 2147483646 h 647"/>
                  <a:gd name="T50" fmla="*/ 2147483646 w 613"/>
                  <a:gd name="T51" fmla="*/ 2147483646 h 647"/>
                  <a:gd name="T52" fmla="*/ 2147483646 w 613"/>
                  <a:gd name="T53" fmla="*/ 2147483646 h 647"/>
                  <a:gd name="T54" fmla="*/ 2147483646 w 613"/>
                  <a:gd name="T55" fmla="*/ 2147483646 h 647"/>
                  <a:gd name="T56" fmla="*/ 2147483646 w 613"/>
                  <a:gd name="T57" fmla="*/ 2147483646 h 647"/>
                  <a:gd name="T58" fmla="*/ 2147483646 w 613"/>
                  <a:gd name="T59" fmla="*/ 2147483646 h 647"/>
                  <a:gd name="T60" fmla="*/ 2147483646 w 613"/>
                  <a:gd name="T61" fmla="*/ 2147483646 h 647"/>
                  <a:gd name="T62" fmla="*/ 2147483646 w 613"/>
                  <a:gd name="T63" fmla="*/ 2147483646 h 647"/>
                  <a:gd name="T64" fmla="*/ 2147483646 w 613"/>
                  <a:gd name="T65" fmla="*/ 2147483646 h 647"/>
                  <a:gd name="T66" fmla="*/ 2147483646 w 613"/>
                  <a:gd name="T67" fmla="*/ 2147483646 h 647"/>
                  <a:gd name="T68" fmla="*/ 2147483646 w 613"/>
                  <a:gd name="T69" fmla="*/ 2147483646 h 647"/>
                  <a:gd name="T70" fmla="*/ 2147483646 w 613"/>
                  <a:gd name="T71" fmla="*/ 2147483646 h 647"/>
                  <a:gd name="T72" fmla="*/ 2147483646 w 613"/>
                  <a:gd name="T73" fmla="*/ 2147483646 h 647"/>
                  <a:gd name="T74" fmla="*/ 2147483646 w 613"/>
                  <a:gd name="T75" fmla="*/ 2147483646 h 647"/>
                  <a:gd name="T76" fmla="*/ 2147483646 w 613"/>
                  <a:gd name="T77" fmla="*/ 2147483646 h 647"/>
                  <a:gd name="T78" fmla="*/ 2147483646 w 613"/>
                  <a:gd name="T79" fmla="*/ 2147483646 h 647"/>
                  <a:gd name="T80" fmla="*/ 2147483646 w 613"/>
                  <a:gd name="T81" fmla="*/ 2147483646 h 647"/>
                  <a:gd name="T82" fmla="*/ 2147483646 w 613"/>
                  <a:gd name="T83" fmla="*/ 2147483646 h 647"/>
                  <a:gd name="T84" fmla="*/ 2147483646 w 613"/>
                  <a:gd name="T85" fmla="*/ 2147483646 h 647"/>
                  <a:gd name="T86" fmla="*/ 2147483646 w 613"/>
                  <a:gd name="T87" fmla="*/ 2147483646 h 647"/>
                  <a:gd name="T88" fmla="*/ 2147483646 w 613"/>
                  <a:gd name="T89" fmla="*/ 2147483646 h 647"/>
                  <a:gd name="T90" fmla="*/ 2147483646 w 613"/>
                  <a:gd name="T91" fmla="*/ 2147483646 h 647"/>
                  <a:gd name="T92" fmla="*/ 2147483646 w 613"/>
                  <a:gd name="T93" fmla="*/ 2147483646 h 647"/>
                  <a:gd name="T94" fmla="*/ 2147483646 w 613"/>
                  <a:gd name="T95" fmla="*/ 2147483646 h 647"/>
                  <a:gd name="T96" fmla="*/ 2147483646 w 613"/>
                  <a:gd name="T97" fmla="*/ 2147483646 h 647"/>
                  <a:gd name="T98" fmla="*/ 0 w 613"/>
                  <a:gd name="T99" fmla="*/ 2147483646 h 647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613"/>
                  <a:gd name="T151" fmla="*/ 0 h 647"/>
                  <a:gd name="T152" fmla="*/ 613 w 613"/>
                  <a:gd name="T153" fmla="*/ 647 h 647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613" h="647">
                    <a:moveTo>
                      <a:pt x="0" y="89"/>
                    </a:moveTo>
                    <a:lnTo>
                      <a:pt x="91" y="60"/>
                    </a:lnTo>
                    <a:lnTo>
                      <a:pt x="142" y="37"/>
                    </a:lnTo>
                    <a:lnTo>
                      <a:pt x="196" y="0"/>
                    </a:lnTo>
                    <a:lnTo>
                      <a:pt x="235" y="44"/>
                    </a:lnTo>
                    <a:lnTo>
                      <a:pt x="243" y="88"/>
                    </a:lnTo>
                    <a:lnTo>
                      <a:pt x="243" y="115"/>
                    </a:lnTo>
                    <a:lnTo>
                      <a:pt x="303" y="142"/>
                    </a:lnTo>
                    <a:lnTo>
                      <a:pt x="343" y="141"/>
                    </a:lnTo>
                    <a:lnTo>
                      <a:pt x="400" y="177"/>
                    </a:lnTo>
                    <a:lnTo>
                      <a:pt x="439" y="189"/>
                    </a:lnTo>
                    <a:lnTo>
                      <a:pt x="461" y="189"/>
                    </a:lnTo>
                    <a:lnTo>
                      <a:pt x="495" y="233"/>
                    </a:lnTo>
                    <a:lnTo>
                      <a:pt x="488" y="323"/>
                    </a:lnTo>
                    <a:lnTo>
                      <a:pt x="582" y="323"/>
                    </a:lnTo>
                    <a:lnTo>
                      <a:pt x="594" y="357"/>
                    </a:lnTo>
                    <a:lnTo>
                      <a:pt x="605" y="372"/>
                    </a:lnTo>
                    <a:lnTo>
                      <a:pt x="612" y="398"/>
                    </a:lnTo>
                    <a:lnTo>
                      <a:pt x="612" y="452"/>
                    </a:lnTo>
                    <a:lnTo>
                      <a:pt x="590" y="497"/>
                    </a:lnTo>
                    <a:lnTo>
                      <a:pt x="562" y="489"/>
                    </a:lnTo>
                    <a:lnTo>
                      <a:pt x="525" y="476"/>
                    </a:lnTo>
                    <a:lnTo>
                      <a:pt x="463" y="478"/>
                    </a:lnTo>
                    <a:lnTo>
                      <a:pt x="415" y="523"/>
                    </a:lnTo>
                    <a:lnTo>
                      <a:pt x="410" y="549"/>
                    </a:lnTo>
                    <a:lnTo>
                      <a:pt x="395" y="570"/>
                    </a:lnTo>
                    <a:lnTo>
                      <a:pt x="388" y="615"/>
                    </a:lnTo>
                    <a:lnTo>
                      <a:pt x="358" y="615"/>
                    </a:lnTo>
                    <a:lnTo>
                      <a:pt x="326" y="600"/>
                    </a:lnTo>
                    <a:lnTo>
                      <a:pt x="315" y="646"/>
                    </a:lnTo>
                    <a:lnTo>
                      <a:pt x="257" y="614"/>
                    </a:lnTo>
                    <a:lnTo>
                      <a:pt x="238" y="614"/>
                    </a:lnTo>
                    <a:lnTo>
                      <a:pt x="211" y="601"/>
                    </a:lnTo>
                    <a:lnTo>
                      <a:pt x="174" y="621"/>
                    </a:lnTo>
                    <a:lnTo>
                      <a:pt x="69" y="564"/>
                    </a:lnTo>
                    <a:lnTo>
                      <a:pt x="94" y="497"/>
                    </a:lnTo>
                    <a:lnTo>
                      <a:pt x="65" y="426"/>
                    </a:lnTo>
                    <a:lnTo>
                      <a:pt x="49" y="405"/>
                    </a:lnTo>
                    <a:lnTo>
                      <a:pt x="44" y="399"/>
                    </a:lnTo>
                    <a:lnTo>
                      <a:pt x="53" y="394"/>
                    </a:lnTo>
                    <a:lnTo>
                      <a:pt x="74" y="347"/>
                    </a:lnTo>
                    <a:lnTo>
                      <a:pt x="69" y="328"/>
                    </a:lnTo>
                    <a:lnTo>
                      <a:pt x="57" y="316"/>
                    </a:lnTo>
                    <a:lnTo>
                      <a:pt x="57" y="286"/>
                    </a:lnTo>
                    <a:lnTo>
                      <a:pt x="66" y="254"/>
                    </a:lnTo>
                    <a:lnTo>
                      <a:pt x="66" y="183"/>
                    </a:lnTo>
                    <a:lnTo>
                      <a:pt x="57" y="156"/>
                    </a:lnTo>
                    <a:lnTo>
                      <a:pt x="53" y="124"/>
                    </a:lnTo>
                    <a:lnTo>
                      <a:pt x="36" y="110"/>
                    </a:lnTo>
                    <a:lnTo>
                      <a:pt x="0" y="89"/>
                    </a:lnTo>
                  </a:path>
                </a:pathLst>
              </a:custGeom>
              <a:solidFill>
                <a:srgbClr val="FF000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" name="Freeform 32"/>
              <p:cNvSpPr>
                <a:spLocks/>
              </p:cNvSpPr>
              <p:nvPr/>
            </p:nvSpPr>
            <p:spPr bwMode="auto">
              <a:xfrm>
                <a:off x="3081338" y="4216400"/>
                <a:ext cx="557212" cy="533400"/>
              </a:xfrm>
              <a:custGeom>
                <a:avLst/>
                <a:gdLst>
                  <a:gd name="T0" fmla="*/ 2147483646 w 410"/>
                  <a:gd name="T1" fmla="*/ 0 h 409"/>
                  <a:gd name="T2" fmla="*/ 2147483646 w 410"/>
                  <a:gd name="T3" fmla="*/ 2147483646 h 409"/>
                  <a:gd name="T4" fmla="*/ 2147483646 w 410"/>
                  <a:gd name="T5" fmla="*/ 2147483646 h 409"/>
                  <a:gd name="T6" fmla="*/ 2147483646 w 410"/>
                  <a:gd name="T7" fmla="*/ 2147483646 h 409"/>
                  <a:gd name="T8" fmla="*/ 0 w 410"/>
                  <a:gd name="T9" fmla="*/ 2147483646 h 409"/>
                  <a:gd name="T10" fmla="*/ 2147483646 w 410"/>
                  <a:gd name="T11" fmla="*/ 2147483646 h 409"/>
                  <a:gd name="T12" fmla="*/ 2147483646 w 410"/>
                  <a:gd name="T13" fmla="*/ 2147483646 h 409"/>
                  <a:gd name="T14" fmla="*/ 2147483646 w 410"/>
                  <a:gd name="T15" fmla="*/ 2147483646 h 409"/>
                  <a:gd name="T16" fmla="*/ 2147483646 w 410"/>
                  <a:gd name="T17" fmla="*/ 2147483646 h 409"/>
                  <a:gd name="T18" fmla="*/ 2147483646 w 410"/>
                  <a:gd name="T19" fmla="*/ 2147483646 h 409"/>
                  <a:gd name="T20" fmla="*/ 2147483646 w 410"/>
                  <a:gd name="T21" fmla="*/ 2147483646 h 409"/>
                  <a:gd name="T22" fmla="*/ 2147483646 w 410"/>
                  <a:gd name="T23" fmla="*/ 2147483646 h 409"/>
                  <a:gd name="T24" fmla="*/ 2147483646 w 410"/>
                  <a:gd name="T25" fmla="*/ 2147483646 h 409"/>
                  <a:gd name="T26" fmla="*/ 2147483646 w 410"/>
                  <a:gd name="T27" fmla="*/ 2147483646 h 409"/>
                  <a:gd name="T28" fmla="*/ 2147483646 w 410"/>
                  <a:gd name="T29" fmla="*/ 2147483646 h 409"/>
                  <a:gd name="T30" fmla="*/ 2147483646 w 410"/>
                  <a:gd name="T31" fmla="*/ 2147483646 h 409"/>
                  <a:gd name="T32" fmla="*/ 2147483646 w 410"/>
                  <a:gd name="T33" fmla="*/ 2147483646 h 409"/>
                  <a:gd name="T34" fmla="*/ 2147483646 w 410"/>
                  <a:gd name="T35" fmla="*/ 2147483646 h 409"/>
                  <a:gd name="T36" fmla="*/ 2147483646 w 410"/>
                  <a:gd name="T37" fmla="*/ 2147483646 h 409"/>
                  <a:gd name="T38" fmla="*/ 2147483646 w 410"/>
                  <a:gd name="T39" fmla="*/ 2147483646 h 409"/>
                  <a:gd name="T40" fmla="*/ 2147483646 w 410"/>
                  <a:gd name="T41" fmla="*/ 2147483646 h 409"/>
                  <a:gd name="T42" fmla="*/ 2147483646 w 410"/>
                  <a:gd name="T43" fmla="*/ 2147483646 h 409"/>
                  <a:gd name="T44" fmla="*/ 2147483646 w 410"/>
                  <a:gd name="T45" fmla="*/ 2147483646 h 409"/>
                  <a:gd name="T46" fmla="*/ 2147483646 w 410"/>
                  <a:gd name="T47" fmla="*/ 2147483646 h 409"/>
                  <a:gd name="T48" fmla="*/ 2147483646 w 410"/>
                  <a:gd name="T49" fmla="*/ 2147483646 h 409"/>
                  <a:gd name="T50" fmla="*/ 2147483646 w 410"/>
                  <a:gd name="T51" fmla="*/ 2147483646 h 409"/>
                  <a:gd name="T52" fmla="*/ 2147483646 w 410"/>
                  <a:gd name="T53" fmla="*/ 2147483646 h 409"/>
                  <a:gd name="T54" fmla="*/ 2147483646 w 410"/>
                  <a:gd name="T55" fmla="*/ 2147483646 h 409"/>
                  <a:gd name="T56" fmla="*/ 2147483646 w 410"/>
                  <a:gd name="T57" fmla="*/ 2147483646 h 409"/>
                  <a:gd name="T58" fmla="*/ 2147483646 w 410"/>
                  <a:gd name="T59" fmla="*/ 2147483646 h 409"/>
                  <a:gd name="T60" fmla="*/ 2147483646 w 410"/>
                  <a:gd name="T61" fmla="*/ 2147483646 h 409"/>
                  <a:gd name="T62" fmla="*/ 2147483646 w 410"/>
                  <a:gd name="T63" fmla="*/ 0 h 409"/>
                  <a:gd name="T64" fmla="*/ 2147483646 w 410"/>
                  <a:gd name="T65" fmla="*/ 0 h 40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10"/>
                  <a:gd name="T100" fmla="*/ 0 h 409"/>
                  <a:gd name="T101" fmla="*/ 410 w 410"/>
                  <a:gd name="T102" fmla="*/ 409 h 40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10" h="409">
                    <a:moveTo>
                      <a:pt x="82" y="0"/>
                    </a:moveTo>
                    <a:lnTo>
                      <a:pt x="31" y="48"/>
                    </a:lnTo>
                    <a:lnTo>
                      <a:pt x="27" y="73"/>
                    </a:lnTo>
                    <a:lnTo>
                      <a:pt x="11" y="94"/>
                    </a:lnTo>
                    <a:lnTo>
                      <a:pt x="0" y="138"/>
                    </a:lnTo>
                    <a:lnTo>
                      <a:pt x="9" y="165"/>
                    </a:lnTo>
                    <a:lnTo>
                      <a:pt x="56" y="191"/>
                    </a:lnTo>
                    <a:lnTo>
                      <a:pt x="89" y="198"/>
                    </a:lnTo>
                    <a:lnTo>
                      <a:pt x="153" y="234"/>
                    </a:lnTo>
                    <a:lnTo>
                      <a:pt x="182" y="241"/>
                    </a:lnTo>
                    <a:lnTo>
                      <a:pt x="210" y="257"/>
                    </a:lnTo>
                    <a:lnTo>
                      <a:pt x="230" y="291"/>
                    </a:lnTo>
                    <a:lnTo>
                      <a:pt x="234" y="341"/>
                    </a:lnTo>
                    <a:lnTo>
                      <a:pt x="219" y="358"/>
                    </a:lnTo>
                    <a:lnTo>
                      <a:pt x="222" y="381"/>
                    </a:lnTo>
                    <a:lnTo>
                      <a:pt x="258" y="407"/>
                    </a:lnTo>
                    <a:lnTo>
                      <a:pt x="307" y="408"/>
                    </a:lnTo>
                    <a:lnTo>
                      <a:pt x="352" y="345"/>
                    </a:lnTo>
                    <a:lnTo>
                      <a:pt x="381" y="325"/>
                    </a:lnTo>
                    <a:lnTo>
                      <a:pt x="409" y="326"/>
                    </a:lnTo>
                    <a:lnTo>
                      <a:pt x="398" y="311"/>
                    </a:lnTo>
                    <a:lnTo>
                      <a:pt x="388" y="216"/>
                    </a:lnTo>
                    <a:lnTo>
                      <a:pt x="364" y="226"/>
                    </a:lnTo>
                    <a:lnTo>
                      <a:pt x="356" y="177"/>
                    </a:lnTo>
                    <a:lnTo>
                      <a:pt x="329" y="159"/>
                    </a:lnTo>
                    <a:lnTo>
                      <a:pt x="305" y="150"/>
                    </a:lnTo>
                    <a:lnTo>
                      <a:pt x="227" y="148"/>
                    </a:lnTo>
                    <a:lnTo>
                      <a:pt x="230" y="121"/>
                    </a:lnTo>
                    <a:lnTo>
                      <a:pt x="228" y="63"/>
                    </a:lnTo>
                    <a:lnTo>
                      <a:pt x="209" y="24"/>
                    </a:lnTo>
                    <a:lnTo>
                      <a:pt x="170" y="12"/>
                    </a:lnTo>
                    <a:lnTo>
                      <a:pt x="139" y="0"/>
                    </a:lnTo>
                    <a:lnTo>
                      <a:pt x="82" y="0"/>
                    </a:lnTo>
                  </a:path>
                </a:pathLst>
              </a:custGeom>
              <a:solidFill>
                <a:srgbClr val="33CCCC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" name="Freeform 33"/>
              <p:cNvSpPr>
                <a:spLocks/>
              </p:cNvSpPr>
              <p:nvPr/>
            </p:nvSpPr>
            <p:spPr bwMode="auto">
              <a:xfrm>
                <a:off x="2630488" y="4378325"/>
                <a:ext cx="1031875" cy="2109788"/>
              </a:xfrm>
              <a:custGeom>
                <a:avLst/>
                <a:gdLst>
                  <a:gd name="T0" fmla="*/ 2147483646 w 759"/>
                  <a:gd name="T1" fmla="*/ 2147483646 h 1625"/>
                  <a:gd name="T2" fmla="*/ 2147483646 w 759"/>
                  <a:gd name="T3" fmla="*/ 2147483646 h 1625"/>
                  <a:gd name="T4" fmla="*/ 2147483646 w 759"/>
                  <a:gd name="T5" fmla="*/ 2147483646 h 1625"/>
                  <a:gd name="T6" fmla="*/ 2147483646 w 759"/>
                  <a:gd name="T7" fmla="*/ 2147483646 h 1625"/>
                  <a:gd name="T8" fmla="*/ 2147483646 w 759"/>
                  <a:gd name="T9" fmla="*/ 2147483646 h 1625"/>
                  <a:gd name="T10" fmla="*/ 2147483646 w 759"/>
                  <a:gd name="T11" fmla="*/ 2147483646 h 1625"/>
                  <a:gd name="T12" fmla="*/ 0 w 759"/>
                  <a:gd name="T13" fmla="*/ 2147483646 h 1625"/>
                  <a:gd name="T14" fmla="*/ 2147483646 w 759"/>
                  <a:gd name="T15" fmla="*/ 2147483646 h 1625"/>
                  <a:gd name="T16" fmla="*/ 2147483646 w 759"/>
                  <a:gd name="T17" fmla="*/ 2147483646 h 1625"/>
                  <a:gd name="T18" fmla="*/ 2147483646 w 759"/>
                  <a:gd name="T19" fmla="*/ 2147483646 h 1625"/>
                  <a:gd name="T20" fmla="*/ 2147483646 w 759"/>
                  <a:gd name="T21" fmla="*/ 2147483646 h 1625"/>
                  <a:gd name="T22" fmla="*/ 2147483646 w 759"/>
                  <a:gd name="T23" fmla="*/ 2147483646 h 1625"/>
                  <a:gd name="T24" fmla="*/ 2147483646 w 759"/>
                  <a:gd name="T25" fmla="*/ 2147483646 h 1625"/>
                  <a:gd name="T26" fmla="*/ 2147483646 w 759"/>
                  <a:gd name="T27" fmla="*/ 2147483646 h 1625"/>
                  <a:gd name="T28" fmla="*/ 2147483646 w 759"/>
                  <a:gd name="T29" fmla="*/ 2147483646 h 1625"/>
                  <a:gd name="T30" fmla="*/ 2147483646 w 759"/>
                  <a:gd name="T31" fmla="*/ 2147483646 h 1625"/>
                  <a:gd name="T32" fmla="*/ 2147483646 w 759"/>
                  <a:gd name="T33" fmla="*/ 2147483646 h 1625"/>
                  <a:gd name="T34" fmla="*/ 2147483646 w 759"/>
                  <a:gd name="T35" fmla="*/ 2147483646 h 1625"/>
                  <a:gd name="T36" fmla="*/ 2147483646 w 759"/>
                  <a:gd name="T37" fmla="*/ 2147483646 h 1625"/>
                  <a:gd name="T38" fmla="*/ 2147483646 w 759"/>
                  <a:gd name="T39" fmla="*/ 2147483646 h 1625"/>
                  <a:gd name="T40" fmla="*/ 2147483646 w 759"/>
                  <a:gd name="T41" fmla="*/ 2147483646 h 1625"/>
                  <a:gd name="T42" fmla="*/ 2147483646 w 759"/>
                  <a:gd name="T43" fmla="*/ 2147483646 h 1625"/>
                  <a:gd name="T44" fmla="*/ 2147483646 w 759"/>
                  <a:gd name="T45" fmla="*/ 2147483646 h 1625"/>
                  <a:gd name="T46" fmla="*/ 2147483646 w 759"/>
                  <a:gd name="T47" fmla="*/ 2147483646 h 1625"/>
                  <a:gd name="T48" fmla="*/ 2147483646 w 759"/>
                  <a:gd name="T49" fmla="*/ 2147483646 h 1625"/>
                  <a:gd name="T50" fmla="*/ 2147483646 w 759"/>
                  <a:gd name="T51" fmla="*/ 2147483646 h 1625"/>
                  <a:gd name="T52" fmla="*/ 2147483646 w 759"/>
                  <a:gd name="T53" fmla="*/ 2147483646 h 1625"/>
                  <a:gd name="T54" fmla="*/ 2147483646 w 759"/>
                  <a:gd name="T55" fmla="*/ 2147483646 h 1625"/>
                  <a:gd name="T56" fmla="*/ 2147483646 w 759"/>
                  <a:gd name="T57" fmla="*/ 2147483646 h 1625"/>
                  <a:gd name="T58" fmla="*/ 2147483646 w 759"/>
                  <a:gd name="T59" fmla="*/ 2147483646 h 1625"/>
                  <a:gd name="T60" fmla="*/ 2147483646 w 759"/>
                  <a:gd name="T61" fmla="*/ 2147483646 h 1625"/>
                  <a:gd name="T62" fmla="*/ 2147483646 w 759"/>
                  <a:gd name="T63" fmla="*/ 2147483646 h 1625"/>
                  <a:gd name="T64" fmla="*/ 2147483646 w 759"/>
                  <a:gd name="T65" fmla="*/ 2147483646 h 1625"/>
                  <a:gd name="T66" fmla="*/ 2147483646 w 759"/>
                  <a:gd name="T67" fmla="*/ 2147483646 h 1625"/>
                  <a:gd name="T68" fmla="*/ 2147483646 w 759"/>
                  <a:gd name="T69" fmla="*/ 2147483646 h 1625"/>
                  <a:gd name="T70" fmla="*/ 2147483646 w 759"/>
                  <a:gd name="T71" fmla="*/ 2147483646 h 1625"/>
                  <a:gd name="T72" fmla="*/ 2147483646 w 759"/>
                  <a:gd name="T73" fmla="*/ 2147483646 h 1625"/>
                  <a:gd name="T74" fmla="*/ 2147483646 w 759"/>
                  <a:gd name="T75" fmla="*/ 2147483646 h 1625"/>
                  <a:gd name="T76" fmla="*/ 2147483646 w 759"/>
                  <a:gd name="T77" fmla="*/ 2147483646 h 1625"/>
                  <a:gd name="T78" fmla="*/ 2147483646 w 759"/>
                  <a:gd name="T79" fmla="*/ 2147483646 h 1625"/>
                  <a:gd name="T80" fmla="*/ 2147483646 w 759"/>
                  <a:gd name="T81" fmla="*/ 2147483646 h 1625"/>
                  <a:gd name="T82" fmla="*/ 2147483646 w 759"/>
                  <a:gd name="T83" fmla="*/ 2147483646 h 1625"/>
                  <a:gd name="T84" fmla="*/ 2147483646 w 759"/>
                  <a:gd name="T85" fmla="*/ 2147483646 h 1625"/>
                  <a:gd name="T86" fmla="*/ 2147483646 w 759"/>
                  <a:gd name="T87" fmla="*/ 2147483646 h 1625"/>
                  <a:gd name="T88" fmla="*/ 2147483646 w 759"/>
                  <a:gd name="T89" fmla="*/ 2147483646 h 1625"/>
                  <a:gd name="T90" fmla="*/ 2147483646 w 759"/>
                  <a:gd name="T91" fmla="*/ 2147483646 h 1625"/>
                  <a:gd name="T92" fmla="*/ 2147483646 w 759"/>
                  <a:gd name="T93" fmla="*/ 2147483646 h 1625"/>
                  <a:gd name="T94" fmla="*/ 2147483646 w 759"/>
                  <a:gd name="T95" fmla="*/ 2147483646 h 1625"/>
                  <a:gd name="T96" fmla="*/ 2147483646 w 759"/>
                  <a:gd name="T97" fmla="*/ 2147483646 h 1625"/>
                  <a:gd name="T98" fmla="*/ 2147483646 w 759"/>
                  <a:gd name="T99" fmla="*/ 2147483646 h 1625"/>
                  <a:gd name="T100" fmla="*/ 2147483646 w 759"/>
                  <a:gd name="T101" fmla="*/ 2147483646 h 1625"/>
                  <a:gd name="T102" fmla="*/ 2147483646 w 759"/>
                  <a:gd name="T103" fmla="*/ 2147483646 h 1625"/>
                  <a:gd name="T104" fmla="*/ 2147483646 w 759"/>
                  <a:gd name="T105" fmla="*/ 2147483646 h 1625"/>
                  <a:gd name="T106" fmla="*/ 2147483646 w 759"/>
                  <a:gd name="T107" fmla="*/ 2147483646 h 1625"/>
                  <a:gd name="T108" fmla="*/ 2147483646 w 759"/>
                  <a:gd name="T109" fmla="*/ 2147483646 h 1625"/>
                  <a:gd name="T110" fmla="*/ 2147483646 w 759"/>
                  <a:gd name="T111" fmla="*/ 2147483646 h 1625"/>
                  <a:gd name="T112" fmla="*/ 2147483646 w 759"/>
                  <a:gd name="T113" fmla="*/ 2147483646 h 162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759"/>
                  <a:gd name="T172" fmla="*/ 0 h 1625"/>
                  <a:gd name="T173" fmla="*/ 759 w 759"/>
                  <a:gd name="T174" fmla="*/ 1625 h 1625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759" h="1625">
                    <a:moveTo>
                      <a:pt x="261" y="41"/>
                    </a:moveTo>
                    <a:lnTo>
                      <a:pt x="204" y="14"/>
                    </a:lnTo>
                    <a:lnTo>
                      <a:pt x="190" y="14"/>
                    </a:lnTo>
                    <a:lnTo>
                      <a:pt x="155" y="1"/>
                    </a:lnTo>
                    <a:lnTo>
                      <a:pt x="119" y="20"/>
                    </a:lnTo>
                    <a:lnTo>
                      <a:pt x="134" y="72"/>
                    </a:lnTo>
                    <a:lnTo>
                      <a:pt x="121" y="105"/>
                    </a:lnTo>
                    <a:lnTo>
                      <a:pt x="78" y="127"/>
                    </a:lnTo>
                    <a:lnTo>
                      <a:pt x="57" y="182"/>
                    </a:lnTo>
                    <a:lnTo>
                      <a:pt x="71" y="198"/>
                    </a:lnTo>
                    <a:lnTo>
                      <a:pt x="63" y="251"/>
                    </a:lnTo>
                    <a:lnTo>
                      <a:pt x="57" y="275"/>
                    </a:lnTo>
                    <a:lnTo>
                      <a:pt x="40" y="316"/>
                    </a:lnTo>
                    <a:lnTo>
                      <a:pt x="0" y="373"/>
                    </a:lnTo>
                    <a:lnTo>
                      <a:pt x="18" y="453"/>
                    </a:lnTo>
                    <a:lnTo>
                      <a:pt x="29" y="652"/>
                    </a:lnTo>
                    <a:lnTo>
                      <a:pt x="41" y="705"/>
                    </a:lnTo>
                    <a:lnTo>
                      <a:pt x="25" y="745"/>
                    </a:lnTo>
                    <a:lnTo>
                      <a:pt x="25" y="1071"/>
                    </a:lnTo>
                    <a:lnTo>
                      <a:pt x="63" y="1119"/>
                    </a:lnTo>
                    <a:lnTo>
                      <a:pt x="56" y="1147"/>
                    </a:lnTo>
                    <a:lnTo>
                      <a:pt x="73" y="1161"/>
                    </a:lnTo>
                    <a:lnTo>
                      <a:pt x="60" y="1197"/>
                    </a:lnTo>
                    <a:lnTo>
                      <a:pt x="85" y="1219"/>
                    </a:lnTo>
                    <a:lnTo>
                      <a:pt x="86" y="1271"/>
                    </a:lnTo>
                    <a:lnTo>
                      <a:pt x="73" y="1254"/>
                    </a:lnTo>
                    <a:lnTo>
                      <a:pt x="73" y="1273"/>
                    </a:lnTo>
                    <a:lnTo>
                      <a:pt x="83" y="1310"/>
                    </a:lnTo>
                    <a:lnTo>
                      <a:pt x="83" y="1363"/>
                    </a:lnTo>
                    <a:lnTo>
                      <a:pt x="71" y="1397"/>
                    </a:lnTo>
                    <a:lnTo>
                      <a:pt x="69" y="1433"/>
                    </a:lnTo>
                    <a:lnTo>
                      <a:pt x="62" y="1450"/>
                    </a:lnTo>
                    <a:lnTo>
                      <a:pt x="62" y="1500"/>
                    </a:lnTo>
                    <a:lnTo>
                      <a:pt x="83" y="1521"/>
                    </a:lnTo>
                    <a:lnTo>
                      <a:pt x="94" y="1517"/>
                    </a:lnTo>
                    <a:lnTo>
                      <a:pt x="101" y="1558"/>
                    </a:lnTo>
                    <a:lnTo>
                      <a:pt x="106" y="1590"/>
                    </a:lnTo>
                    <a:lnTo>
                      <a:pt x="142" y="1610"/>
                    </a:lnTo>
                    <a:lnTo>
                      <a:pt x="171" y="1614"/>
                    </a:lnTo>
                    <a:lnTo>
                      <a:pt x="190" y="1624"/>
                    </a:lnTo>
                    <a:lnTo>
                      <a:pt x="215" y="1617"/>
                    </a:lnTo>
                    <a:lnTo>
                      <a:pt x="255" y="1611"/>
                    </a:lnTo>
                    <a:lnTo>
                      <a:pt x="225" y="1565"/>
                    </a:lnTo>
                    <a:lnTo>
                      <a:pt x="215" y="1548"/>
                    </a:lnTo>
                    <a:lnTo>
                      <a:pt x="228" y="1495"/>
                    </a:lnTo>
                    <a:lnTo>
                      <a:pt x="252" y="1486"/>
                    </a:lnTo>
                    <a:lnTo>
                      <a:pt x="264" y="1462"/>
                    </a:lnTo>
                    <a:lnTo>
                      <a:pt x="258" y="1451"/>
                    </a:lnTo>
                    <a:lnTo>
                      <a:pt x="252" y="1441"/>
                    </a:lnTo>
                    <a:lnTo>
                      <a:pt x="262" y="1415"/>
                    </a:lnTo>
                    <a:lnTo>
                      <a:pt x="300" y="1390"/>
                    </a:lnTo>
                    <a:lnTo>
                      <a:pt x="334" y="1361"/>
                    </a:lnTo>
                    <a:lnTo>
                      <a:pt x="334" y="1310"/>
                    </a:lnTo>
                    <a:lnTo>
                      <a:pt x="312" y="1300"/>
                    </a:lnTo>
                    <a:lnTo>
                      <a:pt x="265" y="1268"/>
                    </a:lnTo>
                    <a:lnTo>
                      <a:pt x="252" y="1239"/>
                    </a:lnTo>
                    <a:lnTo>
                      <a:pt x="265" y="1217"/>
                    </a:lnTo>
                    <a:lnTo>
                      <a:pt x="309" y="1175"/>
                    </a:lnTo>
                    <a:lnTo>
                      <a:pt x="334" y="1150"/>
                    </a:lnTo>
                    <a:lnTo>
                      <a:pt x="334" y="1093"/>
                    </a:lnTo>
                    <a:lnTo>
                      <a:pt x="349" y="1033"/>
                    </a:lnTo>
                    <a:lnTo>
                      <a:pt x="395" y="1059"/>
                    </a:lnTo>
                    <a:lnTo>
                      <a:pt x="417" y="1046"/>
                    </a:lnTo>
                    <a:lnTo>
                      <a:pt x="402" y="1022"/>
                    </a:lnTo>
                    <a:lnTo>
                      <a:pt x="347" y="1022"/>
                    </a:lnTo>
                    <a:lnTo>
                      <a:pt x="337" y="975"/>
                    </a:lnTo>
                    <a:lnTo>
                      <a:pt x="322" y="941"/>
                    </a:lnTo>
                    <a:lnTo>
                      <a:pt x="353" y="943"/>
                    </a:lnTo>
                    <a:lnTo>
                      <a:pt x="386" y="949"/>
                    </a:lnTo>
                    <a:lnTo>
                      <a:pt x="427" y="953"/>
                    </a:lnTo>
                    <a:lnTo>
                      <a:pt x="442" y="945"/>
                    </a:lnTo>
                    <a:lnTo>
                      <a:pt x="457" y="898"/>
                    </a:lnTo>
                    <a:lnTo>
                      <a:pt x="457" y="872"/>
                    </a:lnTo>
                    <a:lnTo>
                      <a:pt x="465" y="847"/>
                    </a:lnTo>
                    <a:lnTo>
                      <a:pt x="479" y="822"/>
                    </a:lnTo>
                    <a:lnTo>
                      <a:pt x="561" y="822"/>
                    </a:lnTo>
                    <a:lnTo>
                      <a:pt x="561" y="802"/>
                    </a:lnTo>
                    <a:lnTo>
                      <a:pt x="589" y="780"/>
                    </a:lnTo>
                    <a:lnTo>
                      <a:pt x="601" y="747"/>
                    </a:lnTo>
                    <a:lnTo>
                      <a:pt x="577" y="712"/>
                    </a:lnTo>
                    <a:lnTo>
                      <a:pt x="577" y="690"/>
                    </a:lnTo>
                    <a:lnTo>
                      <a:pt x="564" y="638"/>
                    </a:lnTo>
                    <a:lnTo>
                      <a:pt x="544" y="628"/>
                    </a:lnTo>
                    <a:lnTo>
                      <a:pt x="522" y="624"/>
                    </a:lnTo>
                    <a:lnTo>
                      <a:pt x="522" y="595"/>
                    </a:lnTo>
                    <a:lnTo>
                      <a:pt x="553" y="568"/>
                    </a:lnTo>
                    <a:lnTo>
                      <a:pt x="554" y="539"/>
                    </a:lnTo>
                    <a:lnTo>
                      <a:pt x="564" y="503"/>
                    </a:lnTo>
                    <a:lnTo>
                      <a:pt x="564" y="453"/>
                    </a:lnTo>
                    <a:lnTo>
                      <a:pt x="603" y="419"/>
                    </a:lnTo>
                    <a:lnTo>
                      <a:pt x="603" y="372"/>
                    </a:lnTo>
                    <a:lnTo>
                      <a:pt x="631" y="345"/>
                    </a:lnTo>
                    <a:lnTo>
                      <a:pt x="694" y="295"/>
                    </a:lnTo>
                    <a:lnTo>
                      <a:pt x="746" y="269"/>
                    </a:lnTo>
                    <a:lnTo>
                      <a:pt x="758" y="236"/>
                    </a:lnTo>
                    <a:lnTo>
                      <a:pt x="745" y="200"/>
                    </a:lnTo>
                    <a:lnTo>
                      <a:pt x="708" y="200"/>
                    </a:lnTo>
                    <a:lnTo>
                      <a:pt x="675" y="231"/>
                    </a:lnTo>
                    <a:lnTo>
                      <a:pt x="639" y="283"/>
                    </a:lnTo>
                    <a:lnTo>
                      <a:pt x="595" y="279"/>
                    </a:lnTo>
                    <a:lnTo>
                      <a:pt x="553" y="257"/>
                    </a:lnTo>
                    <a:lnTo>
                      <a:pt x="552" y="234"/>
                    </a:lnTo>
                    <a:lnTo>
                      <a:pt x="564" y="213"/>
                    </a:lnTo>
                    <a:lnTo>
                      <a:pt x="561" y="167"/>
                    </a:lnTo>
                    <a:lnTo>
                      <a:pt x="541" y="133"/>
                    </a:lnTo>
                    <a:lnTo>
                      <a:pt x="509" y="117"/>
                    </a:lnTo>
                    <a:lnTo>
                      <a:pt x="480" y="110"/>
                    </a:lnTo>
                    <a:lnTo>
                      <a:pt x="420" y="74"/>
                    </a:lnTo>
                    <a:lnTo>
                      <a:pt x="383" y="64"/>
                    </a:lnTo>
                    <a:lnTo>
                      <a:pt x="341" y="35"/>
                    </a:lnTo>
                    <a:lnTo>
                      <a:pt x="337" y="12"/>
                    </a:lnTo>
                    <a:lnTo>
                      <a:pt x="301" y="15"/>
                    </a:lnTo>
                    <a:lnTo>
                      <a:pt x="273" y="0"/>
                    </a:lnTo>
                    <a:lnTo>
                      <a:pt x="261" y="41"/>
                    </a:lnTo>
                  </a:path>
                </a:pathLst>
              </a:custGeom>
              <a:solidFill>
                <a:srgbClr val="9F3F0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" name="Freeform 34"/>
              <p:cNvSpPr>
                <a:spLocks/>
              </p:cNvSpPr>
              <p:nvPr/>
            </p:nvSpPr>
            <p:spPr bwMode="auto">
              <a:xfrm>
                <a:off x="3287713" y="4940300"/>
                <a:ext cx="393700" cy="282575"/>
              </a:xfrm>
              <a:custGeom>
                <a:avLst/>
                <a:gdLst>
                  <a:gd name="T0" fmla="*/ 2147483646 w 289"/>
                  <a:gd name="T1" fmla="*/ 0 h 217"/>
                  <a:gd name="T2" fmla="*/ 2147483646 w 289"/>
                  <a:gd name="T3" fmla="*/ 2147483646 h 217"/>
                  <a:gd name="T4" fmla="*/ 2147483646 w 289"/>
                  <a:gd name="T5" fmla="*/ 2147483646 h 217"/>
                  <a:gd name="T6" fmla="*/ 2147483646 w 289"/>
                  <a:gd name="T7" fmla="*/ 2147483646 h 217"/>
                  <a:gd name="T8" fmla="*/ 2147483646 w 289"/>
                  <a:gd name="T9" fmla="*/ 2147483646 h 217"/>
                  <a:gd name="T10" fmla="*/ 0 w 289"/>
                  <a:gd name="T11" fmla="*/ 2147483646 h 217"/>
                  <a:gd name="T12" fmla="*/ 0 w 289"/>
                  <a:gd name="T13" fmla="*/ 2147483646 h 217"/>
                  <a:gd name="T14" fmla="*/ 2147483646 w 289"/>
                  <a:gd name="T15" fmla="*/ 2147483646 h 217"/>
                  <a:gd name="T16" fmla="*/ 2147483646 w 289"/>
                  <a:gd name="T17" fmla="*/ 2147483646 h 217"/>
                  <a:gd name="T18" fmla="*/ 2147483646 w 289"/>
                  <a:gd name="T19" fmla="*/ 2147483646 h 217"/>
                  <a:gd name="T20" fmla="*/ 2147483646 w 289"/>
                  <a:gd name="T21" fmla="*/ 2147483646 h 217"/>
                  <a:gd name="T22" fmla="*/ 2147483646 w 289"/>
                  <a:gd name="T23" fmla="*/ 2147483646 h 217"/>
                  <a:gd name="T24" fmla="*/ 2147483646 w 289"/>
                  <a:gd name="T25" fmla="*/ 2147483646 h 217"/>
                  <a:gd name="T26" fmla="*/ 2147483646 w 289"/>
                  <a:gd name="T27" fmla="*/ 2147483646 h 217"/>
                  <a:gd name="T28" fmla="*/ 2147483646 w 289"/>
                  <a:gd name="T29" fmla="*/ 2147483646 h 217"/>
                  <a:gd name="T30" fmla="*/ 2147483646 w 289"/>
                  <a:gd name="T31" fmla="*/ 2147483646 h 217"/>
                  <a:gd name="T32" fmla="*/ 2147483646 w 289"/>
                  <a:gd name="T33" fmla="*/ 2147483646 h 217"/>
                  <a:gd name="T34" fmla="*/ 2147483646 w 289"/>
                  <a:gd name="T35" fmla="*/ 2147483646 h 217"/>
                  <a:gd name="T36" fmla="*/ 2147483646 w 289"/>
                  <a:gd name="T37" fmla="*/ 2147483646 h 217"/>
                  <a:gd name="T38" fmla="*/ 2147483646 w 289"/>
                  <a:gd name="T39" fmla="*/ 2147483646 h 217"/>
                  <a:gd name="T40" fmla="*/ 2147483646 w 289"/>
                  <a:gd name="T41" fmla="*/ 2147483646 h 217"/>
                  <a:gd name="T42" fmla="*/ 2147483646 w 289"/>
                  <a:gd name="T43" fmla="*/ 0 h 21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89"/>
                  <a:gd name="T67" fmla="*/ 0 h 217"/>
                  <a:gd name="T68" fmla="*/ 289 w 289"/>
                  <a:gd name="T69" fmla="*/ 217 h 21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89" h="217">
                    <a:moveTo>
                      <a:pt x="92" y="0"/>
                    </a:moveTo>
                    <a:lnTo>
                      <a:pt x="48" y="32"/>
                    </a:lnTo>
                    <a:lnTo>
                      <a:pt x="48" y="72"/>
                    </a:lnTo>
                    <a:lnTo>
                      <a:pt x="37" y="102"/>
                    </a:lnTo>
                    <a:lnTo>
                      <a:pt x="35" y="131"/>
                    </a:lnTo>
                    <a:lnTo>
                      <a:pt x="0" y="157"/>
                    </a:lnTo>
                    <a:lnTo>
                      <a:pt x="0" y="182"/>
                    </a:lnTo>
                    <a:lnTo>
                      <a:pt x="25" y="185"/>
                    </a:lnTo>
                    <a:lnTo>
                      <a:pt x="44" y="195"/>
                    </a:lnTo>
                    <a:lnTo>
                      <a:pt x="48" y="198"/>
                    </a:lnTo>
                    <a:lnTo>
                      <a:pt x="101" y="216"/>
                    </a:lnTo>
                    <a:lnTo>
                      <a:pt x="124" y="206"/>
                    </a:lnTo>
                    <a:lnTo>
                      <a:pt x="200" y="206"/>
                    </a:lnTo>
                    <a:lnTo>
                      <a:pt x="220" y="186"/>
                    </a:lnTo>
                    <a:lnTo>
                      <a:pt x="248" y="168"/>
                    </a:lnTo>
                    <a:lnTo>
                      <a:pt x="264" y="127"/>
                    </a:lnTo>
                    <a:lnTo>
                      <a:pt x="288" y="113"/>
                    </a:lnTo>
                    <a:lnTo>
                      <a:pt x="234" y="69"/>
                    </a:lnTo>
                    <a:lnTo>
                      <a:pt x="169" y="42"/>
                    </a:lnTo>
                    <a:lnTo>
                      <a:pt x="126" y="46"/>
                    </a:lnTo>
                    <a:lnTo>
                      <a:pt x="121" y="18"/>
                    </a:lnTo>
                    <a:lnTo>
                      <a:pt x="92" y="0"/>
                    </a:lnTo>
                  </a:path>
                </a:pathLst>
              </a:custGeom>
              <a:solidFill>
                <a:srgbClr val="9F7F5F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2" name="Freeform 36"/>
              <p:cNvSpPr>
                <a:spLocks/>
              </p:cNvSpPr>
              <p:nvPr/>
            </p:nvSpPr>
            <p:spPr bwMode="auto">
              <a:xfrm>
                <a:off x="3382963" y="2625725"/>
                <a:ext cx="284162" cy="273050"/>
              </a:xfrm>
              <a:custGeom>
                <a:avLst/>
                <a:gdLst>
                  <a:gd name="T0" fmla="*/ 2147483646 w 209"/>
                  <a:gd name="T1" fmla="*/ 0 h 211"/>
                  <a:gd name="T2" fmla="*/ 2147483646 w 209"/>
                  <a:gd name="T3" fmla="*/ 2147483646 h 211"/>
                  <a:gd name="T4" fmla="*/ 2147483646 w 209"/>
                  <a:gd name="T5" fmla="*/ 2147483646 h 211"/>
                  <a:gd name="T6" fmla="*/ 2147483646 w 209"/>
                  <a:gd name="T7" fmla="*/ 2147483646 h 211"/>
                  <a:gd name="T8" fmla="*/ 2147483646 w 209"/>
                  <a:gd name="T9" fmla="*/ 2147483646 h 211"/>
                  <a:gd name="T10" fmla="*/ 2147483646 w 209"/>
                  <a:gd name="T11" fmla="*/ 2147483646 h 211"/>
                  <a:gd name="T12" fmla="*/ 2147483646 w 209"/>
                  <a:gd name="T13" fmla="*/ 2147483646 h 211"/>
                  <a:gd name="T14" fmla="*/ 2147483646 w 209"/>
                  <a:gd name="T15" fmla="*/ 2147483646 h 211"/>
                  <a:gd name="T16" fmla="*/ 2147483646 w 209"/>
                  <a:gd name="T17" fmla="*/ 2147483646 h 211"/>
                  <a:gd name="T18" fmla="*/ 2147483646 w 209"/>
                  <a:gd name="T19" fmla="*/ 2147483646 h 211"/>
                  <a:gd name="T20" fmla="*/ 2147483646 w 209"/>
                  <a:gd name="T21" fmla="*/ 2147483646 h 211"/>
                  <a:gd name="T22" fmla="*/ 2147483646 w 209"/>
                  <a:gd name="T23" fmla="*/ 2147483646 h 211"/>
                  <a:gd name="T24" fmla="*/ 2147483646 w 209"/>
                  <a:gd name="T25" fmla="*/ 2147483646 h 211"/>
                  <a:gd name="T26" fmla="*/ 2147483646 w 209"/>
                  <a:gd name="T27" fmla="*/ 2147483646 h 211"/>
                  <a:gd name="T28" fmla="*/ 2147483646 w 209"/>
                  <a:gd name="T29" fmla="*/ 2147483646 h 211"/>
                  <a:gd name="T30" fmla="*/ 0 w 209"/>
                  <a:gd name="T31" fmla="*/ 2147483646 h 211"/>
                  <a:gd name="T32" fmla="*/ 2147483646 w 209"/>
                  <a:gd name="T33" fmla="*/ 0 h 21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09"/>
                  <a:gd name="T52" fmla="*/ 0 h 211"/>
                  <a:gd name="T53" fmla="*/ 209 w 209"/>
                  <a:gd name="T54" fmla="*/ 211 h 21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09" h="211">
                    <a:moveTo>
                      <a:pt x="48" y="0"/>
                    </a:moveTo>
                    <a:lnTo>
                      <a:pt x="79" y="12"/>
                    </a:lnTo>
                    <a:lnTo>
                      <a:pt x="193" y="12"/>
                    </a:lnTo>
                    <a:lnTo>
                      <a:pt x="201" y="44"/>
                    </a:lnTo>
                    <a:lnTo>
                      <a:pt x="179" y="81"/>
                    </a:lnTo>
                    <a:lnTo>
                      <a:pt x="189" y="93"/>
                    </a:lnTo>
                    <a:lnTo>
                      <a:pt x="189" y="120"/>
                    </a:lnTo>
                    <a:lnTo>
                      <a:pt x="208" y="144"/>
                    </a:lnTo>
                    <a:lnTo>
                      <a:pt x="208" y="174"/>
                    </a:lnTo>
                    <a:lnTo>
                      <a:pt x="171" y="186"/>
                    </a:lnTo>
                    <a:lnTo>
                      <a:pt x="127" y="182"/>
                    </a:lnTo>
                    <a:lnTo>
                      <a:pt x="101" y="210"/>
                    </a:lnTo>
                    <a:lnTo>
                      <a:pt x="85" y="207"/>
                    </a:lnTo>
                    <a:lnTo>
                      <a:pt x="62" y="118"/>
                    </a:lnTo>
                    <a:lnTo>
                      <a:pt x="13" y="86"/>
                    </a:lnTo>
                    <a:lnTo>
                      <a:pt x="0" y="57"/>
                    </a:lnTo>
                    <a:lnTo>
                      <a:pt x="48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auto">
              <a:xfrm>
                <a:off x="3614738" y="2625725"/>
                <a:ext cx="209550" cy="266700"/>
              </a:xfrm>
              <a:custGeom>
                <a:avLst/>
                <a:gdLst>
                  <a:gd name="T0" fmla="*/ 2147483646 w 153"/>
                  <a:gd name="T1" fmla="*/ 2147483646 h 204"/>
                  <a:gd name="T2" fmla="*/ 2147483646 w 153"/>
                  <a:gd name="T3" fmla="*/ 0 h 204"/>
                  <a:gd name="T4" fmla="*/ 2147483646 w 153"/>
                  <a:gd name="T5" fmla="*/ 2147483646 h 204"/>
                  <a:gd name="T6" fmla="*/ 2147483646 w 153"/>
                  <a:gd name="T7" fmla="*/ 2147483646 h 204"/>
                  <a:gd name="T8" fmla="*/ 2147483646 w 153"/>
                  <a:gd name="T9" fmla="*/ 2147483646 h 204"/>
                  <a:gd name="T10" fmla="*/ 2147483646 w 153"/>
                  <a:gd name="T11" fmla="*/ 2147483646 h 204"/>
                  <a:gd name="T12" fmla="*/ 2147483646 w 153"/>
                  <a:gd name="T13" fmla="*/ 2147483646 h 204"/>
                  <a:gd name="T14" fmla="*/ 2147483646 w 153"/>
                  <a:gd name="T15" fmla="*/ 2147483646 h 204"/>
                  <a:gd name="T16" fmla="*/ 2147483646 w 153"/>
                  <a:gd name="T17" fmla="*/ 2147483646 h 204"/>
                  <a:gd name="T18" fmla="*/ 2147483646 w 153"/>
                  <a:gd name="T19" fmla="*/ 2147483646 h 204"/>
                  <a:gd name="T20" fmla="*/ 0 w 153"/>
                  <a:gd name="T21" fmla="*/ 2147483646 h 204"/>
                  <a:gd name="T22" fmla="*/ 2147483646 w 153"/>
                  <a:gd name="T23" fmla="*/ 2147483646 h 204"/>
                  <a:gd name="T24" fmla="*/ 2147483646 w 153"/>
                  <a:gd name="T25" fmla="*/ 2147483646 h 204"/>
                  <a:gd name="T26" fmla="*/ 2147483646 w 153"/>
                  <a:gd name="T27" fmla="*/ 2147483646 h 204"/>
                  <a:gd name="T28" fmla="*/ 2147483646 w 153"/>
                  <a:gd name="T29" fmla="*/ 2147483646 h 204"/>
                  <a:gd name="T30" fmla="*/ 2147483646 w 153"/>
                  <a:gd name="T31" fmla="*/ 2147483646 h 204"/>
                  <a:gd name="T32" fmla="*/ 2147483646 w 153"/>
                  <a:gd name="T33" fmla="*/ 2147483646 h 204"/>
                  <a:gd name="T34" fmla="*/ 2147483646 w 153"/>
                  <a:gd name="T35" fmla="*/ 2147483646 h 20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53"/>
                  <a:gd name="T55" fmla="*/ 0 h 204"/>
                  <a:gd name="T56" fmla="*/ 153 w 153"/>
                  <a:gd name="T57" fmla="*/ 204 h 20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53" h="204">
                    <a:moveTo>
                      <a:pt x="21" y="13"/>
                    </a:moveTo>
                    <a:lnTo>
                      <a:pt x="41" y="0"/>
                    </a:lnTo>
                    <a:lnTo>
                      <a:pt x="80" y="49"/>
                    </a:lnTo>
                    <a:lnTo>
                      <a:pt x="129" y="71"/>
                    </a:lnTo>
                    <a:lnTo>
                      <a:pt x="152" y="96"/>
                    </a:lnTo>
                    <a:lnTo>
                      <a:pt x="131" y="114"/>
                    </a:lnTo>
                    <a:lnTo>
                      <a:pt x="115" y="124"/>
                    </a:lnTo>
                    <a:lnTo>
                      <a:pt x="66" y="194"/>
                    </a:lnTo>
                    <a:lnTo>
                      <a:pt x="34" y="203"/>
                    </a:lnTo>
                    <a:lnTo>
                      <a:pt x="15" y="193"/>
                    </a:lnTo>
                    <a:lnTo>
                      <a:pt x="0" y="181"/>
                    </a:lnTo>
                    <a:lnTo>
                      <a:pt x="36" y="173"/>
                    </a:lnTo>
                    <a:lnTo>
                      <a:pt x="36" y="143"/>
                    </a:lnTo>
                    <a:lnTo>
                      <a:pt x="17" y="118"/>
                    </a:lnTo>
                    <a:lnTo>
                      <a:pt x="17" y="95"/>
                    </a:lnTo>
                    <a:lnTo>
                      <a:pt x="7" y="80"/>
                    </a:lnTo>
                    <a:lnTo>
                      <a:pt x="29" y="43"/>
                    </a:lnTo>
                    <a:lnTo>
                      <a:pt x="21" y="13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4" name="Rectangle 39"/>
              <p:cNvSpPr>
                <a:spLocks noChangeArrowheads="1"/>
              </p:cNvSpPr>
              <p:nvPr/>
            </p:nvSpPr>
            <p:spPr bwMode="auto">
              <a:xfrm>
                <a:off x="3717925" y="4946650"/>
                <a:ext cx="1038225" cy="2968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82550" tIns="40640" rIns="82550" bIns="40640">
                <a:spAutoFit/>
              </a:bodyPr>
              <a:lstStyle>
                <a:lvl1pPr defTabSz="682625">
                  <a:spcBef>
                    <a:spcPct val="20000"/>
                  </a:spcBef>
                  <a:buClr>
                    <a:schemeClr val="accent1"/>
                  </a:buClr>
                  <a:buSzPct val="300000"/>
                  <a:buFont typeface="Wingdings" pitchFamily="2" charset="2"/>
                  <a:buBlip>
                    <a:blip r:embed="rId3"/>
                  </a:buBlip>
                  <a:defRPr sz="32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682625">
                  <a:spcBef>
                    <a:spcPct val="20000"/>
                  </a:spcBef>
                  <a:buClr>
                    <a:schemeClr val="accent2"/>
                  </a:buClr>
                  <a:buSzPct val="250000"/>
                  <a:buFont typeface="Wingdings" pitchFamily="2" charset="2"/>
                  <a:buBlip>
                    <a:blip r:embed="rId4"/>
                  </a:buBlip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682625">
                  <a:spcBef>
                    <a:spcPct val="20000"/>
                  </a:spcBef>
                  <a:buClr>
                    <a:schemeClr val="accent1"/>
                  </a:buClr>
                  <a:buSzPct val="300000"/>
                  <a:buFont typeface="Wingdings" pitchFamily="2" charset="2"/>
                  <a:buBlip>
                    <a:blip r:embed="rId5"/>
                  </a:buBlip>
                  <a:defRPr sz="12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682625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n"/>
                  <a:defRPr sz="1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682625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buChar char="n"/>
                  <a:defRPr sz="10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6826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pitchFamily="2" charset="2"/>
                  <a:buChar char="n"/>
                  <a:defRPr sz="10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6826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pitchFamily="2" charset="2"/>
                  <a:buChar char="n"/>
                  <a:defRPr sz="10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6826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pitchFamily="2" charset="2"/>
                  <a:buChar char="n"/>
                  <a:defRPr sz="10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6826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pitchFamily="2" charset="2"/>
                  <a:buChar char="n"/>
                  <a:defRPr sz="10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s-ES_tradnl" altLang="pt-BR" sz="1400">
                    <a:latin typeface="Tahoma" pitchFamily="34" charset="0"/>
                    <a:cs typeface="Tahoma" pitchFamily="34" charset="0"/>
                  </a:rPr>
                  <a:t>URUGUAI</a:t>
                </a:r>
              </a:p>
            </p:txBody>
          </p:sp>
          <p:sp>
            <p:nvSpPr>
              <p:cNvPr id="25" name="Rectangle 40"/>
              <p:cNvSpPr>
                <a:spLocks noChangeArrowheads="1"/>
              </p:cNvSpPr>
              <p:nvPr/>
            </p:nvSpPr>
            <p:spPr bwMode="auto">
              <a:xfrm>
                <a:off x="3221038" y="5694363"/>
                <a:ext cx="1260475" cy="298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82550" tIns="40640" rIns="82550" bIns="40640">
                <a:spAutoFit/>
              </a:bodyPr>
              <a:lstStyle>
                <a:lvl1pPr defTabSz="682625">
                  <a:spcBef>
                    <a:spcPct val="20000"/>
                  </a:spcBef>
                  <a:buClr>
                    <a:schemeClr val="accent1"/>
                  </a:buClr>
                  <a:buSzPct val="300000"/>
                  <a:buFont typeface="Wingdings" pitchFamily="2" charset="2"/>
                  <a:buBlip>
                    <a:blip r:embed="rId3"/>
                  </a:buBlip>
                  <a:defRPr sz="32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682625">
                  <a:spcBef>
                    <a:spcPct val="20000"/>
                  </a:spcBef>
                  <a:buClr>
                    <a:schemeClr val="accent2"/>
                  </a:buClr>
                  <a:buSzPct val="250000"/>
                  <a:buFont typeface="Wingdings" pitchFamily="2" charset="2"/>
                  <a:buBlip>
                    <a:blip r:embed="rId4"/>
                  </a:buBlip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682625">
                  <a:spcBef>
                    <a:spcPct val="20000"/>
                  </a:spcBef>
                  <a:buClr>
                    <a:schemeClr val="accent1"/>
                  </a:buClr>
                  <a:buSzPct val="300000"/>
                  <a:buFont typeface="Wingdings" pitchFamily="2" charset="2"/>
                  <a:buBlip>
                    <a:blip r:embed="rId5"/>
                  </a:buBlip>
                  <a:defRPr sz="12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682625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n"/>
                  <a:defRPr sz="1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682625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buChar char="n"/>
                  <a:defRPr sz="10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6826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pitchFamily="2" charset="2"/>
                  <a:buChar char="n"/>
                  <a:defRPr sz="10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6826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pitchFamily="2" charset="2"/>
                  <a:buChar char="n"/>
                  <a:defRPr sz="10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6826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pitchFamily="2" charset="2"/>
                  <a:buChar char="n"/>
                  <a:defRPr sz="10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6826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pitchFamily="2" charset="2"/>
                  <a:buChar char="n"/>
                  <a:defRPr sz="10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s-ES_tradnl" altLang="pt-BR" sz="1400">
                    <a:latin typeface="Tahoma" pitchFamily="34" charset="0"/>
                    <a:cs typeface="Tahoma" pitchFamily="34" charset="0"/>
                  </a:rPr>
                  <a:t>ARGENTINA</a:t>
                </a:r>
              </a:p>
            </p:txBody>
          </p:sp>
          <p:sp>
            <p:nvSpPr>
              <p:cNvPr id="26" name="Rectangle 42"/>
              <p:cNvSpPr>
                <a:spLocks noChangeArrowheads="1"/>
              </p:cNvSpPr>
              <p:nvPr/>
            </p:nvSpPr>
            <p:spPr bwMode="auto">
              <a:xfrm>
                <a:off x="630238" y="4483100"/>
                <a:ext cx="1138237" cy="298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82550" tIns="40640" rIns="82550" bIns="40640">
                <a:spAutoFit/>
              </a:bodyPr>
              <a:lstStyle>
                <a:lvl1pPr defTabSz="682625">
                  <a:spcBef>
                    <a:spcPct val="20000"/>
                  </a:spcBef>
                  <a:buClr>
                    <a:schemeClr val="accent1"/>
                  </a:buClr>
                  <a:buSzPct val="300000"/>
                  <a:buFont typeface="Wingdings" pitchFamily="2" charset="2"/>
                  <a:buBlip>
                    <a:blip r:embed="rId3"/>
                  </a:buBlip>
                  <a:defRPr sz="32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682625">
                  <a:spcBef>
                    <a:spcPct val="20000"/>
                  </a:spcBef>
                  <a:buClr>
                    <a:schemeClr val="accent2"/>
                  </a:buClr>
                  <a:buSzPct val="250000"/>
                  <a:buFont typeface="Wingdings" pitchFamily="2" charset="2"/>
                  <a:buBlip>
                    <a:blip r:embed="rId4"/>
                  </a:buBlip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682625">
                  <a:spcBef>
                    <a:spcPct val="20000"/>
                  </a:spcBef>
                  <a:buClr>
                    <a:schemeClr val="accent1"/>
                  </a:buClr>
                  <a:buSzPct val="300000"/>
                  <a:buFont typeface="Wingdings" pitchFamily="2" charset="2"/>
                  <a:buBlip>
                    <a:blip r:embed="rId5"/>
                  </a:buBlip>
                  <a:defRPr sz="12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682625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n"/>
                  <a:defRPr sz="1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682625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buChar char="n"/>
                  <a:defRPr sz="10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6826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pitchFamily="2" charset="2"/>
                  <a:buChar char="n"/>
                  <a:defRPr sz="10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6826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pitchFamily="2" charset="2"/>
                  <a:buChar char="n"/>
                  <a:defRPr sz="10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6826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pitchFamily="2" charset="2"/>
                  <a:buChar char="n"/>
                  <a:defRPr sz="10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6826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pitchFamily="2" charset="2"/>
                  <a:buChar char="n"/>
                  <a:defRPr sz="10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s-ES_tradnl" altLang="pt-BR" sz="1400">
                    <a:latin typeface="Tahoma" pitchFamily="34" charset="0"/>
                    <a:cs typeface="Tahoma" pitchFamily="34" charset="0"/>
                  </a:rPr>
                  <a:t>PARAGUAI</a:t>
                </a:r>
              </a:p>
            </p:txBody>
          </p:sp>
          <p:sp>
            <p:nvSpPr>
              <p:cNvPr id="27" name="Rectangle 44"/>
              <p:cNvSpPr>
                <a:spLocks noChangeArrowheads="1"/>
              </p:cNvSpPr>
              <p:nvPr/>
            </p:nvSpPr>
            <p:spPr bwMode="auto">
              <a:xfrm>
                <a:off x="3241675" y="3414713"/>
                <a:ext cx="1198563" cy="3889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82550" tIns="40640" rIns="82550" bIns="40640">
                <a:spAutoFit/>
              </a:bodyPr>
              <a:lstStyle>
                <a:lvl1pPr defTabSz="682625">
                  <a:spcBef>
                    <a:spcPct val="20000"/>
                  </a:spcBef>
                  <a:buClr>
                    <a:schemeClr val="accent1"/>
                  </a:buClr>
                  <a:buSzPct val="300000"/>
                  <a:buFont typeface="Wingdings" pitchFamily="2" charset="2"/>
                  <a:buBlip>
                    <a:blip r:embed="rId3"/>
                  </a:buBlip>
                  <a:defRPr sz="32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682625">
                  <a:spcBef>
                    <a:spcPct val="20000"/>
                  </a:spcBef>
                  <a:buClr>
                    <a:schemeClr val="accent2"/>
                  </a:buClr>
                  <a:buSzPct val="250000"/>
                  <a:buFont typeface="Wingdings" pitchFamily="2" charset="2"/>
                  <a:buBlip>
                    <a:blip r:embed="rId4"/>
                  </a:buBlip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682625">
                  <a:spcBef>
                    <a:spcPct val="20000"/>
                  </a:spcBef>
                  <a:buClr>
                    <a:schemeClr val="accent1"/>
                  </a:buClr>
                  <a:buSzPct val="300000"/>
                  <a:buFont typeface="Wingdings" pitchFamily="2" charset="2"/>
                  <a:buBlip>
                    <a:blip r:embed="rId5"/>
                  </a:buBlip>
                  <a:defRPr sz="12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682625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n"/>
                  <a:defRPr sz="1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682625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buChar char="n"/>
                  <a:defRPr sz="10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6826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pitchFamily="2" charset="2"/>
                  <a:buChar char="n"/>
                  <a:defRPr sz="10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6826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pitchFamily="2" charset="2"/>
                  <a:buChar char="n"/>
                  <a:defRPr sz="10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6826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pitchFamily="2" charset="2"/>
                  <a:buChar char="n"/>
                  <a:defRPr sz="10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6826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pitchFamily="2" charset="2"/>
                  <a:buChar char="n"/>
                  <a:defRPr sz="10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s-ES_tradnl" altLang="pt-BR" sz="2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BRASIL</a:t>
                </a:r>
              </a:p>
            </p:txBody>
          </p:sp>
          <p:sp>
            <p:nvSpPr>
              <p:cNvPr id="28" name="Rectangle 52"/>
              <p:cNvSpPr>
                <a:spLocks noChangeArrowheads="1"/>
              </p:cNvSpPr>
              <p:nvPr/>
            </p:nvSpPr>
            <p:spPr bwMode="auto">
              <a:xfrm>
                <a:off x="457200" y="3535363"/>
                <a:ext cx="993775" cy="296862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lIns="82550" tIns="40640" rIns="82550" bIns="40640">
                <a:spAutoFit/>
              </a:bodyPr>
              <a:lstStyle/>
              <a:p>
                <a:pPr defTabSz="682625">
                  <a:defRPr/>
                </a:pPr>
                <a:r>
                  <a:rPr lang="es-ES_tradnl" sz="1400" b="1" dirty="0">
                    <a:solidFill>
                      <a:schemeClr val="bg2">
                        <a:lumMod val="60000"/>
                        <a:lumOff val="4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BOLÍVIA</a:t>
                </a:r>
                <a:r>
                  <a:rPr lang="es-ES_tradnl" sz="1400" b="1" dirty="0">
                    <a:solidFill>
                      <a:schemeClr val="bg1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</a:t>
                </a:r>
              </a:p>
            </p:txBody>
          </p:sp>
          <p:sp>
            <p:nvSpPr>
              <p:cNvPr id="29" name="Line 62"/>
              <p:cNvSpPr>
                <a:spLocks noChangeShapeType="1"/>
              </p:cNvSpPr>
              <p:nvPr/>
            </p:nvSpPr>
            <p:spPr bwMode="auto">
              <a:xfrm flipV="1">
                <a:off x="1865313" y="4373563"/>
                <a:ext cx="1350962" cy="277812"/>
              </a:xfrm>
              <a:prstGeom prst="line">
                <a:avLst/>
              </a:prstGeom>
              <a:ln>
                <a:solidFill>
                  <a:srgbClr val="002060"/>
                </a:solidFill>
                <a:headEnd/>
                <a:tailEnd type="triangl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wrap="none" anchor="ctr"/>
              <a:lstStyle/>
              <a:p>
                <a:pPr eaLnBrk="1" hangingPunct="1">
                  <a:defRPr/>
                </a:pPr>
                <a:endParaRPr lang="pt-BR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0" name="Line 63"/>
              <p:cNvSpPr>
                <a:spLocks noChangeShapeType="1"/>
              </p:cNvSpPr>
              <p:nvPr/>
            </p:nvSpPr>
            <p:spPr bwMode="auto">
              <a:xfrm>
                <a:off x="1473200" y="3684588"/>
                <a:ext cx="1254125" cy="242887"/>
              </a:xfrm>
              <a:prstGeom prst="line">
                <a:avLst/>
              </a:prstGeom>
              <a:ln>
                <a:solidFill>
                  <a:srgbClr val="002060"/>
                </a:solidFill>
                <a:headEnd/>
                <a:tailEnd type="triangl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wrap="none" anchor="ctr"/>
              <a:lstStyle/>
              <a:p>
                <a:pPr eaLnBrk="1" hangingPunct="1">
                  <a:defRPr/>
                </a:pPr>
                <a:endParaRPr lang="pt-BR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cxnSp>
            <p:nvCxnSpPr>
              <p:cNvPr id="31" name="Conector de seta reta 64"/>
              <p:cNvCxnSpPr>
                <a:cxnSpLocks noChangeShapeType="1"/>
              </p:cNvCxnSpPr>
              <p:nvPr/>
            </p:nvCxnSpPr>
            <p:spPr bwMode="auto">
              <a:xfrm flipH="1">
                <a:off x="3013075" y="1843088"/>
                <a:ext cx="304800" cy="427037"/>
              </a:xfrm>
              <a:prstGeom prst="straightConnector1">
                <a:avLst/>
              </a:prstGeom>
              <a:ln>
                <a:solidFill>
                  <a:srgbClr val="002060"/>
                </a:solidFill>
                <a:headEnd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CaixaDeTexto 61"/>
              <p:cNvSpPr txBox="1">
                <a:spLocks noChangeArrowheads="1"/>
              </p:cNvSpPr>
              <p:nvPr/>
            </p:nvSpPr>
            <p:spPr bwMode="auto">
              <a:xfrm>
                <a:off x="76200" y="2692400"/>
                <a:ext cx="1093788" cy="307975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en-US" sz="1400" b="1" dirty="0" smtClean="0">
                    <a:solidFill>
                      <a:schemeClr val="accent3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EQUADOR</a:t>
                </a:r>
              </a:p>
            </p:txBody>
          </p:sp>
          <p:cxnSp>
            <p:nvCxnSpPr>
              <p:cNvPr id="33" name="Conector de seta reta 64"/>
              <p:cNvCxnSpPr>
                <a:cxnSpLocks noChangeShapeType="1"/>
              </p:cNvCxnSpPr>
              <p:nvPr/>
            </p:nvCxnSpPr>
            <p:spPr bwMode="auto">
              <a:xfrm>
                <a:off x="1198563" y="2892425"/>
                <a:ext cx="457200" cy="107950"/>
              </a:xfrm>
              <a:prstGeom prst="straightConnector1">
                <a:avLst/>
              </a:prstGeom>
              <a:ln>
                <a:solidFill>
                  <a:srgbClr val="002060"/>
                </a:solidFill>
                <a:headEnd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Rectangle 42"/>
              <p:cNvSpPr>
                <a:spLocks noChangeArrowheads="1"/>
              </p:cNvSpPr>
              <p:nvPr/>
            </p:nvSpPr>
            <p:spPr bwMode="auto">
              <a:xfrm>
                <a:off x="936625" y="5157788"/>
                <a:ext cx="725488" cy="298450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 lIns="82550" tIns="40640" rIns="82550" bIns="40640">
                <a:spAutoFit/>
              </a:bodyPr>
              <a:lstStyle/>
              <a:p>
                <a:pPr defTabSz="682625">
                  <a:defRPr/>
                </a:pPr>
                <a:r>
                  <a:rPr lang="es-ES_tradnl" altLang="pt-BR" sz="1400" b="1" dirty="0">
                    <a:solidFill>
                      <a:schemeClr val="bg1">
                        <a:lumMod val="6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CHILE</a:t>
                </a:r>
              </a:p>
            </p:txBody>
          </p:sp>
          <p:sp>
            <p:nvSpPr>
              <p:cNvPr id="35" name="Line 62"/>
              <p:cNvSpPr>
                <a:spLocks noChangeShapeType="1"/>
              </p:cNvSpPr>
              <p:nvPr/>
            </p:nvSpPr>
            <p:spPr bwMode="auto">
              <a:xfrm flipV="1">
                <a:off x="1697038" y="5191125"/>
                <a:ext cx="806450" cy="144463"/>
              </a:xfrm>
              <a:prstGeom prst="line">
                <a:avLst/>
              </a:prstGeom>
              <a:ln>
                <a:solidFill>
                  <a:srgbClr val="002060"/>
                </a:solidFill>
                <a:headEnd/>
                <a:tailEnd type="triangl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wrap="none" anchor="ctr"/>
              <a:lstStyle/>
              <a:p>
                <a:pPr eaLnBrk="1" hangingPunct="1">
                  <a:defRPr/>
                </a:pPr>
                <a:endParaRPr lang="pt-BR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pic>
        <p:nvPicPr>
          <p:cNvPr id="36" name="Picture 54" descr="https://www.terra.com.br/noticias/infograficos/bandeira-mercosul/img/opcao3r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93" y="627863"/>
            <a:ext cx="1990725" cy="111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Rectangle 25">
            <a:extLst>
              <a:ext uri="{FF2B5EF4-FFF2-40B4-BE49-F238E27FC236}">
                <a16:creationId xmlns="" xmlns:a16="http://schemas.microsoft.com/office/drawing/2014/main" id="{447A1645-EFC8-4537-A5ED-3F261355CC99}"/>
              </a:ext>
            </a:extLst>
          </p:cNvPr>
          <p:cNvSpPr/>
          <p:nvPr/>
        </p:nvSpPr>
        <p:spPr>
          <a:xfrm>
            <a:off x="8998857" y="6195860"/>
            <a:ext cx="2509972" cy="370800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/>
          <a:p>
            <a:pPr marL="12700">
              <a:lnSpc>
                <a:spcPct val="100000"/>
              </a:lnSpc>
              <a:spcBef>
                <a:spcPts val="509"/>
              </a:spcBef>
            </a:pPr>
            <a:r>
              <a:rPr lang="en-US" sz="1200" i="1" spc="-5" dirty="0" smtClean="0">
                <a:solidFill>
                  <a:schemeClr val="tx2">
                    <a:alpha val="70000"/>
                  </a:schemeClr>
                </a:solidFill>
                <a:cs typeface="Arial"/>
              </a:rPr>
              <a:t>Fonte: CNI</a:t>
            </a:r>
            <a:endParaRPr lang="en-US" sz="1200" dirty="0">
              <a:solidFill>
                <a:schemeClr val="tx2">
                  <a:alpha val="70000"/>
                </a:schemeClr>
              </a:solidFill>
              <a:cs typeface="Arial"/>
            </a:endParaRPr>
          </a:p>
        </p:txBody>
      </p:sp>
      <p:graphicFrame>
        <p:nvGraphicFramePr>
          <p:cNvPr id="38" name="Tabela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6765209"/>
              </p:ext>
            </p:extLst>
          </p:nvPr>
        </p:nvGraphicFramePr>
        <p:xfrm>
          <a:off x="5907314" y="1317625"/>
          <a:ext cx="5486400" cy="226218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555882"/>
                <a:gridCol w="2930518"/>
              </a:tblGrid>
              <a:tr h="531021">
                <a:tc gridSpan="2"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Dados Gerais MERCOSUL (2018)</a:t>
                      </a:r>
                      <a:endParaRPr lang="en-US" sz="18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16" marR="91416" marT="45726" marB="45726"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35781">
                <a:tc>
                  <a:txBody>
                    <a:bodyPr/>
                    <a:lstStyle/>
                    <a:p>
                      <a:r>
                        <a:rPr lang="pt-BR" sz="1800" b="1" dirty="0" smtClean="0"/>
                        <a:t>População:</a:t>
                      </a:r>
                      <a:endParaRPr lang="en-US" sz="18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16" marR="91416" marT="45726" marB="4572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265 milhões</a:t>
                      </a:r>
                      <a:endParaRPr lang="en-US" sz="18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16" marR="91416" marT="45726" marB="45726" anchor="ctr">
                    <a:solidFill>
                      <a:schemeClr val="bg1"/>
                    </a:solidFill>
                  </a:tcPr>
                </a:tc>
              </a:tr>
              <a:tr h="441609">
                <a:tc>
                  <a:txBody>
                    <a:bodyPr/>
                    <a:lstStyle/>
                    <a:p>
                      <a:r>
                        <a:rPr lang="pt-BR" sz="1800" b="1" dirty="0" smtClean="0"/>
                        <a:t>PIB:</a:t>
                      </a:r>
                      <a:endParaRPr lang="en-US" sz="18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16" marR="91416" marT="45726" marB="4572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US$ 2,488</a:t>
                      </a:r>
                      <a:r>
                        <a:rPr lang="pt-BR" sz="1800" baseline="0" dirty="0" smtClean="0"/>
                        <a:t> </a:t>
                      </a:r>
                      <a:r>
                        <a:rPr lang="pt-BR" sz="1800" dirty="0" smtClean="0"/>
                        <a:t>trilhões</a:t>
                      </a:r>
                      <a:endParaRPr lang="en-US" sz="18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16" marR="91416" marT="45726" marB="4572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12168">
                <a:tc>
                  <a:txBody>
                    <a:bodyPr/>
                    <a:lstStyle/>
                    <a:p>
                      <a:r>
                        <a:rPr lang="pt-BR" sz="1800" b="1" dirty="0" smtClean="0"/>
                        <a:t>PIB/Capita:</a:t>
                      </a:r>
                      <a:endParaRPr lang="en-US" sz="18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16" marR="91416" marT="45726" marB="4572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US$ 9</a:t>
                      </a:r>
                      <a:r>
                        <a:rPr lang="pt-BR" sz="1800" baseline="0" dirty="0" smtClean="0"/>
                        <a:t> mil</a:t>
                      </a:r>
                      <a:endParaRPr lang="en-US" sz="18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16" marR="91416" marT="45726" marB="45726" anchor="ctr">
                    <a:solidFill>
                      <a:schemeClr val="bg1"/>
                    </a:solidFill>
                  </a:tcPr>
                </a:tc>
              </a:tr>
              <a:tr h="441609">
                <a:tc>
                  <a:txBody>
                    <a:bodyPr/>
                    <a:lstStyle/>
                    <a:p>
                      <a:r>
                        <a:rPr lang="pt-BR" sz="1800" b="1" dirty="0" smtClean="0"/>
                        <a:t>Exportações:</a:t>
                      </a:r>
                      <a:endParaRPr lang="en-US" sz="18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16" marR="91416" marT="45726" marB="4572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US$ 437,1 bilhões</a:t>
                      </a:r>
                      <a:endParaRPr lang="en-US" sz="18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16" marR="91416" marT="45726" marB="4572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9" name="CaixaDeTexto 38"/>
          <p:cNvSpPr txBox="1"/>
          <p:nvPr/>
        </p:nvSpPr>
        <p:spPr>
          <a:xfrm>
            <a:off x="6037735" y="3822700"/>
            <a:ext cx="5210836" cy="14773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b="1" dirty="0">
                <a:latin typeface="+mj-lt"/>
                <a:cs typeface="Arial" panose="020B0604020202020204" pitchFamily="34" charset="0"/>
              </a:rPr>
              <a:t>Balança Comercial -  </a:t>
            </a:r>
            <a:r>
              <a:rPr lang="pt-BR" b="1" dirty="0" smtClean="0">
                <a:latin typeface="+mj-lt"/>
                <a:cs typeface="Arial" panose="020B0604020202020204" pitchFamily="34" charset="0"/>
              </a:rPr>
              <a:t>2018</a:t>
            </a:r>
          </a:p>
          <a:p>
            <a:pPr algn="ctr">
              <a:defRPr/>
            </a:pPr>
            <a:r>
              <a:rPr lang="pt-BR" b="1" dirty="0" smtClean="0">
                <a:latin typeface="+mj-lt"/>
                <a:cs typeface="Arial" panose="020B0604020202020204" pitchFamily="34" charset="0"/>
              </a:rPr>
              <a:t>MERCOSUL </a:t>
            </a:r>
            <a:r>
              <a:rPr lang="pt-BR" b="1" dirty="0">
                <a:latin typeface="+mj-lt"/>
                <a:cs typeface="Arial" panose="020B0604020202020204" pitchFamily="34" charset="0"/>
              </a:rPr>
              <a:t>x UNIÃO </a:t>
            </a:r>
            <a:r>
              <a:rPr lang="pt-BR" b="1" dirty="0" smtClean="0">
                <a:latin typeface="+mj-lt"/>
                <a:cs typeface="Arial" panose="020B0604020202020204" pitchFamily="34" charset="0"/>
              </a:rPr>
              <a:t>EUROPÉIA:</a:t>
            </a:r>
            <a:endParaRPr lang="pt-BR" b="1" dirty="0">
              <a:latin typeface="+mj-lt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pt-BR" dirty="0">
                <a:latin typeface="+mj-lt"/>
                <a:cs typeface="Arial" panose="020B0604020202020204" pitchFamily="34" charset="0"/>
              </a:rPr>
              <a:t>Exportações : </a:t>
            </a:r>
            <a:r>
              <a:rPr lang="pt-BR" dirty="0" smtClean="0">
                <a:latin typeface="+mj-lt"/>
                <a:cs typeface="Arial" panose="020B0604020202020204" pitchFamily="34" charset="0"/>
              </a:rPr>
              <a:t>US$ 53 </a:t>
            </a:r>
            <a:r>
              <a:rPr lang="pt-BR" dirty="0">
                <a:latin typeface="+mj-lt"/>
                <a:cs typeface="Arial" panose="020B0604020202020204" pitchFamily="34" charset="0"/>
              </a:rPr>
              <a:t>bilhões </a:t>
            </a:r>
          </a:p>
          <a:p>
            <a:pPr algn="ctr">
              <a:defRPr/>
            </a:pPr>
            <a:r>
              <a:rPr lang="pt-BR" dirty="0">
                <a:latin typeface="+mj-lt"/>
                <a:cs typeface="Arial" panose="020B0604020202020204" pitchFamily="34" charset="0"/>
              </a:rPr>
              <a:t>Importações :  US$ 48 bilhões</a:t>
            </a:r>
          </a:p>
          <a:p>
            <a:pPr algn="ctr">
              <a:defRPr/>
            </a:pPr>
            <a:r>
              <a:rPr lang="pt-BR" dirty="0">
                <a:latin typeface="+mj-lt"/>
                <a:cs typeface="Arial" panose="020B0604020202020204" pitchFamily="34" charset="0"/>
              </a:rPr>
              <a:t>Saldo:  US</a:t>
            </a:r>
            <a:r>
              <a:rPr lang="pt-BR">
                <a:latin typeface="+mj-lt"/>
                <a:cs typeface="Arial" panose="020B0604020202020204" pitchFamily="34" charset="0"/>
              </a:rPr>
              <a:t>$  </a:t>
            </a:r>
            <a:r>
              <a:rPr lang="pt-BR" smtClean="0">
                <a:latin typeface="+mj-lt"/>
                <a:cs typeface="Arial" panose="020B0604020202020204" pitchFamily="34" charset="0"/>
              </a:rPr>
              <a:t>4 </a:t>
            </a:r>
            <a:r>
              <a:rPr lang="pt-BR" dirty="0">
                <a:latin typeface="+mj-lt"/>
                <a:cs typeface="Arial" panose="020B0604020202020204" pitchFamily="34" charset="0"/>
              </a:rPr>
              <a:t>bilhões</a:t>
            </a:r>
          </a:p>
        </p:txBody>
      </p:sp>
      <p:sp>
        <p:nvSpPr>
          <p:cNvPr id="40" name="object 5" descr="Beige rectangle">
            <a:extLst>
              <a:ext uri="{FF2B5EF4-FFF2-40B4-BE49-F238E27FC236}">
                <a16:creationId xmlns="" xmlns:a16="http://schemas.microsoft.com/office/drawing/2014/main" id="{890F7762-BD37-4D33-9F80-1DA07B5E172E}"/>
              </a:ext>
            </a:extLst>
          </p:cNvPr>
          <p:cNvSpPr/>
          <p:nvPr/>
        </p:nvSpPr>
        <p:spPr>
          <a:xfrm>
            <a:off x="4232275" y="641369"/>
            <a:ext cx="3672000" cy="0"/>
          </a:xfrm>
          <a:custGeom>
            <a:avLst/>
            <a:gdLst/>
            <a:ahLst/>
            <a:cxnLst/>
            <a:rect l="l" t="t" r="r" b="b"/>
            <a:pathLst>
              <a:path w="3931920">
                <a:moveTo>
                  <a:pt x="0" y="0"/>
                </a:moveTo>
                <a:lnTo>
                  <a:pt x="3931920" y="0"/>
                </a:lnTo>
              </a:path>
            </a:pathLst>
          </a:custGeom>
          <a:ln w="54864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454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ustom 30">
      <a:dk1>
        <a:sysClr val="windowText" lastClr="000000"/>
      </a:dk1>
      <a:lt1>
        <a:sysClr val="window" lastClr="FFFFFF"/>
      </a:lt1>
      <a:dk2>
        <a:srgbClr val="00292E"/>
      </a:dk2>
      <a:lt2>
        <a:srgbClr val="64B2C1"/>
      </a:lt2>
      <a:accent1>
        <a:srgbClr val="F0CDA1"/>
      </a:accent1>
      <a:accent2>
        <a:srgbClr val="107082"/>
      </a:accent2>
      <a:accent3>
        <a:srgbClr val="054854"/>
      </a:accent3>
      <a:accent4>
        <a:srgbClr val="00AEEF"/>
      </a:accent4>
      <a:accent5>
        <a:srgbClr val="F99927"/>
      </a:accent5>
      <a:accent6>
        <a:srgbClr val="EC7216"/>
      </a:accent6>
      <a:hlink>
        <a:srgbClr val="000000"/>
      </a:hlink>
      <a:folHlink>
        <a:srgbClr val="000000"/>
      </a:folHlink>
    </a:clrScheme>
    <a:fontScheme name="Custom 25">
      <a:majorFont>
        <a:latin typeface="Gill Sans MT"/>
        <a:ea typeface=""/>
        <a:cs typeface=""/>
      </a:majorFont>
      <a:minorFont>
        <a:latin typeface="Arial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SMB Services Pitch Deck_MO - v10" id="{BE6CC1D4-D64C-46CB-8BC0-5874DDBB885B}" vid="{2AA31E7E-A964-4F03-8D0B-B47A9DF1FA1B}"/>
    </a:ext>
  </a:extLst>
</a:theme>
</file>

<file path=ppt/theme/theme2.xml><?xml version="1.0" encoding="utf-8"?>
<a:theme xmlns:a="http://schemas.openxmlformats.org/drawingml/2006/main" name="1_Office Theme">
  <a:themeElements>
    <a:clrScheme name="Custom 30">
      <a:dk1>
        <a:sysClr val="windowText" lastClr="000000"/>
      </a:dk1>
      <a:lt1>
        <a:sysClr val="window" lastClr="FFFFFF"/>
      </a:lt1>
      <a:dk2>
        <a:srgbClr val="00292E"/>
      </a:dk2>
      <a:lt2>
        <a:srgbClr val="64B2C1"/>
      </a:lt2>
      <a:accent1>
        <a:srgbClr val="F0CDA1"/>
      </a:accent1>
      <a:accent2>
        <a:srgbClr val="107082"/>
      </a:accent2>
      <a:accent3>
        <a:srgbClr val="054854"/>
      </a:accent3>
      <a:accent4>
        <a:srgbClr val="00AEEF"/>
      </a:accent4>
      <a:accent5>
        <a:srgbClr val="F99927"/>
      </a:accent5>
      <a:accent6>
        <a:srgbClr val="EC7216"/>
      </a:accent6>
      <a:hlink>
        <a:srgbClr val="000000"/>
      </a:hlink>
      <a:folHlink>
        <a:srgbClr val="000000"/>
      </a:folHlink>
    </a:clrScheme>
    <a:fontScheme name="Custom 25">
      <a:majorFont>
        <a:latin typeface="Gill Sans MT"/>
        <a:ea typeface=""/>
        <a:cs typeface=""/>
      </a:majorFont>
      <a:minorFont>
        <a:latin typeface="Arial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SMB Services Pitch Deck_MO - v10" id="{BE6CC1D4-D64C-46CB-8BC0-5874DDBB885B}" vid="{2AA31E7E-A964-4F03-8D0B-B47A9DF1FA1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30">
    <a:dk1>
      <a:sysClr val="windowText" lastClr="000000"/>
    </a:dk1>
    <a:lt1>
      <a:sysClr val="window" lastClr="FFFFFF"/>
    </a:lt1>
    <a:dk2>
      <a:srgbClr val="00292E"/>
    </a:dk2>
    <a:lt2>
      <a:srgbClr val="64B2C1"/>
    </a:lt2>
    <a:accent1>
      <a:srgbClr val="F0CDA1"/>
    </a:accent1>
    <a:accent2>
      <a:srgbClr val="107082"/>
    </a:accent2>
    <a:accent3>
      <a:srgbClr val="054854"/>
    </a:accent3>
    <a:accent4>
      <a:srgbClr val="00AEEF"/>
    </a:accent4>
    <a:accent5>
      <a:srgbClr val="F99927"/>
    </a:accent5>
    <a:accent6>
      <a:srgbClr val="EC7216"/>
    </a:accent6>
    <a:hlink>
      <a:srgbClr val="000000"/>
    </a:hlink>
    <a:folHlink>
      <a:srgbClr val="00000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4E52B30-5E94-4169-9AB0-EBE61AAF18E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0CE6EF5-9334-4061-A875-2BE1CB948482}">
  <ds:schemaRefs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16c05727-aa75-4e4a-9b5f-8a80a1165891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71af3243-3dd4-4a8d-8c0d-dd76da1f02a5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615BC938-F2A4-44DE-80D4-6D4CC70099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1748</Words>
  <Application>Microsoft Office PowerPoint</Application>
  <PresentationFormat>Personalizar</PresentationFormat>
  <Paragraphs>407</Paragraphs>
  <Slides>28</Slides>
  <Notes>22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28</vt:i4>
      </vt:variant>
    </vt:vector>
  </HeadingPairs>
  <TitlesOfParts>
    <vt:vector size="30" baseType="lpstr">
      <vt:lpstr>Office Theme</vt:lpstr>
      <vt:lpstr>1_Office Theme</vt:lpstr>
      <vt:lpstr>12º COMÉRCIO EXTERIOR EM PAUTA ACORDO MERCOSUL E UNIÃO EUROPEIA: O QUE VOCÊ PRECISA SABER</vt:lpstr>
      <vt:lpstr>A REDE GLOBAL DE ACORDOS</vt:lpstr>
      <vt:lpstr> ACORDOS DO BRASIL DE  “PREFERÊNCIA COMERCIAL”</vt:lpstr>
      <vt:lpstr>BRASIL E OS ACORDOS DE PREFERÊNCIA COMERCIAL</vt:lpstr>
      <vt:lpstr>COMO SE DÁ O PROCESSO DE POSICIONAMENTO NO BRASIL?</vt:lpstr>
      <vt:lpstr>Apresentação do PowerPoint</vt:lpstr>
      <vt:lpstr>BENEFÍCIOS DO ACORDO</vt:lpstr>
      <vt:lpstr>Apresentação do PowerPoint</vt:lpstr>
      <vt:lpstr>Apresentação do PowerPoint</vt:lpstr>
      <vt:lpstr>CRONOLOGIA</vt:lpstr>
      <vt:lpstr>ACESSO A MERCADOS PREFERENCIAIS</vt:lpstr>
      <vt:lpstr>IMPORTÂNCIA E SIGNIFICADO</vt:lpstr>
      <vt:lpstr>Apresentação do PowerPoint</vt:lpstr>
      <vt:lpstr>PARTICIPAÇÃO DOS MEMBROS DO MERCOSUL NO COMÉRCIO COM A UE (corrente de comércio) - 2018</vt:lpstr>
      <vt:lpstr>ESCOPO DO ACORDO</vt:lpstr>
      <vt:lpstr>Apresentação do PowerPoint</vt:lpstr>
      <vt:lpstr>INDICAÇÕES GEOGRÁFICAS:</vt:lpstr>
      <vt:lpstr>SERVIÇOS</vt:lpstr>
      <vt:lpstr>REGRA DE ORIGEM</vt:lpstr>
      <vt:lpstr>IMPACTO ECONÔMICO DO ACORDO : BRASIL</vt:lpstr>
      <vt:lpstr>IMPACTO ECONÔMICO DO ACORDO PARA O RS </vt:lpstr>
      <vt:lpstr> IMPACTOS EM SETORES ESTRATÉGICOS PARA O RS</vt:lpstr>
      <vt:lpstr> IMPACTOS EM SETORES ESTRATÉGICOS PARA O RS</vt:lpstr>
      <vt:lpstr>Apresentação do PowerPoint</vt:lpstr>
      <vt:lpstr>TRÂMITE DO ACORDO</vt:lpstr>
      <vt:lpstr>FIERGS – Próximos Passos</vt:lpstr>
      <vt:lpstr>ACORDOS FECHADOS</vt:lpstr>
      <vt:lpstr>12º COMÉRCIO EXTERIOR EM PAUTA ACORDO MERCOSUL E UNIÃO EUROPEIA: O QUE VOCÊ PRECISA SABER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2019-05-09T20:05:41Z</dcterms:created>
  <dcterms:modified xsi:type="dcterms:W3CDTF">2019-10-15T20:27:23Z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