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4" r:id="rId2"/>
  </p:sldMasterIdLst>
  <p:notesMasterIdLst>
    <p:notesMasterId r:id="rId39"/>
  </p:notesMasterIdLst>
  <p:handoutMasterIdLst>
    <p:handoutMasterId r:id="rId40"/>
  </p:handoutMasterIdLst>
  <p:sldIdLst>
    <p:sldId id="402" r:id="rId3"/>
    <p:sldId id="436" r:id="rId4"/>
    <p:sldId id="437" r:id="rId5"/>
    <p:sldId id="438" r:id="rId6"/>
    <p:sldId id="442" r:id="rId7"/>
    <p:sldId id="445" r:id="rId8"/>
    <p:sldId id="456" r:id="rId9"/>
    <p:sldId id="446" r:id="rId10"/>
    <p:sldId id="408" r:id="rId11"/>
    <p:sldId id="409" r:id="rId12"/>
    <p:sldId id="410" r:id="rId13"/>
    <p:sldId id="411" r:id="rId14"/>
    <p:sldId id="412" r:id="rId15"/>
    <p:sldId id="431" r:id="rId16"/>
    <p:sldId id="434" r:id="rId17"/>
    <p:sldId id="435" r:id="rId18"/>
    <p:sldId id="418" r:id="rId19"/>
    <p:sldId id="421" r:id="rId20"/>
    <p:sldId id="433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447" r:id="rId29"/>
    <p:sldId id="448" r:id="rId30"/>
    <p:sldId id="449" r:id="rId31"/>
    <p:sldId id="450" r:id="rId32"/>
    <p:sldId id="451" r:id="rId33"/>
    <p:sldId id="452" r:id="rId34"/>
    <p:sldId id="453" r:id="rId35"/>
    <p:sldId id="454" r:id="rId36"/>
    <p:sldId id="455" r:id="rId37"/>
    <p:sldId id="387" r:id="rId38"/>
  </p:sldIdLst>
  <p:sldSz cx="9144000" cy="6858000" type="screen4x3"/>
  <p:notesSz cx="6858000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C8"/>
    <a:srgbClr val="7BC94F"/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5737" autoAdjust="0"/>
  </p:normalViewPr>
  <p:slideViewPr>
    <p:cSldViewPr>
      <p:cViewPr varScale="1">
        <p:scale>
          <a:sx n="74" d="100"/>
          <a:sy n="74" d="100"/>
        </p:scale>
        <p:origin x="-61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25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B2019-8618-4595-90DF-4D787AC42CE7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8264A-DF2B-443B-B00F-AAE78C49E0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078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6D06B-1848-41FC-AB94-F1D7A18EE17C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258F2-DD07-428F-AD8F-0909C4544A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74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58F2-DD07-428F-AD8F-0909C4544A41}" type="slidenum">
              <a:rPr lang="pt-BR" smtClean="0">
                <a:solidFill>
                  <a:prstClr val="black"/>
                </a:solidFill>
              </a:rPr>
              <a:pPr/>
              <a:t>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0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58F2-DD07-428F-AD8F-0909C4544A41}" type="slidenum">
              <a:rPr lang="pt-BR" smtClean="0">
                <a:solidFill>
                  <a:prstClr val="black"/>
                </a:solidFill>
              </a:rPr>
              <a:pPr/>
              <a:t>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0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58F2-DD07-428F-AD8F-0909C4544A41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0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58F2-DD07-428F-AD8F-0909C4544A41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00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58F2-DD07-428F-AD8F-0909C4544A41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0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OBS: Massa salarial habitualmente</a:t>
            </a:r>
            <a:r>
              <a:rPr lang="pt-BR" baseline="0" dirty="0" smtClean="0"/>
              <a:t> recebida por todos os trabalhos.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258F2-DD07-428F-AD8F-0909C4544A41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5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www.fiergs.org.br/economia/balan&#231;o-econ&#244;mico-e-perspectiva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1222" r="16117" b="1883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pSp>
        <p:nvGrpSpPr>
          <p:cNvPr id="9" name="Grupo 8"/>
          <p:cNvGrpSpPr/>
          <p:nvPr userDrawn="1"/>
        </p:nvGrpSpPr>
        <p:grpSpPr>
          <a:xfrm>
            <a:off x="6268764" y="6309320"/>
            <a:ext cx="2821520" cy="524671"/>
            <a:chOff x="3567794" y="4356712"/>
            <a:chExt cx="4749308" cy="883151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2" name="CaixaDeTexto 11"/>
          <p:cNvSpPr txBox="1"/>
          <p:nvPr userDrawn="1"/>
        </p:nvSpPr>
        <p:spPr>
          <a:xfrm>
            <a:off x="3493" y="5071737"/>
            <a:ext cx="7448827" cy="9387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8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noAutofit/>
          </a:bodyPr>
          <a:lstStyle/>
          <a:p>
            <a:pPr marL="630238"/>
            <a:endParaRPr lang="pt-BR" sz="11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ctrTitle" hasCustomPrompt="1"/>
          </p:nvPr>
        </p:nvSpPr>
        <p:spPr>
          <a:xfrm>
            <a:off x="3493" y="5287761"/>
            <a:ext cx="7448827" cy="504056"/>
          </a:xfrm>
        </p:spPr>
        <p:txBody>
          <a:bodyPr lIns="0" tIns="0" rIns="0" bIns="0">
            <a:noAutofit/>
          </a:bodyPr>
          <a:lstStyle>
            <a:lvl1pPr marL="728663" indent="0" algn="l">
              <a:defRPr sz="2600" b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Título da apresentação</a:t>
            </a:r>
            <a:endParaRPr lang="pt-BR" dirty="0"/>
          </a:p>
        </p:txBody>
      </p:sp>
      <p:sp>
        <p:nvSpPr>
          <p:cNvPr id="15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072233"/>
            <a:ext cx="7451795" cy="215900"/>
          </a:xfrm>
        </p:spPr>
        <p:txBody>
          <a:bodyPr lIns="0" tIns="0" rIns="0" bIns="0" anchor="ctr">
            <a:noAutofit/>
          </a:bodyPr>
          <a:lstStyle>
            <a:lvl1pPr marL="719138" indent="0">
              <a:buNone/>
              <a:defRPr sz="11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Local de apresentação ou detalhamento do título	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920" y="5796000"/>
            <a:ext cx="7448400" cy="212400"/>
          </a:xfrm>
        </p:spPr>
        <p:txBody>
          <a:bodyPr>
            <a:noAutofit/>
          </a:bodyPr>
          <a:lstStyle>
            <a:lvl1pPr marL="627063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Preencher com data</a:t>
            </a:r>
          </a:p>
        </p:txBody>
      </p:sp>
    </p:spTree>
    <p:extLst>
      <p:ext uri="{BB962C8B-B14F-4D97-AF65-F5344CB8AC3E}">
        <p14:creationId xmlns:p14="http://schemas.microsoft.com/office/powerpoint/2010/main" val="33610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9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5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28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74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39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80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1222" r="16117" b="1883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pSp>
        <p:nvGrpSpPr>
          <p:cNvPr id="9" name="Grupo 8"/>
          <p:cNvGrpSpPr/>
          <p:nvPr userDrawn="1"/>
        </p:nvGrpSpPr>
        <p:grpSpPr>
          <a:xfrm>
            <a:off x="6268764" y="6309320"/>
            <a:ext cx="2821520" cy="524671"/>
            <a:chOff x="3567794" y="4356712"/>
            <a:chExt cx="4749308" cy="883151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2" name="CaixaDeTexto 11"/>
          <p:cNvSpPr txBox="1"/>
          <p:nvPr userDrawn="1"/>
        </p:nvSpPr>
        <p:spPr>
          <a:xfrm>
            <a:off x="3493" y="5071737"/>
            <a:ext cx="7448827" cy="9387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8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noAutofit/>
          </a:bodyPr>
          <a:lstStyle/>
          <a:p>
            <a:pPr marL="630238"/>
            <a:endParaRPr lang="pt-BR" sz="11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ctrTitle" hasCustomPrompt="1"/>
          </p:nvPr>
        </p:nvSpPr>
        <p:spPr>
          <a:xfrm>
            <a:off x="3493" y="5287761"/>
            <a:ext cx="7448827" cy="504056"/>
          </a:xfrm>
        </p:spPr>
        <p:txBody>
          <a:bodyPr lIns="0" tIns="0" rIns="0" bIns="0">
            <a:noAutofit/>
          </a:bodyPr>
          <a:lstStyle>
            <a:lvl1pPr marL="728663" indent="0" algn="l">
              <a:defRPr sz="2600" b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Título da apresentação</a:t>
            </a:r>
            <a:endParaRPr lang="pt-BR" dirty="0"/>
          </a:p>
        </p:txBody>
      </p:sp>
      <p:sp>
        <p:nvSpPr>
          <p:cNvPr id="15" name="Espaço Reservado para Tex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072233"/>
            <a:ext cx="7451795" cy="215900"/>
          </a:xfrm>
        </p:spPr>
        <p:txBody>
          <a:bodyPr lIns="0" tIns="0" rIns="0" bIns="0" anchor="ctr">
            <a:noAutofit/>
          </a:bodyPr>
          <a:lstStyle>
            <a:lvl1pPr marL="719138" indent="0">
              <a:buNone/>
              <a:defRPr sz="11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Local de apresentação ou detalhamento do título	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920" y="5796000"/>
            <a:ext cx="7448400" cy="212400"/>
          </a:xfrm>
        </p:spPr>
        <p:txBody>
          <a:bodyPr>
            <a:noAutofit/>
          </a:bodyPr>
          <a:lstStyle>
            <a:lvl1pPr marL="627063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Preencher com data</a:t>
            </a:r>
          </a:p>
        </p:txBody>
      </p:sp>
    </p:spTree>
    <p:extLst>
      <p:ext uri="{BB962C8B-B14F-4D97-AF65-F5344CB8AC3E}">
        <p14:creationId xmlns:p14="http://schemas.microsoft.com/office/powerpoint/2010/main" val="179295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51521" y="938213"/>
            <a:ext cx="8640960" cy="5184775"/>
          </a:xfrm>
        </p:spPr>
        <p:txBody>
          <a:bodyPr lIns="0" tIns="0" rIns="0" bIns="0" anchor="ctr">
            <a:normAutofit/>
          </a:bodyPr>
          <a:lstStyle>
            <a:lvl1pPr marL="514350" indent="-514350" algn="l">
              <a:buClr>
                <a:schemeClr val="accent1"/>
              </a:buClr>
              <a:buFont typeface="+mj-lt"/>
              <a:buAutoNum type="arabicPeriod"/>
              <a:defRPr sz="2200" b="1" baseline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808038" indent="-357188" algn="l">
              <a:buClr>
                <a:schemeClr val="accent1"/>
              </a:buClr>
              <a:buFont typeface="Arial" pitchFamily="34" charset="0"/>
              <a:buChar char="●"/>
              <a:defRPr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54113" indent="-349250" algn="l">
              <a:buClr>
                <a:schemeClr val="accent1"/>
              </a:buClr>
              <a:buFont typeface="+mj-lt"/>
              <a:buAutoNum type="alphaLcPeriod"/>
              <a:defRPr sz="14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4pPr>
            <a:lvl5pPr marL="22860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Tópico</a:t>
            </a:r>
          </a:p>
          <a:p>
            <a:pPr lvl="1"/>
            <a:r>
              <a:rPr lang="pt-BR" dirty="0" err="1" smtClean="0"/>
              <a:t>Subtópico</a:t>
            </a:r>
            <a:endParaRPr lang="pt-BR" dirty="0" smtClean="0"/>
          </a:p>
          <a:p>
            <a:pPr lvl="2"/>
            <a:r>
              <a:rPr lang="pt-BR" dirty="0" smtClean="0"/>
              <a:t>Item (se houver)</a:t>
            </a:r>
          </a:p>
          <a:p>
            <a:pPr lvl="0"/>
            <a:r>
              <a:rPr lang="pt-BR" dirty="0" smtClean="0"/>
              <a:t>Tópico</a:t>
            </a:r>
          </a:p>
          <a:p>
            <a:pPr lvl="0"/>
            <a:r>
              <a:rPr lang="pt-BR" dirty="0" smtClean="0"/>
              <a:t>Tópico</a:t>
            </a:r>
          </a:p>
          <a:p>
            <a:pPr lvl="0"/>
            <a:r>
              <a:rPr lang="pt-BR" dirty="0" smtClean="0"/>
              <a:t>Tópico</a:t>
            </a:r>
          </a:p>
          <a:p>
            <a:pPr lvl="0"/>
            <a:r>
              <a:rPr lang="pt-BR" dirty="0" smtClean="0"/>
              <a:t>Tópico</a:t>
            </a:r>
          </a:p>
          <a:p>
            <a:pPr lvl="0"/>
            <a:r>
              <a:rPr lang="pt-BR" dirty="0" smtClean="0"/>
              <a:t>Considerações Finais</a:t>
            </a:r>
          </a:p>
        </p:txBody>
      </p:sp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1353" r="28769" b="92753"/>
          <a:stretch/>
        </p:blipFill>
        <p:spPr>
          <a:xfrm>
            <a:off x="3493" y="-2"/>
            <a:ext cx="9140507" cy="480876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3493" y="265431"/>
            <a:ext cx="6296699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8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534988"/>
            <a:r>
              <a:rPr lang="pt-BR" sz="22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Tópicos</a:t>
            </a: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456804" y="-9766"/>
            <a:ext cx="2710060" cy="503945"/>
            <a:chOff x="3567794" y="4356712"/>
            <a:chExt cx="4749308" cy="883151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5" name="CaixaDeTexto 14"/>
          <p:cNvSpPr txBox="1"/>
          <p:nvPr userDrawn="1"/>
        </p:nvSpPr>
        <p:spPr>
          <a:xfrm>
            <a:off x="6656464" y="6537911"/>
            <a:ext cx="2484000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8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87313"/>
            <a:r>
              <a:rPr lang="pt-BR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Unidade de Estudos Econômicos |</a:t>
            </a:r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98785" y="6552234"/>
            <a:ext cx="341679" cy="239588"/>
          </a:xfrm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2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51521" y="938213"/>
            <a:ext cx="3600399" cy="5184775"/>
          </a:xfrm>
        </p:spPr>
        <p:txBody>
          <a:bodyPr lIns="0" tIns="0" rIns="0" bIns="0">
            <a:normAutofit/>
          </a:bodyPr>
          <a:lstStyle>
            <a:lvl1pPr marL="514350" indent="-514350">
              <a:buClr>
                <a:schemeClr val="accent1"/>
              </a:buClr>
              <a:buFont typeface="+mj-lt"/>
              <a:buAutoNum type="arabicPeriod"/>
              <a:defRPr sz="2200" b="1" baseline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808038" indent="-357188">
              <a:buClr>
                <a:schemeClr val="accent1"/>
              </a:buClr>
              <a:buFont typeface="Arial" pitchFamily="34" charset="0"/>
              <a:buChar char="●"/>
              <a:defRPr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54113" indent="-349250">
              <a:buClr>
                <a:schemeClr val="accent1"/>
              </a:buClr>
              <a:buFont typeface="+mj-lt"/>
              <a:buAutoNum type="alphaLcPeriod"/>
              <a:defRPr sz="14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4pPr>
            <a:lvl5pPr marL="22860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Tópico</a:t>
            </a:r>
          </a:p>
          <a:p>
            <a:pPr lvl="1"/>
            <a:r>
              <a:rPr lang="pt-BR" dirty="0" err="1" smtClean="0"/>
              <a:t>Subtópico</a:t>
            </a:r>
            <a:endParaRPr lang="pt-BR" dirty="0" smtClean="0"/>
          </a:p>
          <a:p>
            <a:pPr lvl="2"/>
            <a:r>
              <a:rPr lang="pt-BR" dirty="0" smtClean="0"/>
              <a:t>Item (se houver)</a:t>
            </a:r>
          </a:p>
        </p:txBody>
      </p:sp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1353" r="28769" b="92753"/>
          <a:stretch/>
        </p:blipFill>
        <p:spPr>
          <a:xfrm>
            <a:off x="3493" y="-2"/>
            <a:ext cx="9140507" cy="480876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3492" y="265431"/>
            <a:ext cx="6296400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8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534988"/>
            <a:endParaRPr lang="pt-BR" sz="2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456804" y="-9766"/>
            <a:ext cx="2710060" cy="503945"/>
            <a:chOff x="3567794" y="4356712"/>
            <a:chExt cx="4749308" cy="883151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3" name="CaixaDeTexto 12"/>
          <p:cNvSpPr txBox="1"/>
          <p:nvPr userDrawn="1"/>
        </p:nvSpPr>
        <p:spPr>
          <a:xfrm>
            <a:off x="6656464" y="6606151"/>
            <a:ext cx="2484000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8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87313"/>
            <a:r>
              <a:rPr lang="pt-BR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Unidade de Estudos Econômicos |</a:t>
            </a:r>
          </a:p>
        </p:txBody>
      </p:sp>
      <p:sp>
        <p:nvSpPr>
          <p:cNvPr id="1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98785" y="6620474"/>
            <a:ext cx="341679" cy="239588"/>
          </a:xfrm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65113"/>
            <a:ext cx="6296400" cy="431800"/>
          </a:xfrm>
        </p:spPr>
        <p:txBody>
          <a:bodyPr>
            <a:noAutofit/>
          </a:bodyPr>
          <a:lstStyle>
            <a:lvl1pPr marL="449263" indent="0">
              <a:buNone/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Título do slide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732240" y="1429845"/>
            <a:ext cx="2232025" cy="1008063"/>
          </a:xfr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verde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732240" y="2581973"/>
            <a:ext cx="2232025" cy="1008063"/>
          </a:xfr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cinza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732240" y="3734101"/>
            <a:ext cx="2232025" cy="1008063"/>
          </a:xfrm>
          <a:gradFill>
            <a:gsLst>
              <a:gs pos="0">
                <a:schemeClr val="accent3">
                  <a:lumMod val="75000"/>
                </a:schemeClr>
              </a:gs>
              <a:gs pos="78000">
                <a:schemeClr val="accent3"/>
              </a:gs>
              <a:gs pos="100000">
                <a:srgbClr val="7556C2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roxo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4139952" y="1429845"/>
            <a:ext cx="2376041" cy="1008063"/>
          </a:xfrm>
          <a:gradFill>
            <a:gsLst>
              <a:gs pos="0">
                <a:schemeClr val="tx2">
                  <a:lumMod val="75000"/>
                </a:schemeClr>
              </a:gs>
              <a:gs pos="78000">
                <a:schemeClr val="tx2"/>
              </a:gs>
              <a:gs pos="100000">
                <a:srgbClr val="0045D0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positivo (azul)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139952" y="2581973"/>
            <a:ext cx="2376041" cy="1008063"/>
          </a:xfrm>
          <a:gradFill>
            <a:gsLst>
              <a:gs pos="0">
                <a:schemeClr val="bg2">
                  <a:lumMod val="75000"/>
                </a:schemeClr>
              </a:gs>
              <a:gs pos="78000">
                <a:schemeClr val="bg2"/>
              </a:gs>
              <a:gs pos="100000">
                <a:srgbClr val="EE0000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negativo (vermelho)</a:t>
            </a:r>
          </a:p>
        </p:txBody>
      </p:sp>
      <p:sp>
        <p:nvSpPr>
          <p:cNvPr id="22" name="Espaço Reservado para Texto 22"/>
          <p:cNvSpPr>
            <a:spLocks noGrp="1"/>
          </p:cNvSpPr>
          <p:nvPr>
            <p:ph type="body" sz="quarter" idx="23" hasCustomPrompt="1"/>
          </p:nvPr>
        </p:nvSpPr>
        <p:spPr>
          <a:xfrm>
            <a:off x="4140027" y="3733754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verde</a:t>
            </a:r>
          </a:p>
        </p:txBody>
      </p:sp>
      <p:sp>
        <p:nvSpPr>
          <p:cNvPr id="23" name="Espaço Reservado para Texto 22"/>
          <p:cNvSpPr>
            <a:spLocks noGrp="1"/>
          </p:cNvSpPr>
          <p:nvPr>
            <p:ph type="body" sz="quarter" idx="24" hasCustomPrompt="1"/>
          </p:nvPr>
        </p:nvSpPr>
        <p:spPr>
          <a:xfrm>
            <a:off x="4139952" y="4382173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cinza</a:t>
            </a:r>
          </a:p>
        </p:txBody>
      </p:sp>
      <p:sp>
        <p:nvSpPr>
          <p:cNvPr id="24" name="Espaço Reservado para Texto 22"/>
          <p:cNvSpPr>
            <a:spLocks noGrp="1"/>
          </p:cNvSpPr>
          <p:nvPr>
            <p:ph type="body" sz="quarter" idx="25" hasCustomPrompt="1"/>
          </p:nvPr>
        </p:nvSpPr>
        <p:spPr>
          <a:xfrm>
            <a:off x="4139952" y="5674549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azul</a:t>
            </a:r>
          </a:p>
        </p:txBody>
      </p:sp>
      <p:sp>
        <p:nvSpPr>
          <p:cNvPr id="25" name="Espaço Reservado para Texto 22"/>
          <p:cNvSpPr>
            <a:spLocks noGrp="1"/>
          </p:cNvSpPr>
          <p:nvPr>
            <p:ph type="body" sz="quarter" idx="26" hasCustomPrompt="1"/>
          </p:nvPr>
        </p:nvSpPr>
        <p:spPr>
          <a:xfrm>
            <a:off x="6732017" y="5678317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bg2">
                        <a:lumMod val="75000"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</a:t>
            </a:r>
            <a:r>
              <a:rPr lang="pt-BR" dirty="0" err="1" smtClean="0"/>
              <a:t>verm</a:t>
            </a:r>
            <a:r>
              <a:rPr lang="pt-BR" dirty="0" smtClean="0"/>
              <a:t>.</a:t>
            </a:r>
          </a:p>
        </p:txBody>
      </p:sp>
      <p:sp>
        <p:nvSpPr>
          <p:cNvPr id="2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497745" y="6667896"/>
            <a:ext cx="4459472" cy="217488"/>
          </a:xfrm>
        </p:spPr>
        <p:txBody>
          <a:bodyPr lIns="0" tIns="0" rIns="0" bIns="0" anchor="ctr">
            <a:noAutofit/>
          </a:bodyPr>
          <a:lstStyle>
            <a:lvl1pPr marL="1588" indent="0">
              <a:buNone/>
              <a:defRPr sz="8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pt-BR" dirty="0" smtClean="0"/>
          </a:p>
        </p:txBody>
      </p:sp>
      <p:sp>
        <p:nvSpPr>
          <p:cNvPr id="27" name="CaixaDeTexto 26"/>
          <p:cNvSpPr txBox="1"/>
          <p:nvPr userDrawn="1"/>
        </p:nvSpPr>
        <p:spPr>
          <a:xfrm>
            <a:off x="3493" y="6671866"/>
            <a:ext cx="486301" cy="212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800" b="1" dirty="0">
                <a:solidFill>
                  <a:srgbClr val="272525">
                    <a:lumMod val="90000"/>
                    <a:lumOff val="10000"/>
                  </a:srgbClr>
                </a:solidFill>
                <a:latin typeface="Arial" pitchFamily="34" charset="0"/>
                <a:cs typeface="Arial" pitchFamily="34" charset="0"/>
              </a:rPr>
              <a:t>Fonte: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4140200" y="963312"/>
            <a:ext cx="4752975" cy="360362"/>
          </a:xfrm>
        </p:spPr>
        <p:txBody>
          <a:bodyPr anchor="ctr"/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Título de Gráfico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8" hasCustomPrompt="1"/>
          </p:nvPr>
        </p:nvSpPr>
        <p:spPr>
          <a:xfrm>
            <a:off x="6804025" y="5061931"/>
            <a:ext cx="720725" cy="360041"/>
          </a:xfrm>
        </p:spPr>
        <p:txBody>
          <a:bodyPr lIns="0" tIns="0" rIns="0" bIns="0" anchor="ctr"/>
          <a:lstStyle>
            <a:lvl1pPr marL="0" indent="0" algn="ctr">
              <a:buNone/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nº</a:t>
            </a:r>
            <a:endParaRPr lang="pt-BR" dirty="0"/>
          </a:p>
        </p:txBody>
      </p:sp>
      <p:sp>
        <p:nvSpPr>
          <p:cNvPr id="28" name="Espaço Reservado para Texto 22"/>
          <p:cNvSpPr>
            <a:spLocks noGrp="1"/>
          </p:cNvSpPr>
          <p:nvPr>
            <p:ph type="body" sz="quarter" idx="29" hasCustomPrompt="1"/>
          </p:nvPr>
        </p:nvSpPr>
        <p:spPr>
          <a:xfrm>
            <a:off x="4156752" y="5030452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roxo</a:t>
            </a:r>
          </a:p>
        </p:txBody>
      </p:sp>
    </p:spTree>
    <p:extLst>
      <p:ext uri="{BB962C8B-B14F-4D97-AF65-F5344CB8AC3E}">
        <p14:creationId xmlns:p14="http://schemas.microsoft.com/office/powerpoint/2010/main" val="96880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51521" y="938213"/>
            <a:ext cx="3600399" cy="5184775"/>
          </a:xfrm>
        </p:spPr>
        <p:txBody>
          <a:bodyPr lIns="0" tIns="0" rIns="0" bIns="0">
            <a:normAutofit/>
          </a:bodyPr>
          <a:lstStyle>
            <a:lvl1pPr marL="514350" indent="-514350">
              <a:buClr>
                <a:schemeClr val="accent1"/>
              </a:buClr>
              <a:buFont typeface="+mj-lt"/>
              <a:buAutoNum type="arabicPeriod"/>
              <a:defRPr sz="2200" b="1" baseline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808038" indent="-357188">
              <a:buClr>
                <a:schemeClr val="accent1"/>
              </a:buClr>
              <a:buFont typeface="Arial" pitchFamily="34" charset="0"/>
              <a:buChar char="●"/>
              <a:defRPr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54113" indent="-349250">
              <a:buClr>
                <a:schemeClr val="accent1"/>
              </a:buClr>
              <a:buFont typeface="+mj-lt"/>
              <a:buAutoNum type="alphaLcPeriod"/>
              <a:defRPr sz="14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4pPr>
            <a:lvl5pPr marL="22860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Tópico</a:t>
            </a:r>
          </a:p>
          <a:p>
            <a:pPr lvl="1"/>
            <a:r>
              <a:rPr lang="pt-BR" dirty="0" err="1" smtClean="0"/>
              <a:t>Subtópico</a:t>
            </a:r>
            <a:endParaRPr lang="pt-BR" dirty="0" smtClean="0"/>
          </a:p>
          <a:p>
            <a:pPr lvl="2"/>
            <a:r>
              <a:rPr lang="pt-BR" dirty="0" smtClean="0"/>
              <a:t>Item (se houver)</a:t>
            </a:r>
          </a:p>
        </p:txBody>
      </p:sp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1353" r="28769" b="92753"/>
          <a:stretch/>
        </p:blipFill>
        <p:spPr>
          <a:xfrm>
            <a:off x="3493" y="-2"/>
            <a:ext cx="9140507" cy="480876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3492" y="265431"/>
            <a:ext cx="6296400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8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534988"/>
            <a:endParaRPr lang="pt-BR" sz="2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456804" y="-9766"/>
            <a:ext cx="2710060" cy="503945"/>
            <a:chOff x="3567794" y="4356712"/>
            <a:chExt cx="4749308" cy="883151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65113"/>
            <a:ext cx="6296400" cy="431800"/>
          </a:xfrm>
        </p:spPr>
        <p:txBody>
          <a:bodyPr>
            <a:noAutofit/>
          </a:bodyPr>
          <a:lstStyle>
            <a:lvl1pPr marL="449263" indent="0">
              <a:buNone/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Título do slide</a:t>
            </a:r>
          </a:p>
        </p:txBody>
      </p:sp>
      <p:sp>
        <p:nvSpPr>
          <p:cNvPr id="2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497745" y="6667896"/>
            <a:ext cx="4459472" cy="217488"/>
          </a:xfrm>
        </p:spPr>
        <p:txBody>
          <a:bodyPr lIns="0" tIns="0" rIns="0" bIns="0" anchor="ctr">
            <a:noAutofit/>
          </a:bodyPr>
          <a:lstStyle>
            <a:lvl1pPr marL="1588" indent="0">
              <a:buNone/>
              <a:defRPr sz="8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pt-BR" dirty="0" smtClean="0"/>
          </a:p>
        </p:txBody>
      </p:sp>
      <p:sp>
        <p:nvSpPr>
          <p:cNvPr id="27" name="CaixaDeTexto 26"/>
          <p:cNvSpPr txBox="1"/>
          <p:nvPr userDrawn="1"/>
        </p:nvSpPr>
        <p:spPr>
          <a:xfrm>
            <a:off x="3493" y="6671866"/>
            <a:ext cx="486301" cy="212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800" b="1" dirty="0">
                <a:solidFill>
                  <a:srgbClr val="272525">
                    <a:lumMod val="90000"/>
                    <a:lumOff val="10000"/>
                  </a:srgbClr>
                </a:solidFill>
                <a:latin typeface="Arial" pitchFamily="34" charset="0"/>
                <a:cs typeface="Arial" pitchFamily="34" charset="0"/>
              </a:rPr>
              <a:t>Fonte: </a:t>
            </a:r>
          </a:p>
        </p:txBody>
      </p:sp>
      <p:sp>
        <p:nvSpPr>
          <p:cNvPr id="16" name="CaixaDeTexto 15"/>
          <p:cNvSpPr txBox="1"/>
          <p:nvPr userDrawn="1"/>
        </p:nvSpPr>
        <p:spPr>
          <a:xfrm>
            <a:off x="6656464" y="6606151"/>
            <a:ext cx="2484000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8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87313"/>
            <a:r>
              <a:rPr lang="pt-BR" sz="1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Unidade de Estudos Econômicos |</a:t>
            </a:r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98785" y="6647770"/>
            <a:ext cx="341679" cy="239588"/>
          </a:xfrm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25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51521" y="938213"/>
            <a:ext cx="8640960" cy="5184775"/>
          </a:xfrm>
        </p:spPr>
        <p:txBody>
          <a:bodyPr lIns="0" tIns="0" rIns="0" bIns="0" anchor="ctr">
            <a:normAutofit/>
          </a:bodyPr>
          <a:lstStyle>
            <a:lvl1pPr marL="514350" indent="-514350" algn="l">
              <a:buClr>
                <a:schemeClr val="accent1"/>
              </a:buClr>
              <a:buFont typeface="+mj-lt"/>
              <a:buAutoNum type="arabicPeriod"/>
              <a:defRPr sz="2200" b="1" baseline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808038" indent="-357188" algn="l">
              <a:buClr>
                <a:schemeClr val="accent1"/>
              </a:buClr>
              <a:buFont typeface="Arial" pitchFamily="34" charset="0"/>
              <a:buChar char="●"/>
              <a:defRPr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54113" indent="-349250" algn="l">
              <a:buClr>
                <a:schemeClr val="accent1"/>
              </a:buClr>
              <a:buFont typeface="+mj-lt"/>
              <a:buAutoNum type="alphaLcPeriod"/>
              <a:defRPr sz="14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4pPr>
            <a:lvl5pPr marL="22860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Tópico</a:t>
            </a:r>
          </a:p>
          <a:p>
            <a:pPr lvl="1"/>
            <a:r>
              <a:rPr lang="pt-BR" dirty="0" err="1" smtClean="0"/>
              <a:t>Subtópico</a:t>
            </a:r>
            <a:endParaRPr lang="pt-BR" dirty="0" smtClean="0"/>
          </a:p>
          <a:p>
            <a:pPr lvl="2"/>
            <a:r>
              <a:rPr lang="pt-BR" dirty="0" smtClean="0"/>
              <a:t>Item (se houver)</a:t>
            </a:r>
          </a:p>
          <a:p>
            <a:pPr lvl="0"/>
            <a:r>
              <a:rPr lang="pt-BR" dirty="0" smtClean="0"/>
              <a:t>Tópico</a:t>
            </a:r>
          </a:p>
          <a:p>
            <a:pPr lvl="0"/>
            <a:r>
              <a:rPr lang="pt-BR" dirty="0" smtClean="0"/>
              <a:t>Tópico</a:t>
            </a:r>
          </a:p>
          <a:p>
            <a:pPr lvl="0"/>
            <a:r>
              <a:rPr lang="pt-BR" dirty="0" smtClean="0"/>
              <a:t>Tópico</a:t>
            </a:r>
          </a:p>
          <a:p>
            <a:pPr lvl="0"/>
            <a:r>
              <a:rPr lang="pt-BR" dirty="0" smtClean="0"/>
              <a:t>Tópico</a:t>
            </a:r>
          </a:p>
          <a:p>
            <a:pPr lvl="0"/>
            <a:r>
              <a:rPr lang="pt-BR" dirty="0" smtClean="0"/>
              <a:t>Considerações Finais</a:t>
            </a:r>
          </a:p>
        </p:txBody>
      </p:sp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1353" r="28769" b="92753"/>
          <a:stretch/>
        </p:blipFill>
        <p:spPr>
          <a:xfrm>
            <a:off x="3493" y="-2"/>
            <a:ext cx="9140507" cy="480876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3493" y="265431"/>
            <a:ext cx="6296699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8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534988"/>
            <a:r>
              <a:rPr lang="pt-BR" sz="2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Tópicos</a:t>
            </a: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456804" y="-9766"/>
            <a:ext cx="2710060" cy="503945"/>
            <a:chOff x="3567794" y="4356712"/>
            <a:chExt cx="4749308" cy="883151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5" name="CaixaDeTexto 14"/>
          <p:cNvSpPr txBox="1"/>
          <p:nvPr userDrawn="1"/>
        </p:nvSpPr>
        <p:spPr>
          <a:xfrm>
            <a:off x="6656464" y="6537911"/>
            <a:ext cx="2484000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8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87313"/>
            <a:r>
              <a:rPr lang="pt-BR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Unidade de Estudos Econômicos |</a:t>
            </a:r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98785" y="6552234"/>
            <a:ext cx="341679" cy="239588"/>
          </a:xfrm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5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1222" r="16117" b="1883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2" name="CaixaDeTexto 11"/>
          <p:cNvSpPr txBox="1"/>
          <p:nvPr userDrawn="1"/>
        </p:nvSpPr>
        <p:spPr>
          <a:xfrm>
            <a:off x="3492" y="5071737"/>
            <a:ext cx="7448400" cy="938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22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pt-BR"/>
            </a:defPPr>
            <a:lvl1pPr marL="630238">
              <a:defRPr sz="11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pt-BR" dirty="0"/>
          </a:p>
        </p:txBody>
      </p:sp>
      <p:sp>
        <p:nvSpPr>
          <p:cNvPr id="13" name="Título 1"/>
          <p:cNvSpPr>
            <a:spLocks noGrp="1"/>
          </p:cNvSpPr>
          <p:nvPr>
            <p:ph type="ctrTitle" hasCustomPrompt="1"/>
          </p:nvPr>
        </p:nvSpPr>
        <p:spPr>
          <a:xfrm>
            <a:off x="3492" y="5071738"/>
            <a:ext cx="7448400" cy="938718"/>
          </a:xfrm>
        </p:spPr>
        <p:txBody>
          <a:bodyPr lIns="0" tIns="0" rIns="0" bIns="0">
            <a:noAutofit/>
          </a:bodyPr>
          <a:lstStyle>
            <a:lvl1pPr marL="728663" indent="0" algn="l">
              <a:defRPr sz="2600" b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Subtítulo da apresentação</a:t>
            </a:r>
            <a:endParaRPr lang="pt-BR" dirty="0"/>
          </a:p>
        </p:txBody>
      </p:sp>
      <p:grpSp>
        <p:nvGrpSpPr>
          <p:cNvPr id="9" name="Grupo 8"/>
          <p:cNvGrpSpPr/>
          <p:nvPr userDrawn="1"/>
        </p:nvGrpSpPr>
        <p:grpSpPr>
          <a:xfrm>
            <a:off x="6268764" y="6309320"/>
            <a:ext cx="2821520" cy="524671"/>
            <a:chOff x="3567794" y="4356712"/>
            <a:chExt cx="4749308" cy="883151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</p:spTree>
    <p:extLst>
      <p:ext uri="{BB962C8B-B14F-4D97-AF65-F5344CB8AC3E}">
        <p14:creationId xmlns:p14="http://schemas.microsoft.com/office/powerpoint/2010/main" val="3782338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1222" r="16117" b="1883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pSp>
        <p:nvGrpSpPr>
          <p:cNvPr id="14" name="Grupo 13"/>
          <p:cNvGrpSpPr/>
          <p:nvPr userDrawn="1"/>
        </p:nvGrpSpPr>
        <p:grpSpPr>
          <a:xfrm>
            <a:off x="2236680" y="108405"/>
            <a:ext cx="4646843" cy="864096"/>
            <a:chOff x="3567794" y="4356712"/>
            <a:chExt cx="4749308" cy="883151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7" name="CaixaDeTexto 16"/>
          <p:cNvSpPr txBox="1"/>
          <p:nvPr userDrawn="1"/>
        </p:nvSpPr>
        <p:spPr>
          <a:xfrm>
            <a:off x="2816207" y="994896"/>
            <a:ext cx="3494171" cy="475721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marL="4763" algn="ctr"/>
            <a:r>
              <a:rPr lang="pt-B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Unidade de Estudos </a:t>
            </a:r>
            <a:r>
              <a:rPr lang="pt-BR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Econômicos </a:t>
            </a:r>
          </a:p>
          <a:p>
            <a:pPr marL="4763" algn="ctr"/>
            <a:r>
              <a:rPr lang="pt-BR" sz="1050" b="1" dirty="0" smtClean="0">
                <a:solidFill>
                  <a:prstClr val="white"/>
                </a:solidFill>
                <a:latin typeface="Arial"/>
              </a:rPr>
              <a:t>economia@fiergs.org.br</a:t>
            </a:r>
            <a:r>
              <a:rPr lang="pt-BR" sz="1050" dirty="0" smtClean="0">
                <a:solidFill>
                  <a:prstClr val="white"/>
                </a:solidFill>
                <a:latin typeface="Arial"/>
              </a:rPr>
              <a:t> </a:t>
            </a:r>
            <a:endParaRPr lang="pt-BR" sz="10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 userDrawn="1"/>
        </p:nvSpPr>
        <p:spPr bwMode="auto">
          <a:xfrm>
            <a:off x="249387" y="2225762"/>
            <a:ext cx="432261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1400" b="1" kern="0" dirty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Núcleo </a:t>
            </a:r>
            <a:r>
              <a:rPr lang="pt-BR" sz="1400" b="1" kern="0" dirty="0" smtClean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de Análise </a:t>
            </a:r>
            <a:r>
              <a:rPr lang="pt-BR" sz="1400" b="1" kern="0" dirty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de Conjuntura </a:t>
            </a: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Giovani Baggio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 | Mercado de Trabalho</a:t>
            </a:r>
          </a:p>
          <a:p>
            <a:pPr algn="ctr" eaLnBrk="1" hangingPunct="1">
              <a:defRPr/>
            </a:pPr>
            <a:endParaRPr lang="fr-FR" sz="1200" b="1" u="sng" kern="0" dirty="0" smtClean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João Ricardo Rodrigues Moreira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 | Política Econômica e Setor Público</a:t>
            </a:r>
          </a:p>
          <a:p>
            <a:pPr algn="ctr" eaLnBrk="1" hangingPunct="1">
              <a:defRPr/>
            </a:pPr>
            <a:endParaRPr lang="fr-FR" sz="1200" b="1" u="sng" kern="0" dirty="0" smtClean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Víctor Henriques de Oliveira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 | Economia Internacional e Setor Externo</a:t>
            </a:r>
            <a:endParaRPr lang="fr-FR" sz="1200" b="1" kern="0" dirty="0">
              <a:solidFill>
                <a:srgbClr val="949494">
                  <a:lumMod val="60000"/>
                  <a:lumOff val="40000"/>
                </a:srgbClr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200" b="1" u="sng" kern="0" dirty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300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300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9387" y="1521358"/>
            <a:ext cx="864309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fr-FR" sz="14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André Francisco Nunes de Nunes</a:t>
            </a:r>
          </a:p>
          <a:p>
            <a:pPr algn="ctr">
              <a:defRPr/>
            </a:pPr>
            <a:r>
              <a:rPr lang="fr-FR" sz="1200" b="1" kern="0" dirty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Economista-chefe</a:t>
            </a:r>
          </a:p>
          <a:p>
            <a:pPr algn="ctr">
              <a:defRPr/>
            </a:pPr>
            <a:endParaRPr lang="fr-FR" sz="1200" b="1" u="sng" kern="0" dirty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auto">
          <a:xfrm>
            <a:off x="3570276" y="5141950"/>
            <a:ext cx="3934596" cy="2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2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fr-FR" sz="12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Henrique D´ávila Nunes</a:t>
            </a:r>
            <a:endParaRPr lang="fr-FR" sz="1000" b="1" u="sng" kern="0" dirty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 userDrawn="1"/>
        </p:nvSpPr>
        <p:spPr bwMode="auto">
          <a:xfrm>
            <a:off x="4572001" y="2225590"/>
            <a:ext cx="4320480" cy="195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1400" b="1" kern="0" dirty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Núcleo </a:t>
            </a:r>
            <a:r>
              <a:rPr lang="pt-BR" sz="1400" b="1" kern="0" dirty="0" smtClean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Estatístico</a:t>
            </a:r>
            <a:endParaRPr lang="pt-BR" sz="1400" b="1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Ricardo Filgueras Nogueira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 | Indicadores Industriais e Sondagens</a:t>
            </a:r>
          </a:p>
          <a:p>
            <a:pPr algn="ctr" eaLnBrk="1" hangingPunct="1">
              <a:defRPr/>
            </a:pPr>
            <a:endParaRPr lang="fr-FR" sz="1200" b="1" u="sng" kern="0" dirty="0" smtClean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Cristina da Silva Castro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Assistente Administrativa</a:t>
            </a:r>
          </a:p>
          <a:p>
            <a:pPr algn="ctr" eaLnBrk="1" hangingPunct="1">
              <a:defRPr/>
            </a:pPr>
            <a:endParaRPr lang="fr-FR" sz="1200" b="1" u="sng" kern="0" dirty="0" smtClean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400" kern="0" dirty="0" smtClean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300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300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 userDrawn="1"/>
        </p:nvSpPr>
        <p:spPr bwMode="auto">
          <a:xfrm>
            <a:off x="249388" y="4815435"/>
            <a:ext cx="8643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fr-FR" sz="1200" b="1" kern="0" dirty="0" smtClean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Estagiário</a:t>
            </a:r>
            <a:endParaRPr lang="fr-FR" sz="1200" u="sng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 userDrawn="1"/>
        </p:nvSpPr>
        <p:spPr>
          <a:xfrm>
            <a:off x="0" y="5805264"/>
            <a:ext cx="9144000" cy="105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/>
          <p:cNvSpPr/>
          <p:nvPr userDrawn="1"/>
        </p:nvSpPr>
        <p:spPr>
          <a:xfrm>
            <a:off x="-250476" y="5891646"/>
            <a:ext cx="9642931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dirty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Acesse o trabalho completo em</a:t>
            </a:r>
            <a:r>
              <a:rPr lang="pt-BR" sz="2000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pt-BR" sz="2400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  <a:hlinkClick r:id="rId7"/>
              </a:rPr>
              <a:t>www.fiergs.org.br/economia/balanço-econômico-e-perspectivas</a:t>
            </a:r>
            <a:r>
              <a:rPr lang="pt-BR" sz="2400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sz="2400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00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6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78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05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8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04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63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99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2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51521" y="938213"/>
            <a:ext cx="3600399" cy="5184775"/>
          </a:xfrm>
        </p:spPr>
        <p:txBody>
          <a:bodyPr lIns="0" tIns="0" rIns="0" bIns="0">
            <a:normAutofit/>
          </a:bodyPr>
          <a:lstStyle>
            <a:lvl1pPr marL="514350" indent="-514350">
              <a:buClr>
                <a:schemeClr val="accent1"/>
              </a:buClr>
              <a:buFont typeface="+mj-lt"/>
              <a:buAutoNum type="arabicPeriod"/>
              <a:defRPr sz="2200" b="1" baseline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808038" indent="-357188">
              <a:buClr>
                <a:schemeClr val="accent1"/>
              </a:buClr>
              <a:buFont typeface="Arial" pitchFamily="34" charset="0"/>
              <a:buChar char="●"/>
              <a:defRPr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54113" indent="-349250">
              <a:buClr>
                <a:schemeClr val="accent1"/>
              </a:buClr>
              <a:buFont typeface="+mj-lt"/>
              <a:buAutoNum type="alphaLcPeriod"/>
              <a:defRPr sz="14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4pPr>
            <a:lvl5pPr marL="22860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Tópico</a:t>
            </a:r>
          </a:p>
          <a:p>
            <a:pPr lvl="1"/>
            <a:r>
              <a:rPr lang="pt-BR" dirty="0" err="1" smtClean="0"/>
              <a:t>Subtópico</a:t>
            </a:r>
            <a:endParaRPr lang="pt-BR" dirty="0" smtClean="0"/>
          </a:p>
          <a:p>
            <a:pPr lvl="2"/>
            <a:r>
              <a:rPr lang="pt-BR" dirty="0" smtClean="0"/>
              <a:t>Item (se houver)</a:t>
            </a:r>
          </a:p>
        </p:txBody>
      </p:sp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1353" r="28769" b="92753"/>
          <a:stretch/>
        </p:blipFill>
        <p:spPr>
          <a:xfrm>
            <a:off x="3493" y="-2"/>
            <a:ext cx="9140507" cy="480876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3492" y="265431"/>
            <a:ext cx="6296400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8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534988"/>
            <a:endParaRPr lang="pt-BR" sz="22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456804" y="-9766"/>
            <a:ext cx="2710060" cy="503945"/>
            <a:chOff x="3567794" y="4356712"/>
            <a:chExt cx="4749308" cy="883151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3" name="CaixaDeTexto 12"/>
          <p:cNvSpPr txBox="1"/>
          <p:nvPr userDrawn="1"/>
        </p:nvSpPr>
        <p:spPr>
          <a:xfrm>
            <a:off x="6656464" y="6537911"/>
            <a:ext cx="2484000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8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87313"/>
            <a:r>
              <a:rPr lang="pt-BR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Unidade de Estudos Econômicos |</a:t>
            </a:r>
          </a:p>
        </p:txBody>
      </p:sp>
      <p:sp>
        <p:nvSpPr>
          <p:cNvPr id="1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98785" y="6552234"/>
            <a:ext cx="341679" cy="239588"/>
          </a:xfrm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65113"/>
            <a:ext cx="6296400" cy="431800"/>
          </a:xfrm>
        </p:spPr>
        <p:txBody>
          <a:bodyPr>
            <a:noAutofit/>
          </a:bodyPr>
          <a:lstStyle>
            <a:lvl1pPr marL="449263" indent="0">
              <a:buNone/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Título do slide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732240" y="1429845"/>
            <a:ext cx="2232025" cy="1008063"/>
          </a:xfr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verde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732240" y="2581973"/>
            <a:ext cx="2232025" cy="1008063"/>
          </a:xfr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cinza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732240" y="3734101"/>
            <a:ext cx="2232025" cy="1008063"/>
          </a:xfrm>
          <a:gradFill>
            <a:gsLst>
              <a:gs pos="0">
                <a:schemeClr val="accent3">
                  <a:lumMod val="75000"/>
                </a:schemeClr>
              </a:gs>
              <a:gs pos="78000">
                <a:schemeClr val="accent3"/>
              </a:gs>
              <a:gs pos="100000">
                <a:srgbClr val="7556C2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roxo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4139952" y="1429845"/>
            <a:ext cx="2376041" cy="1008063"/>
          </a:xfrm>
          <a:gradFill>
            <a:gsLst>
              <a:gs pos="0">
                <a:schemeClr val="tx2">
                  <a:lumMod val="75000"/>
                </a:schemeClr>
              </a:gs>
              <a:gs pos="78000">
                <a:schemeClr val="tx2"/>
              </a:gs>
              <a:gs pos="100000">
                <a:srgbClr val="0045D0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positivo (azul)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139952" y="2581973"/>
            <a:ext cx="2376041" cy="1008063"/>
          </a:xfrm>
          <a:gradFill>
            <a:gsLst>
              <a:gs pos="0">
                <a:schemeClr val="bg2">
                  <a:lumMod val="75000"/>
                </a:schemeClr>
              </a:gs>
              <a:gs pos="78000">
                <a:schemeClr val="bg2"/>
              </a:gs>
              <a:gs pos="100000">
                <a:srgbClr val="EE0000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Autofit/>
          </a:bodyPr>
          <a:lstStyle>
            <a:lvl1pPr marL="0" indent="0" algn="ctr">
              <a:buNone/>
              <a:defRPr sz="1700" b="1" i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600" b="1" i="1"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600" b="1" i="1"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600" b="1" i="1"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600" b="1" i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Destaque negativo (vermelho)</a:t>
            </a:r>
          </a:p>
        </p:txBody>
      </p:sp>
      <p:sp>
        <p:nvSpPr>
          <p:cNvPr id="22" name="Espaço Reservado para Texto 22"/>
          <p:cNvSpPr>
            <a:spLocks noGrp="1"/>
          </p:cNvSpPr>
          <p:nvPr>
            <p:ph type="body" sz="quarter" idx="23" hasCustomPrompt="1"/>
          </p:nvPr>
        </p:nvSpPr>
        <p:spPr>
          <a:xfrm>
            <a:off x="4140027" y="3733754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verde</a:t>
            </a:r>
          </a:p>
        </p:txBody>
      </p:sp>
      <p:sp>
        <p:nvSpPr>
          <p:cNvPr id="23" name="Espaço Reservado para Texto 22"/>
          <p:cNvSpPr>
            <a:spLocks noGrp="1"/>
          </p:cNvSpPr>
          <p:nvPr>
            <p:ph type="body" sz="quarter" idx="24" hasCustomPrompt="1"/>
          </p:nvPr>
        </p:nvSpPr>
        <p:spPr>
          <a:xfrm>
            <a:off x="4139952" y="4382173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cinza</a:t>
            </a:r>
          </a:p>
        </p:txBody>
      </p:sp>
      <p:sp>
        <p:nvSpPr>
          <p:cNvPr id="24" name="Espaço Reservado para Texto 22"/>
          <p:cNvSpPr>
            <a:spLocks noGrp="1"/>
          </p:cNvSpPr>
          <p:nvPr>
            <p:ph type="body" sz="quarter" idx="25" hasCustomPrompt="1"/>
          </p:nvPr>
        </p:nvSpPr>
        <p:spPr>
          <a:xfrm>
            <a:off x="4139952" y="5674549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azul</a:t>
            </a:r>
          </a:p>
        </p:txBody>
      </p:sp>
      <p:sp>
        <p:nvSpPr>
          <p:cNvPr id="25" name="Espaço Reservado para Texto 22"/>
          <p:cNvSpPr>
            <a:spLocks noGrp="1"/>
          </p:cNvSpPr>
          <p:nvPr>
            <p:ph type="body" sz="quarter" idx="26" hasCustomPrompt="1"/>
          </p:nvPr>
        </p:nvSpPr>
        <p:spPr>
          <a:xfrm>
            <a:off x="6732017" y="5678317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bg2">
                        <a:lumMod val="75000"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</a:t>
            </a:r>
            <a:r>
              <a:rPr lang="pt-BR" dirty="0" err="1" smtClean="0"/>
              <a:t>verm</a:t>
            </a:r>
            <a:r>
              <a:rPr lang="pt-BR" dirty="0" smtClean="0"/>
              <a:t>.</a:t>
            </a:r>
          </a:p>
        </p:txBody>
      </p:sp>
      <p:sp>
        <p:nvSpPr>
          <p:cNvPr id="2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497745" y="6667896"/>
            <a:ext cx="4459472" cy="217488"/>
          </a:xfrm>
        </p:spPr>
        <p:txBody>
          <a:bodyPr lIns="0" tIns="0" rIns="0" bIns="0" anchor="ctr">
            <a:noAutofit/>
          </a:bodyPr>
          <a:lstStyle>
            <a:lvl1pPr marL="1588" indent="0">
              <a:buNone/>
              <a:defRPr sz="8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pt-BR" dirty="0" smtClean="0"/>
          </a:p>
        </p:txBody>
      </p:sp>
      <p:sp>
        <p:nvSpPr>
          <p:cNvPr id="27" name="CaixaDeTexto 26"/>
          <p:cNvSpPr txBox="1"/>
          <p:nvPr userDrawn="1"/>
        </p:nvSpPr>
        <p:spPr>
          <a:xfrm>
            <a:off x="3493" y="6671866"/>
            <a:ext cx="486301" cy="212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800" b="1" dirty="0" smtClean="0">
                <a:solidFill>
                  <a:srgbClr val="272525">
                    <a:lumMod val="90000"/>
                    <a:lumOff val="10000"/>
                  </a:srgbClr>
                </a:solidFill>
                <a:latin typeface="Arial" pitchFamily="34" charset="0"/>
                <a:cs typeface="Arial" pitchFamily="34" charset="0"/>
              </a:rPr>
              <a:t>Fonte: </a:t>
            </a:r>
            <a:endParaRPr lang="pt-BR" sz="800" b="1" dirty="0">
              <a:solidFill>
                <a:srgbClr val="272525">
                  <a:lumMod val="90000"/>
                  <a:lumOff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4140200" y="963312"/>
            <a:ext cx="4752975" cy="360362"/>
          </a:xfrm>
        </p:spPr>
        <p:txBody>
          <a:bodyPr anchor="ctr"/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Título de Gráfico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8" hasCustomPrompt="1"/>
          </p:nvPr>
        </p:nvSpPr>
        <p:spPr>
          <a:xfrm>
            <a:off x="6804025" y="5061931"/>
            <a:ext cx="720725" cy="360041"/>
          </a:xfrm>
        </p:spPr>
        <p:txBody>
          <a:bodyPr lIns="0" tIns="0" rIns="0" bIns="0" anchor="ctr"/>
          <a:lstStyle>
            <a:lvl1pPr marL="0" indent="0" algn="ctr">
              <a:buNone/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nº</a:t>
            </a:r>
            <a:endParaRPr lang="pt-BR" dirty="0"/>
          </a:p>
        </p:txBody>
      </p:sp>
      <p:sp>
        <p:nvSpPr>
          <p:cNvPr id="28" name="Espaço Reservado para Texto 22"/>
          <p:cNvSpPr>
            <a:spLocks noGrp="1"/>
          </p:cNvSpPr>
          <p:nvPr>
            <p:ph type="body" sz="quarter" idx="29" hasCustomPrompt="1"/>
          </p:nvPr>
        </p:nvSpPr>
        <p:spPr>
          <a:xfrm>
            <a:off x="4156752" y="5030452"/>
            <a:ext cx="2376487" cy="504403"/>
          </a:xfrm>
          <a:noFill/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sz="2600" b="1" i="0" baseline="0"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Texto roxo</a:t>
            </a:r>
          </a:p>
        </p:txBody>
      </p:sp>
    </p:spTree>
    <p:extLst>
      <p:ext uri="{BB962C8B-B14F-4D97-AF65-F5344CB8AC3E}">
        <p14:creationId xmlns:p14="http://schemas.microsoft.com/office/powerpoint/2010/main" val="1824367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0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251521" y="938213"/>
            <a:ext cx="3600399" cy="5184775"/>
          </a:xfrm>
        </p:spPr>
        <p:txBody>
          <a:bodyPr lIns="0" tIns="0" rIns="0" bIns="0">
            <a:normAutofit/>
          </a:bodyPr>
          <a:lstStyle>
            <a:lvl1pPr marL="514350" indent="-514350">
              <a:buClr>
                <a:schemeClr val="accent1"/>
              </a:buClr>
              <a:buFont typeface="+mj-lt"/>
              <a:buAutoNum type="arabicPeriod"/>
              <a:defRPr sz="2200" b="1" baseline="0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808038" indent="-357188">
              <a:buClr>
                <a:schemeClr val="accent1"/>
              </a:buClr>
              <a:buFont typeface="Arial" pitchFamily="34" charset="0"/>
              <a:buChar char="●"/>
              <a:defRPr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54113" indent="-349250">
              <a:buClr>
                <a:schemeClr val="accent1"/>
              </a:buClr>
              <a:buFont typeface="+mj-lt"/>
              <a:buAutoNum type="alphaLcPeriod"/>
              <a:defRPr sz="14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8288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4pPr>
            <a:lvl5pPr marL="2286000" indent="-457200">
              <a:buFont typeface="+mj-lt"/>
              <a:buAutoNum type="arabicPeriod"/>
              <a:defRPr sz="22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Tópico</a:t>
            </a:r>
          </a:p>
          <a:p>
            <a:pPr lvl="1"/>
            <a:r>
              <a:rPr lang="pt-BR" dirty="0" err="1" smtClean="0"/>
              <a:t>Subtópico</a:t>
            </a:r>
            <a:endParaRPr lang="pt-BR" dirty="0" smtClean="0"/>
          </a:p>
          <a:p>
            <a:pPr lvl="2"/>
            <a:r>
              <a:rPr lang="pt-BR" dirty="0" smtClean="0"/>
              <a:t>Item (se houver)</a:t>
            </a:r>
          </a:p>
        </p:txBody>
      </p:sp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t="1353" r="28769" b="92753"/>
          <a:stretch/>
        </p:blipFill>
        <p:spPr>
          <a:xfrm>
            <a:off x="3493" y="-2"/>
            <a:ext cx="9140507" cy="480876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3492" y="265431"/>
            <a:ext cx="6296400" cy="4308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78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534988"/>
            <a:endParaRPr lang="pt-BR" sz="22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456804" y="-9766"/>
            <a:ext cx="2710060" cy="503945"/>
            <a:chOff x="3567794" y="4356712"/>
            <a:chExt cx="4749308" cy="883151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5" name="Espaço Reservado para Texto 12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65113"/>
            <a:ext cx="6296400" cy="431800"/>
          </a:xfrm>
        </p:spPr>
        <p:txBody>
          <a:bodyPr>
            <a:noAutofit/>
          </a:bodyPr>
          <a:lstStyle>
            <a:lvl1pPr marL="449263" indent="0">
              <a:buNone/>
              <a:defRPr sz="2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dirty="0" smtClean="0"/>
              <a:t>Título do slide</a:t>
            </a:r>
          </a:p>
        </p:txBody>
      </p:sp>
      <p:sp>
        <p:nvSpPr>
          <p:cNvPr id="26" name="Espaço Reservado para Texto 15"/>
          <p:cNvSpPr>
            <a:spLocks noGrp="1"/>
          </p:cNvSpPr>
          <p:nvPr>
            <p:ph type="body" sz="quarter" idx="15"/>
          </p:nvPr>
        </p:nvSpPr>
        <p:spPr>
          <a:xfrm>
            <a:off x="497745" y="6667896"/>
            <a:ext cx="4459472" cy="217488"/>
          </a:xfrm>
        </p:spPr>
        <p:txBody>
          <a:bodyPr lIns="0" tIns="0" rIns="0" bIns="0" anchor="ctr">
            <a:noAutofit/>
          </a:bodyPr>
          <a:lstStyle>
            <a:lvl1pPr marL="1588" indent="0">
              <a:buNone/>
              <a:defRPr sz="8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buNone/>
              <a:defRPr sz="1200" b="1">
                <a:solidFill>
                  <a:schemeClr val="tx1">
                    <a:lumMod val="90000"/>
                    <a:lumOff val="1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endParaRPr lang="pt-BR" dirty="0" smtClean="0"/>
          </a:p>
        </p:txBody>
      </p:sp>
      <p:sp>
        <p:nvSpPr>
          <p:cNvPr id="27" name="CaixaDeTexto 26"/>
          <p:cNvSpPr txBox="1"/>
          <p:nvPr userDrawn="1"/>
        </p:nvSpPr>
        <p:spPr>
          <a:xfrm>
            <a:off x="3493" y="6671866"/>
            <a:ext cx="486301" cy="212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800" b="1" dirty="0" smtClean="0">
                <a:solidFill>
                  <a:srgbClr val="272525">
                    <a:lumMod val="90000"/>
                    <a:lumOff val="10000"/>
                  </a:srgbClr>
                </a:solidFill>
                <a:latin typeface="Arial" pitchFamily="34" charset="0"/>
                <a:cs typeface="Arial" pitchFamily="34" charset="0"/>
              </a:rPr>
              <a:t>Fonte: </a:t>
            </a:r>
            <a:endParaRPr lang="pt-BR" sz="800" b="1" dirty="0">
              <a:solidFill>
                <a:srgbClr val="272525">
                  <a:lumMod val="90000"/>
                  <a:lumOff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 userDrawn="1"/>
        </p:nvSpPr>
        <p:spPr>
          <a:xfrm>
            <a:off x="6656464" y="6537911"/>
            <a:ext cx="2484000" cy="2616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78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/>
          <a:p>
            <a:pPr marL="87313"/>
            <a:r>
              <a:rPr lang="pt-BR" sz="1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Unidade de Estudos Econômicos |</a:t>
            </a:r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98785" y="6552234"/>
            <a:ext cx="341679" cy="239588"/>
          </a:xfrm>
        </p:spPr>
        <p:txBody>
          <a:bodyPr lIns="0" tIns="0" rIns="0" bIns="0"/>
          <a:lstStyle>
            <a:lvl1pPr algn="ctr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36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1222" r="16117" b="1883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2" name="CaixaDeTexto 11"/>
          <p:cNvSpPr txBox="1"/>
          <p:nvPr userDrawn="1"/>
        </p:nvSpPr>
        <p:spPr>
          <a:xfrm>
            <a:off x="3492" y="5071737"/>
            <a:ext cx="7448400" cy="938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22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txBody>
          <a:bodyPr wrap="square" lIns="0" tIns="0" rIns="0" bIns="0" rtlCol="0" anchor="ctr">
            <a:noAutofit/>
          </a:bodyPr>
          <a:lstStyle>
            <a:defPPr>
              <a:defRPr lang="pt-BR"/>
            </a:defPPr>
            <a:lvl1pPr marL="630238">
              <a:defRPr sz="1100" b="1">
                <a:solidFill>
                  <a:prstClr val="white"/>
                </a:solidFill>
                <a:latin typeface="Arial" pitchFamily="34" charset="0"/>
                <a:cs typeface="Arial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pt-BR" dirty="0"/>
          </a:p>
        </p:txBody>
      </p:sp>
      <p:sp>
        <p:nvSpPr>
          <p:cNvPr id="13" name="Título 1"/>
          <p:cNvSpPr>
            <a:spLocks noGrp="1"/>
          </p:cNvSpPr>
          <p:nvPr>
            <p:ph type="ctrTitle" hasCustomPrompt="1"/>
          </p:nvPr>
        </p:nvSpPr>
        <p:spPr>
          <a:xfrm>
            <a:off x="3492" y="5071738"/>
            <a:ext cx="7448400" cy="938718"/>
          </a:xfrm>
        </p:spPr>
        <p:txBody>
          <a:bodyPr lIns="0" tIns="0" rIns="0" bIns="0">
            <a:noAutofit/>
          </a:bodyPr>
          <a:lstStyle>
            <a:lvl1pPr marL="728663" indent="0" algn="l">
              <a:defRPr sz="2600" b="1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 smtClean="0"/>
              <a:t>Subtítulo da apresentação</a:t>
            </a:r>
            <a:endParaRPr lang="pt-BR" dirty="0"/>
          </a:p>
        </p:txBody>
      </p:sp>
      <p:grpSp>
        <p:nvGrpSpPr>
          <p:cNvPr id="9" name="Grupo 8"/>
          <p:cNvGrpSpPr/>
          <p:nvPr userDrawn="1"/>
        </p:nvGrpSpPr>
        <p:grpSpPr>
          <a:xfrm>
            <a:off x="6268764" y="6309320"/>
            <a:ext cx="2821520" cy="524671"/>
            <a:chOff x="3567794" y="4356712"/>
            <a:chExt cx="4749308" cy="883151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</p:spTree>
    <p:extLst>
      <p:ext uri="{BB962C8B-B14F-4D97-AF65-F5344CB8AC3E}">
        <p14:creationId xmlns:p14="http://schemas.microsoft.com/office/powerpoint/2010/main" val="3371416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bigstock-Vector-abstract-background-tr-57825542 [Converted]-01.png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1222" r="16117" b="1883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grpSp>
        <p:nvGrpSpPr>
          <p:cNvPr id="14" name="Grupo 13"/>
          <p:cNvGrpSpPr/>
          <p:nvPr userDrawn="1"/>
        </p:nvGrpSpPr>
        <p:grpSpPr>
          <a:xfrm>
            <a:off x="2236680" y="108405"/>
            <a:ext cx="4646843" cy="864096"/>
            <a:chOff x="3567794" y="4356712"/>
            <a:chExt cx="4749308" cy="883151"/>
          </a:xfrm>
        </p:grpSpPr>
        <p:pic>
          <p:nvPicPr>
            <p:cNvPr id="15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07" b="93519" l="0" r="182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0773" y="4356712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9" b="89815" l="989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7794" y="4365975"/>
              <a:ext cx="4746329" cy="873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</p:pic>
      </p:grpSp>
      <p:sp>
        <p:nvSpPr>
          <p:cNvPr id="17" name="CaixaDeTexto 16"/>
          <p:cNvSpPr txBox="1"/>
          <p:nvPr userDrawn="1"/>
        </p:nvSpPr>
        <p:spPr>
          <a:xfrm>
            <a:off x="2727088" y="1130165"/>
            <a:ext cx="3672408" cy="36004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marL="4763" algn="ctr"/>
            <a:r>
              <a:rPr lang="pt-BR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Unidade de Estudos Econômicos</a:t>
            </a:r>
          </a:p>
        </p:txBody>
      </p:sp>
      <p:sp>
        <p:nvSpPr>
          <p:cNvPr id="18" name="Text Box 2"/>
          <p:cNvSpPr txBox="1">
            <a:spLocks noChangeArrowheads="1"/>
          </p:cNvSpPr>
          <p:nvPr userDrawn="1"/>
        </p:nvSpPr>
        <p:spPr bwMode="auto">
          <a:xfrm>
            <a:off x="249387" y="2412661"/>
            <a:ext cx="432261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1400" b="1" kern="0" dirty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Núcleo </a:t>
            </a:r>
            <a:r>
              <a:rPr lang="pt-BR" sz="1400" b="1" kern="0" dirty="0" smtClean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de Análise </a:t>
            </a:r>
            <a:r>
              <a:rPr lang="pt-BR" sz="1400" b="1" kern="0" dirty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de Conjuntura </a:t>
            </a: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Giovani Baggio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 | Mercado de Trabalho</a:t>
            </a:r>
            <a:endParaRPr lang="fr-FR" sz="1200" b="1" kern="0" dirty="0">
              <a:solidFill>
                <a:srgbClr val="949494">
                  <a:lumMod val="60000"/>
                  <a:lumOff val="40000"/>
                </a:srgbClr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fr-FR" sz="1200" b="1" u="sng" kern="0" dirty="0" smtClean="0">
                <a:solidFill>
                  <a:srgbClr val="65B638"/>
                </a:solidFill>
                <a:latin typeface="Arial Narrow" pitchFamily="34" charset="0"/>
                <a:cs typeface="Arial" pitchFamily="34" charset="0"/>
              </a:rPr>
              <a:t>giovani.baggio@fiergs.org.br</a:t>
            </a:r>
            <a:endParaRPr lang="fr-FR" sz="1200" b="1" u="sng" kern="0" dirty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João Ricardo Rodrigues Moreira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 | Política Monetária e Política Fiscal</a:t>
            </a:r>
          </a:p>
          <a:p>
            <a:pPr algn="ctr" eaLnBrk="1" hangingPunct="1">
              <a:defRPr/>
            </a:pPr>
            <a:r>
              <a:rPr lang="fr-FR" sz="1200" b="1" u="sng" kern="0" dirty="0" smtClean="0">
                <a:solidFill>
                  <a:srgbClr val="65B638"/>
                </a:solidFill>
                <a:latin typeface="Arial Narrow" pitchFamily="34" charset="0"/>
                <a:cs typeface="Arial" pitchFamily="34" charset="0"/>
              </a:rPr>
              <a:t>joao.moreira@fiergs.org.br</a:t>
            </a: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Víctor Henriques de Oliveira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 | Economia Internacional e Setor Externo</a:t>
            </a:r>
          </a:p>
          <a:p>
            <a:pPr algn="ctr" eaLnBrk="1" hangingPunct="1">
              <a:defRPr/>
            </a:pPr>
            <a:r>
              <a:rPr lang="fr-FR" sz="1200" b="1" u="sng" kern="0" dirty="0" smtClean="0">
                <a:solidFill>
                  <a:srgbClr val="65B638"/>
                </a:solidFill>
                <a:latin typeface="Arial Narrow" pitchFamily="34" charset="0"/>
                <a:cs typeface="Arial" pitchFamily="34" charset="0"/>
              </a:rPr>
              <a:t>victor.oliveira@fiergs.org.br</a:t>
            </a:r>
          </a:p>
          <a:p>
            <a:pPr algn="ctr" eaLnBrk="1" hangingPunct="1">
              <a:defRPr/>
            </a:pPr>
            <a:endParaRPr lang="fr-FR" sz="1200" b="1" u="sng" kern="0" dirty="0" smtClean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300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 userDrawn="1"/>
        </p:nvSpPr>
        <p:spPr bwMode="auto">
          <a:xfrm>
            <a:off x="249387" y="1628800"/>
            <a:ext cx="864309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André </a:t>
            </a:r>
            <a:r>
              <a:rPr lang="fr-FR" sz="14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Francisco Nunes de Nunes</a:t>
            </a:r>
          </a:p>
          <a:p>
            <a:pPr algn="ctr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Economista-chefe</a:t>
            </a:r>
          </a:p>
          <a:p>
            <a:pPr algn="ctr">
              <a:defRPr/>
            </a:pPr>
            <a:r>
              <a:rPr lang="fr-FR" sz="1200" b="1" u="sng" kern="0" dirty="0" smtClean="0">
                <a:solidFill>
                  <a:srgbClr val="65B638"/>
                </a:solidFill>
                <a:latin typeface="Arial Narrow" pitchFamily="34" charset="0"/>
                <a:cs typeface="Arial" pitchFamily="34" charset="0"/>
              </a:rPr>
              <a:t>andre.nunes@fiergs.org.br</a:t>
            </a:r>
            <a:endParaRPr lang="fr-FR" sz="1200" b="1" u="sng" kern="0" dirty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 userDrawn="1"/>
        </p:nvSpPr>
        <p:spPr bwMode="auto">
          <a:xfrm>
            <a:off x="2339752" y="5426244"/>
            <a:ext cx="4472073" cy="5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2">
            <a:noAutofit/>
          </a:bodyPr>
          <a:lstStyle/>
          <a:p>
            <a:pPr algn="ctr">
              <a:spcBef>
                <a:spcPts val="600"/>
              </a:spcBef>
              <a:defRPr/>
            </a:pPr>
            <a:endParaRPr lang="fr-FR" sz="1000" b="1" u="sng" kern="0" dirty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 userDrawn="1"/>
        </p:nvSpPr>
        <p:spPr bwMode="auto">
          <a:xfrm>
            <a:off x="246475" y="6013061"/>
            <a:ext cx="8646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 smtClean="0">
                <a:solidFill>
                  <a:srgbClr val="65B638"/>
                </a:solidFill>
                <a:latin typeface="Arial"/>
              </a:rPr>
              <a:t>economia@fiergs.org.br</a:t>
            </a:r>
            <a:r>
              <a:rPr lang="pt-BR" sz="1200" dirty="0" smtClean="0">
                <a:solidFill>
                  <a:prstClr val="white"/>
                </a:solidFill>
                <a:latin typeface="Arial"/>
              </a:rPr>
              <a:t>  |  Av. Assis Brasil, 8787 – Bairro Sarandi  |  CEP 91140-001  |  Fone +55 51 3347-8731</a:t>
            </a:r>
          </a:p>
          <a:p>
            <a:pPr algn="ctr">
              <a:defRPr/>
            </a:pPr>
            <a:r>
              <a:rPr lang="pt-BR" sz="1200" dirty="0" smtClean="0">
                <a:solidFill>
                  <a:prstClr val="white"/>
                </a:solidFill>
                <a:latin typeface="Arial"/>
              </a:rPr>
              <a:t>Fax +55 51 3347-8795  | Porto </a:t>
            </a:r>
            <a:r>
              <a:rPr lang="pt-BR" sz="1200" dirty="0" err="1" smtClean="0">
                <a:solidFill>
                  <a:prstClr val="white"/>
                </a:solidFill>
                <a:latin typeface="Arial"/>
              </a:rPr>
              <a:t>Alegre-RS</a:t>
            </a:r>
            <a:r>
              <a:rPr lang="pt-BR" sz="1200" dirty="0" smtClean="0">
                <a:solidFill>
                  <a:prstClr val="white"/>
                </a:solidFill>
                <a:latin typeface="Arial"/>
              </a:rPr>
              <a:t>  |  </a:t>
            </a:r>
            <a:endParaRPr lang="pt-BR" sz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 userDrawn="1"/>
        </p:nvSpPr>
        <p:spPr bwMode="auto">
          <a:xfrm>
            <a:off x="4572001" y="2412489"/>
            <a:ext cx="4320480" cy="195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1400" b="1" kern="0" dirty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Núcleo </a:t>
            </a:r>
            <a:r>
              <a:rPr lang="pt-BR" sz="1400" b="1" kern="0" dirty="0" smtClean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Estatístico</a:t>
            </a:r>
            <a:endParaRPr lang="pt-BR" sz="1400" b="1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Ricardo Filgueras Nogueira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Economista | Indicadores Industriais e Sondagens</a:t>
            </a:r>
          </a:p>
          <a:p>
            <a:pPr algn="ctr" eaLnBrk="1" hangingPunct="1">
              <a:defRPr/>
            </a:pPr>
            <a:r>
              <a:rPr lang="fr-FR" sz="1200" b="1" u="sng" kern="0" dirty="0" smtClean="0">
                <a:solidFill>
                  <a:srgbClr val="65B638"/>
                </a:solidFill>
                <a:latin typeface="Arial Narrow" pitchFamily="34" charset="0"/>
                <a:cs typeface="Arial" pitchFamily="34" charset="0"/>
              </a:rPr>
              <a:t>ricardo.nogueira@fiergs.org.br</a:t>
            </a:r>
          </a:p>
          <a:p>
            <a:pPr algn="ctr" eaLnBrk="1" hangingPunct="1">
              <a:spcBef>
                <a:spcPts val="1200"/>
              </a:spcBef>
              <a:defRPr/>
            </a:pPr>
            <a:r>
              <a:rPr lang="fr-FR" sz="14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Cristina da Silva Castro</a:t>
            </a:r>
          </a:p>
          <a:p>
            <a:pPr algn="ctr" eaLnBrk="1" hangingPunct="1">
              <a:defRPr/>
            </a:pPr>
            <a:r>
              <a:rPr lang="fr-FR" sz="1200" b="1" kern="0" dirty="0" smtClean="0">
                <a:solidFill>
                  <a:srgbClr val="949494">
                    <a:lumMod val="60000"/>
                    <a:lumOff val="40000"/>
                  </a:srgbClr>
                </a:solidFill>
                <a:latin typeface="Arial Narrow" pitchFamily="34" charset="0"/>
                <a:cs typeface="Arial" pitchFamily="34" charset="0"/>
              </a:rPr>
              <a:t>Assistente Administrativa</a:t>
            </a:r>
          </a:p>
          <a:p>
            <a:pPr algn="ctr" eaLnBrk="1" hangingPunct="1">
              <a:defRPr/>
            </a:pPr>
            <a:r>
              <a:rPr lang="fr-FR" sz="1200" b="1" u="sng" kern="0" dirty="0" smtClean="0">
                <a:solidFill>
                  <a:srgbClr val="65B638"/>
                </a:solidFill>
                <a:latin typeface="Arial Narrow" pitchFamily="34" charset="0"/>
                <a:cs typeface="Arial" pitchFamily="34" charset="0"/>
              </a:rPr>
              <a:t>cristina.castro@fiergs.org.br</a:t>
            </a:r>
          </a:p>
          <a:p>
            <a:pPr algn="ctr" eaLnBrk="1" hangingPunct="1">
              <a:defRPr/>
            </a:pPr>
            <a:endParaRPr lang="fr-FR" sz="1400" kern="0" dirty="0" smtClean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300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fr-FR" sz="1300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 userDrawn="1"/>
        </p:nvSpPr>
        <p:spPr bwMode="auto">
          <a:xfrm>
            <a:off x="249388" y="5096463"/>
            <a:ext cx="8643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fr-FR" sz="1200" b="1" kern="0" dirty="0" smtClean="0">
                <a:solidFill>
                  <a:srgbClr val="65B638"/>
                </a:solidFill>
                <a:latin typeface="Arial" pitchFamily="34" charset="0"/>
                <a:cs typeface="Arial" pitchFamily="34" charset="0"/>
              </a:rPr>
              <a:t>Estagiário</a:t>
            </a:r>
            <a:endParaRPr lang="fr-FR" sz="1200" u="sng" kern="0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auto">
          <a:xfrm>
            <a:off x="3640669" y="5395483"/>
            <a:ext cx="3649653" cy="5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numCol="2">
            <a:no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fr-FR" sz="12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Vítor Dresch</a:t>
            </a:r>
          </a:p>
          <a:p>
            <a:pPr algn="ctr">
              <a:defRPr/>
            </a:pPr>
            <a:r>
              <a:rPr lang="fr-FR" sz="1000" b="1" u="sng" kern="0" dirty="0" smtClean="0">
                <a:solidFill>
                  <a:srgbClr val="65B638"/>
                </a:solidFill>
                <a:latin typeface="Arial Narrow" pitchFamily="34" charset="0"/>
                <a:cs typeface="Arial" pitchFamily="34" charset="0"/>
              </a:rPr>
              <a:t>vitor.dresch@fiergs.org.br</a:t>
            </a:r>
            <a:endParaRPr lang="fr-FR" sz="1000" b="1" u="sng" kern="0" dirty="0">
              <a:solidFill>
                <a:srgbClr val="65B638"/>
              </a:solidFill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12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54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4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8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srgbClr val="272525">
                  <a:tint val="75000"/>
                </a:srgb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30831-F2FE-4359-818C-9C8D41263012}" type="slidenum">
              <a:rPr lang="pt-BR" smtClean="0">
                <a:solidFill>
                  <a:srgbClr val="272525">
                    <a:tint val="75000"/>
                  </a:srgbClr>
                </a:solidFill>
              </a:rPr>
              <a:pPr/>
              <a:t>‹nº›</a:t>
            </a:fld>
            <a:endParaRPr lang="pt-BR" dirty="0">
              <a:solidFill>
                <a:srgbClr val="27252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2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9094" y="5051628"/>
            <a:ext cx="6943226" cy="1080490"/>
          </a:xfrm>
        </p:spPr>
        <p:txBody>
          <a:bodyPr/>
          <a:lstStyle/>
          <a:p>
            <a:pPr marL="0" indent="-633413">
              <a:lnSpc>
                <a:spcPct val="80000"/>
              </a:lnSpc>
            </a:pPr>
            <a:r>
              <a:rPr lang="pt-BR" sz="2200" dirty="0" smtClean="0"/>
              <a:t>Cenário econômico e perspectivas</a:t>
            </a:r>
            <a:endParaRPr lang="pt-BR" sz="2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2"/>
          </p:nvPr>
        </p:nvSpPr>
        <p:spPr>
          <a:xfrm>
            <a:off x="-203274" y="5097991"/>
            <a:ext cx="7677592" cy="215900"/>
          </a:xfrm>
        </p:spPr>
        <p:txBody>
          <a:bodyPr/>
          <a:lstStyle/>
          <a:p>
            <a:r>
              <a:rPr lang="pt-BR" dirty="0" smtClean="0"/>
              <a:t>CIC Caxias do Sul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-199225" y="5759014"/>
            <a:ext cx="7448400" cy="212400"/>
          </a:xfrm>
        </p:spPr>
        <p:txBody>
          <a:bodyPr/>
          <a:lstStyle/>
          <a:p>
            <a:r>
              <a:rPr lang="pt-BR" dirty="0" smtClean="0"/>
              <a:t>24 de junho de 2019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24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" y="2688144"/>
            <a:ext cx="8988300" cy="362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271459" y="3633555"/>
            <a:ext cx="679685" cy="2655273"/>
          </a:xfrm>
          <a:prstGeom prst="rect">
            <a:avLst/>
          </a:prstGeom>
          <a:solidFill>
            <a:schemeClr val="accent2">
              <a:lumMod val="60000"/>
              <a:lumOff val="40000"/>
              <a:alpha val="38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Economia perdeu força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IBGE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10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004048" y="2379826"/>
            <a:ext cx="4054667" cy="1049174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85750" indent="-285750" algn="l">
              <a:buFont typeface="Wingdings" pitchFamily="2" charset="2"/>
              <a:buChar char="ü"/>
            </a:pPr>
            <a:r>
              <a:rPr lang="pt-BR" sz="16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sym typeface="Wingdings" panose="05000000000000000000" pitchFamily="2" charset="2"/>
              </a:rPr>
              <a:t>Nos últimos 10 anos, a média de crescimento foi de 1,2</a:t>
            </a:r>
            <a:r>
              <a:rPr lang="pt-BR" sz="16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sym typeface="Wingdings" panose="05000000000000000000" pitchFamily="2" charset="2"/>
              </a:rPr>
              <a:t>%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pt-BR" sz="16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sym typeface="Wingdings" panose="05000000000000000000" pitchFamily="2" charset="2"/>
              </a:rPr>
              <a:t>O PIB </a:t>
            </a:r>
            <a:r>
              <a:rPr lang="pt-BR" sz="1600" i="1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sym typeface="Wingdings" panose="05000000000000000000" pitchFamily="2" charset="2"/>
              </a:rPr>
              <a:t>per capita</a:t>
            </a:r>
            <a:r>
              <a:rPr lang="pt-BR" sz="16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sym typeface="Wingdings" panose="05000000000000000000" pitchFamily="2" charset="2"/>
              </a:rPr>
              <a:t> está no mesmo patamar de 2009</a:t>
            </a:r>
            <a:endParaRPr lang="pt-BR" sz="16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  <a:sym typeface="Wingdings" panose="05000000000000000000" pitchFamily="2" charset="2"/>
            </a:endParaRP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55455" y="716493"/>
            <a:ext cx="8965105" cy="7959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 recuperação da economia brasileira era lenta e tem perdido tração desde meados do ano passado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952939" y="1651033"/>
            <a:ext cx="5261352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 smtClean="0">
                <a:solidFill>
                  <a:srgbClr val="272525"/>
                </a:solidFill>
              </a:rPr>
              <a:t>PIB</a:t>
            </a:r>
            <a:endParaRPr lang="pt-BR" sz="1800" dirty="0">
              <a:solidFill>
                <a:srgbClr val="272525"/>
              </a:solidFill>
            </a:endParaRPr>
          </a:p>
          <a:p>
            <a:r>
              <a:rPr lang="pt-BR" sz="1500" b="0" dirty="0" smtClean="0">
                <a:solidFill>
                  <a:srgbClr val="272525"/>
                </a:solidFill>
              </a:rPr>
              <a:t>(Variação % sobre mesmo trimestre ano anterior)</a:t>
            </a:r>
            <a:endParaRPr lang="pt-BR" sz="1500" b="0" dirty="0">
              <a:solidFill>
                <a:srgbClr val="2725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/>
      <p:bldP spid="9" grpId="0"/>
      <p:bldP spid="12" grpId="0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Por que 2019 frustrou as expectativas?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11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50120" y="718214"/>
            <a:ext cx="8788457" cy="7681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O início de 2019 reverbera os choques de 2018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62431" y="1844824"/>
            <a:ext cx="8503589" cy="7051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t-BR" sz="20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Crise da Argentina impactou duramente as exportações de </a:t>
            </a: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manufaturados</a:t>
            </a:r>
            <a:endParaRPr lang="pt-BR" sz="20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64772" y="2565391"/>
            <a:ext cx="8503589" cy="7051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Greve dos caminhoneiros desabasteceu setores e elevou os custos de transporte. Também aumentou o quadro de incerteza</a:t>
            </a:r>
            <a:endParaRPr lang="pt-BR" sz="20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64772" y="3357076"/>
            <a:ext cx="8503589" cy="641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Polarização durante as eleições gerou incerteza e impactou juros e câmbio, adiando decisões de investimentos</a:t>
            </a:r>
            <a:endParaRPr lang="pt-BR" sz="20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270520" y="4077072"/>
            <a:ext cx="8503589" cy="7756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Mais recentemente, houve a queda da Barragem em Brumadinho, que exercerá influência sobre a economia durante todo o ano</a:t>
            </a:r>
            <a:endParaRPr lang="pt-BR" sz="20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264772" y="4923016"/>
            <a:ext cx="8503589" cy="5769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Ruídos na articulação da reforma da Previdência deixam investidores em compasso de espera </a:t>
            </a:r>
            <a:endParaRPr lang="pt-BR" sz="20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8414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  <p:bldP spid="2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6" y="3055899"/>
            <a:ext cx="6948215" cy="344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4" y="3055958"/>
            <a:ext cx="6948215" cy="32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Por que 2019 frustrou as expectativas?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Boletim Focus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12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-15272" y="744203"/>
            <a:ext cx="9145304" cy="8449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O ritmo de recuperação tem sido aquém do esperado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20649" y="1755461"/>
            <a:ext cx="5585556" cy="667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>
                <a:solidFill>
                  <a:srgbClr val="272525"/>
                </a:solidFill>
              </a:rPr>
              <a:t>Expectativas de mercado para o PIB em 2019 e 2020</a:t>
            </a:r>
            <a:endParaRPr lang="pt-BR" dirty="0">
              <a:solidFill>
                <a:srgbClr val="272525"/>
              </a:solidFill>
            </a:endParaRPr>
          </a:p>
          <a:p>
            <a:r>
              <a:rPr lang="pt-BR" b="0" dirty="0" smtClean="0">
                <a:solidFill>
                  <a:srgbClr val="272525"/>
                </a:solidFill>
              </a:rPr>
              <a:t>(var % anual projetada)</a:t>
            </a:r>
            <a:endParaRPr lang="pt-BR" b="0" dirty="0">
              <a:solidFill>
                <a:srgbClr val="272525"/>
              </a:solidFill>
            </a:endParaRP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7225495" y="3832226"/>
            <a:ext cx="1821802" cy="14689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Tendência é voltar para a recuperação </a:t>
            </a:r>
            <a:r>
              <a:rPr lang="pt-BR" sz="16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lenta e gradual </a:t>
            </a:r>
            <a:r>
              <a:rPr lang="pt-BR" sz="16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quando os choques se dissiparem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323528" y="4941168"/>
            <a:ext cx="1117523" cy="385933"/>
            <a:chOff x="2374357" y="6124525"/>
            <a:chExt cx="1117523" cy="385933"/>
          </a:xfrm>
        </p:grpSpPr>
        <p:sp>
          <p:nvSpPr>
            <p:cNvPr id="14" name="Retângulo 13"/>
            <p:cNvSpPr/>
            <p:nvPr/>
          </p:nvSpPr>
          <p:spPr>
            <a:xfrm>
              <a:off x="2374357" y="6298261"/>
              <a:ext cx="355881" cy="7390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78000">
                  <a:schemeClr val="accent1"/>
                </a:gs>
                <a:gs pos="100000">
                  <a:srgbClr val="76C749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2679043" y="6124525"/>
              <a:ext cx="812837" cy="3859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2019</a:t>
              </a:r>
              <a:endParaRPr lang="pt-BR" dirty="0">
                <a:solidFill>
                  <a:srgbClr val="272525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2003876" y="4956054"/>
            <a:ext cx="1165367" cy="385933"/>
            <a:chOff x="4054705" y="6139411"/>
            <a:chExt cx="1165367" cy="385933"/>
          </a:xfrm>
        </p:grpSpPr>
        <p:sp>
          <p:nvSpPr>
            <p:cNvPr id="17" name="Retângulo 16"/>
            <p:cNvSpPr/>
            <p:nvPr/>
          </p:nvSpPr>
          <p:spPr>
            <a:xfrm>
              <a:off x="4054705" y="6307424"/>
              <a:ext cx="391469" cy="73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78000">
                  <a:schemeClr val="accent2"/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4407235" y="6139411"/>
              <a:ext cx="812837" cy="3859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2020</a:t>
              </a:r>
              <a:endParaRPr lang="pt-BR" dirty="0">
                <a:solidFill>
                  <a:srgbClr val="272525"/>
                </a:solidFill>
              </a:endParaRP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7083879" y="2161399"/>
            <a:ext cx="1952617" cy="11955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6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Ruído político também contribuiu para a reversão das expectativas</a:t>
            </a:r>
          </a:p>
        </p:txBody>
      </p:sp>
    </p:spTree>
    <p:extLst>
      <p:ext uri="{BB962C8B-B14F-4D97-AF65-F5344CB8AC3E}">
        <p14:creationId xmlns:p14="http://schemas.microsoft.com/office/powerpoint/2010/main" val="48324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9" grpId="0"/>
      <p:bldP spid="12" grpId="0" build="p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Recuperação industrial interrompida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IBGE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13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87624" y="1713687"/>
            <a:ext cx="273630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l"/>
            <a:r>
              <a:rPr lang="pt-BR" dirty="0" smtClean="0">
                <a:solidFill>
                  <a:srgbClr val="272525"/>
                </a:solidFill>
              </a:rPr>
              <a:t>Produção industrial</a:t>
            </a:r>
            <a:endParaRPr lang="pt-BR" dirty="0">
              <a:solidFill>
                <a:srgbClr val="272525"/>
              </a:solidFill>
            </a:endParaRPr>
          </a:p>
          <a:p>
            <a:pPr algn="l"/>
            <a:r>
              <a:rPr lang="pt-BR" b="0" dirty="0" smtClean="0">
                <a:solidFill>
                  <a:srgbClr val="272525"/>
                </a:solidFill>
              </a:rPr>
              <a:t>(Índice 2012=100, com ajuste sazonal)</a:t>
            </a:r>
            <a:endParaRPr lang="pt-BR" b="0" dirty="0">
              <a:solidFill>
                <a:srgbClr val="272525"/>
              </a:solidFill>
            </a:endParaRP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36332" y="723760"/>
            <a:ext cx="9054756" cy="9294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 Indústria foi o segmento mais afetado pela crise e a sua recuperação refletiu os ruídos recentes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211960" y="3480207"/>
            <a:ext cx="3214173" cy="1035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Os choques afetaram investimentos, exportações e consumo de bens duráveis</a:t>
            </a:r>
            <a:endParaRPr lang="pt-BR" sz="16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7020272" y="1981777"/>
            <a:ext cx="1872208" cy="9519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- 3,7% em comparação com junho/18</a:t>
            </a:r>
            <a:endParaRPr lang="pt-BR" sz="16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71" y="1759952"/>
            <a:ext cx="5341329" cy="344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" y="3673531"/>
            <a:ext cx="5045363" cy="318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spaço Reservado para Texto 14"/>
          <p:cNvSpPr>
            <a:spLocks noGrp="1"/>
          </p:cNvSpPr>
          <p:nvPr>
            <p:ph type="body" sz="quarter" idx="4294967295"/>
          </p:nvPr>
        </p:nvSpPr>
        <p:spPr>
          <a:xfrm>
            <a:off x="310649" y="3507861"/>
            <a:ext cx="3699268" cy="649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pt-BR" sz="1600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Utilização da Capacidade Instalada</a:t>
            </a:r>
            <a:endParaRPr lang="pt-BR" sz="1600" b="1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600" dirty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(Em </a:t>
            </a:r>
            <a:r>
              <a:rPr lang="pt-BR" sz="1600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%)</a:t>
            </a:r>
            <a:endParaRPr lang="pt-BR" sz="1600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7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2" grpId="0" build="p"/>
      <p:bldP spid="10" grpId="0" build="p"/>
      <p:bldP spid="17" grpId="0" build="p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A volta da retomada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14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37615" y="713188"/>
            <a:ext cx="9054756" cy="8534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Após o primeiro semestre com desempenho abaixo do esperado, a tendência é a retomada do ciclo de recuperação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69245" y="1715777"/>
            <a:ext cx="8899960" cy="7051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2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Os elementos que sustentam a recuperação cíclica continuam presentes:</a:t>
            </a:r>
            <a:endParaRPr lang="pt-BR" sz="22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55004" y="2503297"/>
            <a:ext cx="8253500" cy="5297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2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Confiança elevada</a:t>
            </a:r>
            <a:endParaRPr lang="pt-BR" sz="22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53342" y="4147402"/>
            <a:ext cx="8253500" cy="5297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2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Inflação controlada e juros baixos</a:t>
            </a:r>
            <a:endParaRPr lang="pt-BR" sz="22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48076" y="4702974"/>
            <a:ext cx="8253500" cy="5297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2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Queda sistemática do endividamento das famílias</a:t>
            </a:r>
            <a:endParaRPr lang="pt-BR" sz="22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48076" y="3591830"/>
            <a:ext cx="8253500" cy="5297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2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Ociosidade na indústria</a:t>
            </a:r>
            <a:endParaRPr lang="pt-BR" sz="22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853342" y="5259269"/>
            <a:ext cx="8253500" cy="481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2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Estoques ajustados</a:t>
            </a:r>
            <a:endParaRPr lang="pt-BR" sz="22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53342" y="3043256"/>
            <a:ext cx="8253500" cy="5297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400" b="1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pt-BR" sz="22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Mercado de trabalho desaquecido</a:t>
            </a:r>
            <a:endParaRPr lang="pt-BR" sz="22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046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  <p:bldP spid="2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7" y="1926304"/>
            <a:ext cx="9051777" cy="47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258417" y="265113"/>
            <a:ext cx="6966030" cy="431800"/>
          </a:xfrm>
        </p:spPr>
        <p:txBody>
          <a:bodyPr/>
          <a:lstStyle/>
          <a:p>
            <a:r>
              <a:rPr lang="pt-BR" dirty="0" smtClean="0"/>
              <a:t>Melhora do emprego formal segue distante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IBGE.  Ministério da Economia.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15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835696" y="1124744"/>
            <a:ext cx="5754804" cy="606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 smtClean="0">
                <a:solidFill>
                  <a:srgbClr val="272525"/>
                </a:solidFill>
              </a:rPr>
              <a:t>PIB e Estoque de empregos formais – Brasil</a:t>
            </a:r>
            <a:endParaRPr lang="pt-BR" sz="1800" dirty="0">
              <a:solidFill>
                <a:srgbClr val="272525"/>
              </a:solidFill>
            </a:endParaRPr>
          </a:p>
          <a:p>
            <a:r>
              <a:rPr lang="pt-BR" b="0" dirty="0" smtClean="0">
                <a:solidFill>
                  <a:srgbClr val="272525"/>
                </a:solidFill>
              </a:rPr>
              <a:t>(</a:t>
            </a:r>
            <a:r>
              <a:rPr lang="pt-BR" b="0" dirty="0">
                <a:solidFill>
                  <a:srgbClr val="272525"/>
                </a:solidFill>
              </a:rPr>
              <a:t>Variação % </a:t>
            </a:r>
            <a:r>
              <a:rPr lang="pt-BR" b="0" dirty="0" smtClean="0">
                <a:solidFill>
                  <a:srgbClr val="272525"/>
                </a:solidFill>
              </a:rPr>
              <a:t>acumulada em 4 trimestres)</a:t>
            </a:r>
            <a:endParaRPr lang="pt-BR" b="0" dirty="0">
              <a:solidFill>
                <a:srgbClr val="272525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4849" y="729921"/>
            <a:ext cx="8821670" cy="3670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0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O emprego apresenta defasagem de resposta à atividade econômica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547664" y="4365104"/>
            <a:ext cx="3741250" cy="8655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Em geral, máximos locais no emprego são precedidos por máximos locais na atividade</a:t>
            </a:r>
            <a:endParaRPr lang="pt-BR" sz="18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eta para baixo 5"/>
          <p:cNvSpPr/>
          <p:nvPr/>
        </p:nvSpPr>
        <p:spPr>
          <a:xfrm>
            <a:off x="3433940" y="1865834"/>
            <a:ext cx="211847" cy="324962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eta para baixo 20"/>
          <p:cNvSpPr/>
          <p:nvPr/>
        </p:nvSpPr>
        <p:spPr>
          <a:xfrm>
            <a:off x="1677612" y="2571140"/>
            <a:ext cx="211847" cy="324000"/>
          </a:xfrm>
          <a:prstGeom prst="down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eta para baixo 21"/>
          <p:cNvSpPr/>
          <p:nvPr/>
        </p:nvSpPr>
        <p:spPr>
          <a:xfrm>
            <a:off x="5700169" y="1748286"/>
            <a:ext cx="211847" cy="324962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eta para baixo 22"/>
          <p:cNvSpPr/>
          <p:nvPr/>
        </p:nvSpPr>
        <p:spPr>
          <a:xfrm>
            <a:off x="4834405" y="1844824"/>
            <a:ext cx="211847" cy="324962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eta para baixo 23"/>
          <p:cNvSpPr/>
          <p:nvPr/>
        </p:nvSpPr>
        <p:spPr>
          <a:xfrm>
            <a:off x="1983889" y="2824800"/>
            <a:ext cx="211847" cy="324962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Seta para baixo 24"/>
          <p:cNvSpPr/>
          <p:nvPr/>
        </p:nvSpPr>
        <p:spPr>
          <a:xfrm>
            <a:off x="3295769" y="2204864"/>
            <a:ext cx="211847" cy="324000"/>
          </a:xfrm>
          <a:prstGeom prst="down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eta para baixo 25"/>
          <p:cNvSpPr/>
          <p:nvPr/>
        </p:nvSpPr>
        <p:spPr>
          <a:xfrm>
            <a:off x="4658076" y="2087316"/>
            <a:ext cx="211847" cy="324000"/>
          </a:xfrm>
          <a:prstGeom prst="down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eta para baixo 26"/>
          <p:cNvSpPr/>
          <p:nvPr/>
        </p:nvSpPr>
        <p:spPr>
          <a:xfrm>
            <a:off x="5512281" y="1829088"/>
            <a:ext cx="211847" cy="324000"/>
          </a:xfrm>
          <a:prstGeom prst="down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0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2" grpId="0"/>
      <p:bldP spid="16" grpId="0"/>
      <p:bldP spid="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7" y="1926304"/>
            <a:ext cx="9051777" cy="47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IBGE.  Ministério da Economia.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16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835696" y="1124744"/>
            <a:ext cx="5754804" cy="606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 smtClean="0">
                <a:solidFill>
                  <a:srgbClr val="272525"/>
                </a:solidFill>
              </a:rPr>
              <a:t>PIB e Estoque de empregos formais – Brasil</a:t>
            </a:r>
            <a:endParaRPr lang="pt-BR" sz="1800" dirty="0">
              <a:solidFill>
                <a:srgbClr val="272525"/>
              </a:solidFill>
            </a:endParaRPr>
          </a:p>
          <a:p>
            <a:r>
              <a:rPr lang="pt-BR" b="0" dirty="0" smtClean="0">
                <a:solidFill>
                  <a:srgbClr val="272525"/>
                </a:solidFill>
              </a:rPr>
              <a:t>(</a:t>
            </a:r>
            <a:r>
              <a:rPr lang="pt-BR" b="0" dirty="0">
                <a:solidFill>
                  <a:srgbClr val="272525"/>
                </a:solidFill>
              </a:rPr>
              <a:t>Variação % </a:t>
            </a:r>
            <a:r>
              <a:rPr lang="pt-BR" b="0" dirty="0" smtClean="0">
                <a:solidFill>
                  <a:srgbClr val="272525"/>
                </a:solidFill>
              </a:rPr>
              <a:t>acumulada em 4 trimestres)</a:t>
            </a:r>
            <a:endParaRPr lang="pt-BR" b="0" dirty="0">
              <a:solidFill>
                <a:srgbClr val="272525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4849" y="729921"/>
            <a:ext cx="8821670" cy="3670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0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O emprego apresenta defasagem de resposta à atividade econômica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317572" y="4739212"/>
            <a:ext cx="5477564" cy="65031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Da mesma forma, mínimos locais no emprego são precedidos por mínimos locais na atividade</a:t>
            </a:r>
            <a:endParaRPr lang="pt-BR" sz="18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566828" y="1663607"/>
            <a:ext cx="2555324" cy="13940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Em média, há uma defasagem de 4 meses nos máximos e de 6 meses nos mínimos</a:t>
            </a:r>
            <a:endParaRPr lang="pt-BR" sz="18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1" name="Seta para baixo 20"/>
          <p:cNvSpPr/>
          <p:nvPr/>
        </p:nvSpPr>
        <p:spPr>
          <a:xfrm flipV="1">
            <a:off x="5130421" y="4357602"/>
            <a:ext cx="211847" cy="324000"/>
          </a:xfrm>
          <a:prstGeom prst="down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eta para baixo 23"/>
          <p:cNvSpPr/>
          <p:nvPr/>
        </p:nvSpPr>
        <p:spPr>
          <a:xfrm flipV="1">
            <a:off x="5236345" y="3356992"/>
            <a:ext cx="211847" cy="324962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Seta para baixo 27"/>
          <p:cNvSpPr/>
          <p:nvPr/>
        </p:nvSpPr>
        <p:spPr>
          <a:xfrm flipV="1">
            <a:off x="7944651" y="5032352"/>
            <a:ext cx="211847" cy="324962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Seta para baixo 28"/>
          <p:cNvSpPr/>
          <p:nvPr/>
        </p:nvSpPr>
        <p:spPr>
          <a:xfrm flipV="1">
            <a:off x="7744529" y="5145526"/>
            <a:ext cx="211847" cy="324000"/>
          </a:xfrm>
          <a:prstGeom prst="down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eta para baixo 30"/>
          <p:cNvSpPr/>
          <p:nvPr/>
        </p:nvSpPr>
        <p:spPr>
          <a:xfrm flipV="1">
            <a:off x="4192284" y="2685067"/>
            <a:ext cx="211847" cy="324962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78000">
                <a:schemeClr val="accent2"/>
              </a:gs>
              <a:gs pos="100000">
                <a:schemeClr val="bg1">
                  <a:lumMod val="65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Seta para baixo 31"/>
          <p:cNvSpPr/>
          <p:nvPr/>
        </p:nvSpPr>
        <p:spPr>
          <a:xfrm flipV="1">
            <a:off x="3836018" y="3429449"/>
            <a:ext cx="211847" cy="324000"/>
          </a:xfrm>
          <a:prstGeom prst="down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8000">
                <a:schemeClr val="accent1"/>
              </a:gs>
              <a:gs pos="100000">
                <a:srgbClr val="76C749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pt-BR" sz="1700" b="1" i="1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258417" y="265113"/>
            <a:ext cx="6966030" cy="431800"/>
          </a:xfrm>
        </p:spPr>
        <p:txBody>
          <a:bodyPr/>
          <a:lstStyle/>
          <a:p>
            <a:r>
              <a:rPr lang="pt-BR" dirty="0" smtClean="0"/>
              <a:t>Melhora do emprego formal segue distante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86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 animBg="1"/>
      <p:bldP spid="24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6109926" y="3998383"/>
            <a:ext cx="2985056" cy="14468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8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 expectativa é de inflação baixa nos próximos anos</a:t>
            </a:r>
            <a:endParaRPr lang="pt-BR" sz="18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6123448" y="2132856"/>
            <a:ext cx="2985056" cy="14468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8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 inflação mais alta no momento é consequência direta da Greve dos Caminhoneiros</a:t>
            </a:r>
            <a:endParaRPr lang="pt-BR" sz="18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5737007" y="1747058"/>
            <a:ext cx="3322328" cy="2979906"/>
            <a:chOff x="6235797" y="1844824"/>
            <a:chExt cx="3322328" cy="2979906"/>
          </a:xfrm>
        </p:grpSpPr>
        <p:sp>
          <p:nvSpPr>
            <p:cNvPr id="36" name="Retângulo de cantos arredondados 35"/>
            <p:cNvSpPr/>
            <p:nvPr/>
          </p:nvSpPr>
          <p:spPr>
            <a:xfrm>
              <a:off x="6349921" y="1844824"/>
              <a:ext cx="3105155" cy="2979906"/>
            </a:xfrm>
            <a:prstGeom prst="roundRect">
              <a:avLst/>
            </a:prstGeom>
            <a:solidFill>
              <a:schemeClr val="bg1">
                <a:lumMod val="85000"/>
                <a:alpha val="20000"/>
              </a:schemeClr>
            </a:solidFill>
            <a:ln w="15875">
              <a:solidFill>
                <a:schemeClr val="accent1"/>
              </a:solidFill>
              <a:prstDash val="sys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1600">
                <a:solidFill>
                  <a:srgbClr val="272525"/>
                </a:solidFill>
              </a:endParaRPr>
            </a:p>
          </p:txBody>
        </p:sp>
        <p:sp>
          <p:nvSpPr>
            <p:cNvPr id="37" name="Espaço Reservado para Texto 14"/>
            <p:cNvSpPr txBox="1">
              <a:spLocks/>
            </p:cNvSpPr>
            <p:nvPr/>
          </p:nvSpPr>
          <p:spPr>
            <a:xfrm>
              <a:off x="6733679" y="1884113"/>
              <a:ext cx="1086941" cy="4316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IPCA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38" name="Espaço Reservado para Texto 9"/>
            <p:cNvSpPr txBox="1">
              <a:spLocks/>
            </p:cNvSpPr>
            <p:nvPr/>
          </p:nvSpPr>
          <p:spPr>
            <a:xfrm>
              <a:off x="7747841" y="2291306"/>
              <a:ext cx="808153" cy="457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4,50%</a:t>
              </a:r>
              <a:endParaRPr lang="pt-BR" sz="1600" b="0" dirty="0"/>
            </a:p>
          </p:txBody>
        </p:sp>
        <p:sp>
          <p:nvSpPr>
            <p:cNvPr id="39" name="Espaço Reservado para Texto 14"/>
            <p:cNvSpPr txBox="1">
              <a:spLocks/>
            </p:cNvSpPr>
            <p:nvPr/>
          </p:nvSpPr>
          <p:spPr>
            <a:xfrm>
              <a:off x="6268350" y="2327507"/>
              <a:ext cx="816635" cy="4316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2017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40" name="Espaço Reservado para Texto 9"/>
            <p:cNvSpPr txBox="1">
              <a:spLocks/>
            </p:cNvSpPr>
            <p:nvPr/>
          </p:nvSpPr>
          <p:spPr>
            <a:xfrm>
              <a:off x="6922023" y="2342065"/>
              <a:ext cx="808153" cy="3779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2,95%</a:t>
              </a:r>
              <a:endParaRPr lang="pt-BR" sz="1600" b="0" dirty="0"/>
            </a:p>
          </p:txBody>
        </p:sp>
        <p:sp>
          <p:nvSpPr>
            <p:cNvPr id="41" name="Espaço Reservado para Texto 14"/>
            <p:cNvSpPr txBox="1">
              <a:spLocks/>
            </p:cNvSpPr>
            <p:nvPr/>
          </p:nvSpPr>
          <p:spPr>
            <a:xfrm>
              <a:off x="7584679" y="1857609"/>
              <a:ext cx="1086941" cy="4316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Meta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42" name="Espaço Reservado para Texto 14"/>
            <p:cNvSpPr txBox="1">
              <a:spLocks/>
            </p:cNvSpPr>
            <p:nvPr/>
          </p:nvSpPr>
          <p:spPr>
            <a:xfrm>
              <a:off x="6253323" y="2818311"/>
              <a:ext cx="863247" cy="4316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2018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43" name="Espaço Reservado para Texto 14"/>
            <p:cNvSpPr txBox="1">
              <a:spLocks/>
            </p:cNvSpPr>
            <p:nvPr/>
          </p:nvSpPr>
          <p:spPr>
            <a:xfrm>
              <a:off x="6243993" y="3309115"/>
              <a:ext cx="898299" cy="4316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2019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44" name="Espaço Reservado para Texto 14"/>
            <p:cNvSpPr txBox="1">
              <a:spLocks/>
            </p:cNvSpPr>
            <p:nvPr/>
          </p:nvSpPr>
          <p:spPr>
            <a:xfrm>
              <a:off x="6235797" y="3813171"/>
              <a:ext cx="898299" cy="4316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2020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45" name="Espaço Reservado para Texto 14"/>
            <p:cNvSpPr txBox="1">
              <a:spLocks/>
            </p:cNvSpPr>
            <p:nvPr/>
          </p:nvSpPr>
          <p:spPr>
            <a:xfrm>
              <a:off x="6248035" y="4318617"/>
              <a:ext cx="898299" cy="3924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2021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46" name="Espaço Reservado para Texto 9"/>
            <p:cNvSpPr txBox="1">
              <a:spLocks/>
            </p:cNvSpPr>
            <p:nvPr/>
          </p:nvSpPr>
          <p:spPr>
            <a:xfrm>
              <a:off x="6933172" y="2873940"/>
              <a:ext cx="808153" cy="3779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3,75%</a:t>
              </a:r>
              <a:endParaRPr lang="pt-BR" sz="1600" b="0" dirty="0"/>
            </a:p>
          </p:txBody>
        </p:sp>
        <p:sp>
          <p:nvSpPr>
            <p:cNvPr id="47" name="Espaço Reservado para Texto 9"/>
            <p:cNvSpPr txBox="1">
              <a:spLocks/>
            </p:cNvSpPr>
            <p:nvPr/>
          </p:nvSpPr>
          <p:spPr>
            <a:xfrm>
              <a:off x="6929479" y="3377996"/>
              <a:ext cx="888969" cy="3779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3,84%*</a:t>
              </a:r>
              <a:endParaRPr lang="pt-BR" sz="1600" b="0" dirty="0"/>
            </a:p>
          </p:txBody>
        </p:sp>
        <p:sp>
          <p:nvSpPr>
            <p:cNvPr id="48" name="Espaço Reservado para Texto 9"/>
            <p:cNvSpPr txBox="1">
              <a:spLocks/>
            </p:cNvSpPr>
            <p:nvPr/>
          </p:nvSpPr>
          <p:spPr>
            <a:xfrm>
              <a:off x="6920935" y="3882052"/>
              <a:ext cx="888969" cy="3779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4,00%*</a:t>
              </a:r>
              <a:endParaRPr lang="pt-BR" sz="1600" b="0" dirty="0"/>
            </a:p>
          </p:txBody>
        </p:sp>
        <p:sp>
          <p:nvSpPr>
            <p:cNvPr id="49" name="Espaço Reservado para Texto 9"/>
            <p:cNvSpPr txBox="1">
              <a:spLocks/>
            </p:cNvSpPr>
            <p:nvPr/>
          </p:nvSpPr>
          <p:spPr>
            <a:xfrm>
              <a:off x="6933172" y="4327352"/>
              <a:ext cx="888969" cy="3779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3,75%*</a:t>
              </a:r>
              <a:endParaRPr lang="pt-BR" sz="1600" b="0" dirty="0"/>
            </a:p>
          </p:txBody>
        </p:sp>
        <p:sp>
          <p:nvSpPr>
            <p:cNvPr id="50" name="Espaço Reservado para Texto 9"/>
            <p:cNvSpPr txBox="1">
              <a:spLocks/>
            </p:cNvSpPr>
            <p:nvPr/>
          </p:nvSpPr>
          <p:spPr>
            <a:xfrm>
              <a:off x="7743827" y="2819810"/>
              <a:ext cx="808153" cy="457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4,50%</a:t>
              </a:r>
              <a:endParaRPr lang="pt-BR" sz="1600" b="0" dirty="0"/>
            </a:p>
          </p:txBody>
        </p:sp>
        <p:sp>
          <p:nvSpPr>
            <p:cNvPr id="51" name="Espaço Reservado para Texto 9"/>
            <p:cNvSpPr txBox="1">
              <a:spLocks/>
            </p:cNvSpPr>
            <p:nvPr/>
          </p:nvSpPr>
          <p:spPr>
            <a:xfrm>
              <a:off x="7743827" y="3344651"/>
              <a:ext cx="808153" cy="4157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4,25%</a:t>
              </a:r>
              <a:endParaRPr lang="pt-BR" sz="1600" b="0" dirty="0"/>
            </a:p>
          </p:txBody>
        </p:sp>
        <p:sp>
          <p:nvSpPr>
            <p:cNvPr id="52" name="Espaço Reservado para Texto 9"/>
            <p:cNvSpPr txBox="1">
              <a:spLocks/>
            </p:cNvSpPr>
            <p:nvPr/>
          </p:nvSpPr>
          <p:spPr>
            <a:xfrm>
              <a:off x="7756065" y="3827922"/>
              <a:ext cx="808153" cy="457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4,00%</a:t>
              </a:r>
              <a:endParaRPr lang="pt-BR" sz="1600" b="0" dirty="0"/>
            </a:p>
          </p:txBody>
        </p:sp>
        <p:sp>
          <p:nvSpPr>
            <p:cNvPr id="53" name="Espaço Reservado para Texto 9"/>
            <p:cNvSpPr txBox="1">
              <a:spLocks/>
            </p:cNvSpPr>
            <p:nvPr/>
          </p:nvSpPr>
          <p:spPr>
            <a:xfrm>
              <a:off x="7768303" y="4292222"/>
              <a:ext cx="808153" cy="457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3,75%</a:t>
              </a:r>
              <a:endParaRPr lang="pt-BR" sz="1600" b="0" dirty="0"/>
            </a:p>
          </p:txBody>
        </p:sp>
        <p:sp>
          <p:nvSpPr>
            <p:cNvPr id="54" name="Espaço Reservado para Texto 9"/>
            <p:cNvSpPr txBox="1">
              <a:spLocks/>
            </p:cNvSpPr>
            <p:nvPr/>
          </p:nvSpPr>
          <p:spPr>
            <a:xfrm>
              <a:off x="8557800" y="2292705"/>
              <a:ext cx="875118" cy="457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/>
                <a:t>7</a:t>
              </a:r>
              <a:r>
                <a:rPr lang="pt-BR" sz="1600" b="0" dirty="0" smtClean="0"/>
                <a:t>,00%</a:t>
              </a:r>
              <a:endParaRPr lang="pt-BR" sz="1600" b="0" dirty="0"/>
            </a:p>
          </p:txBody>
        </p:sp>
        <p:sp>
          <p:nvSpPr>
            <p:cNvPr id="55" name="Espaço Reservado para Texto 14"/>
            <p:cNvSpPr txBox="1">
              <a:spLocks/>
            </p:cNvSpPr>
            <p:nvPr/>
          </p:nvSpPr>
          <p:spPr>
            <a:xfrm>
              <a:off x="8381118" y="1859008"/>
              <a:ext cx="1177007" cy="43164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>
                  <a:solidFill>
                    <a:srgbClr val="272525"/>
                  </a:solidFill>
                </a:rPr>
                <a:t>Selic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56" name="Espaço Reservado para Texto 9"/>
            <p:cNvSpPr txBox="1">
              <a:spLocks/>
            </p:cNvSpPr>
            <p:nvPr/>
          </p:nvSpPr>
          <p:spPr>
            <a:xfrm>
              <a:off x="8553454" y="2821209"/>
              <a:ext cx="875118" cy="457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6,50%</a:t>
              </a:r>
              <a:endParaRPr lang="pt-BR" sz="1600" b="0" dirty="0"/>
            </a:p>
          </p:txBody>
        </p:sp>
        <p:sp>
          <p:nvSpPr>
            <p:cNvPr id="57" name="Espaço Reservado para Texto 9"/>
            <p:cNvSpPr txBox="1">
              <a:spLocks/>
            </p:cNvSpPr>
            <p:nvPr/>
          </p:nvSpPr>
          <p:spPr>
            <a:xfrm>
              <a:off x="8553454" y="3346050"/>
              <a:ext cx="875118" cy="4157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/>
                <a:t>5</a:t>
              </a:r>
              <a:r>
                <a:rPr lang="pt-BR" sz="1600" b="0" dirty="0" smtClean="0"/>
                <a:t>,75%*</a:t>
              </a:r>
              <a:endParaRPr lang="pt-BR" sz="1600" b="0" dirty="0"/>
            </a:p>
          </p:txBody>
        </p:sp>
        <p:sp>
          <p:nvSpPr>
            <p:cNvPr id="58" name="Espaço Reservado para Texto 9"/>
            <p:cNvSpPr txBox="1">
              <a:spLocks/>
            </p:cNvSpPr>
            <p:nvPr/>
          </p:nvSpPr>
          <p:spPr>
            <a:xfrm>
              <a:off x="8566706" y="3829321"/>
              <a:ext cx="875118" cy="457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6,50%*</a:t>
              </a:r>
              <a:endParaRPr lang="pt-BR" sz="1600" b="0" dirty="0"/>
            </a:p>
          </p:txBody>
        </p:sp>
        <p:sp>
          <p:nvSpPr>
            <p:cNvPr id="59" name="Espaço Reservado para Texto 9"/>
            <p:cNvSpPr txBox="1">
              <a:spLocks/>
            </p:cNvSpPr>
            <p:nvPr/>
          </p:nvSpPr>
          <p:spPr>
            <a:xfrm>
              <a:off x="8579958" y="4293621"/>
              <a:ext cx="875118" cy="457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600" b="0" dirty="0" smtClean="0"/>
                <a:t>7,50%</a:t>
              </a:r>
              <a:endParaRPr lang="pt-BR" sz="1600" b="0" dirty="0"/>
            </a:p>
          </p:txBody>
        </p:sp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2746800"/>
            <a:ext cx="5558902" cy="36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2746800"/>
            <a:ext cx="5558902" cy="36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2746800"/>
            <a:ext cx="5558902" cy="36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48141"/>
            <a:ext cx="5558791" cy="366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259632" y="6429684"/>
            <a:ext cx="2484904" cy="338554"/>
            <a:chOff x="1468050" y="6429684"/>
            <a:chExt cx="2484904" cy="338554"/>
          </a:xfrm>
        </p:grpSpPr>
        <p:cxnSp>
          <p:nvCxnSpPr>
            <p:cNvPr id="16" name="Conector reto 15"/>
            <p:cNvCxnSpPr/>
            <p:nvPr/>
          </p:nvCxnSpPr>
          <p:spPr>
            <a:xfrm>
              <a:off x="1468050" y="6607342"/>
              <a:ext cx="23710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ixaDeTexto 17"/>
            <p:cNvSpPr txBox="1"/>
            <p:nvPr/>
          </p:nvSpPr>
          <p:spPr>
            <a:xfrm>
              <a:off x="1745127" y="6429684"/>
              <a:ext cx="2207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latin typeface="Arial" pitchFamily="34" charset="0"/>
                  <a:cs typeface="Arial" pitchFamily="34" charset="0"/>
                </a:rPr>
                <a:t>IPCA</a:t>
              </a:r>
              <a:endParaRPr lang="pt-BR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Inflação e juros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IBGE. BCB. Focus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17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68088" y="710620"/>
            <a:ext cx="9016868" cy="9943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  <a:sym typeface="Wingdings" pitchFamily="2" charset="2"/>
              </a:rPr>
              <a:t>A demanda fraca tem mantido a inflação controlada, permitindo juros mais baixos 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663160" y="6411600"/>
            <a:ext cx="2484904" cy="338554"/>
            <a:chOff x="6527171" y="5558102"/>
            <a:chExt cx="2484904" cy="338554"/>
          </a:xfrm>
        </p:grpSpPr>
        <p:cxnSp>
          <p:nvCxnSpPr>
            <p:cNvPr id="15" name="Conector reto 14"/>
            <p:cNvCxnSpPr/>
            <p:nvPr/>
          </p:nvCxnSpPr>
          <p:spPr>
            <a:xfrm>
              <a:off x="6527171" y="5748368"/>
              <a:ext cx="237107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6"/>
            <p:cNvSpPr txBox="1"/>
            <p:nvPr/>
          </p:nvSpPr>
          <p:spPr>
            <a:xfrm>
              <a:off x="6804248" y="5558102"/>
              <a:ext cx="2207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latin typeface="Arial" pitchFamily="34" charset="0"/>
                  <a:cs typeface="Arial" pitchFamily="34" charset="0"/>
                </a:rPr>
                <a:t>Núcleos</a:t>
              </a:r>
              <a:endParaRPr lang="pt-BR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39097" y="1852437"/>
            <a:ext cx="5619888" cy="6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/>
              <a:t>Inflação e Juros</a:t>
            </a:r>
          </a:p>
          <a:p>
            <a:r>
              <a:rPr lang="pt-BR" b="0" dirty="0" smtClean="0"/>
              <a:t>(em var. % </a:t>
            </a:r>
            <a:r>
              <a:rPr lang="pt-BR" b="0" dirty="0" err="1" smtClean="0"/>
              <a:t>acum</a:t>
            </a:r>
            <a:r>
              <a:rPr lang="pt-BR" b="0" dirty="0" smtClean="0"/>
              <a:t>. 12 meses e taxa % a.a.)</a:t>
            </a:r>
            <a:endParaRPr lang="pt-BR" b="0" dirty="0"/>
          </a:p>
        </p:txBody>
      </p:sp>
      <p:grpSp>
        <p:nvGrpSpPr>
          <p:cNvPr id="28" name="Grupo 27"/>
          <p:cNvGrpSpPr/>
          <p:nvPr/>
        </p:nvGrpSpPr>
        <p:grpSpPr>
          <a:xfrm>
            <a:off x="2696681" y="6432589"/>
            <a:ext cx="2484904" cy="338554"/>
            <a:chOff x="6527171" y="5558102"/>
            <a:chExt cx="2484904" cy="338554"/>
          </a:xfrm>
        </p:grpSpPr>
        <p:cxnSp>
          <p:nvCxnSpPr>
            <p:cNvPr id="29" name="Conector reto 28"/>
            <p:cNvCxnSpPr/>
            <p:nvPr/>
          </p:nvCxnSpPr>
          <p:spPr>
            <a:xfrm>
              <a:off x="6527171" y="5748368"/>
              <a:ext cx="237107" cy="0"/>
            </a:xfrm>
            <a:prstGeom prst="line">
              <a:avLst/>
            </a:prstGeom>
            <a:ln w="38100">
              <a:solidFill>
                <a:schemeClr val="accent3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ixaDeTexto 29"/>
            <p:cNvSpPr txBox="1"/>
            <p:nvPr/>
          </p:nvSpPr>
          <p:spPr>
            <a:xfrm>
              <a:off x="6804248" y="5558102"/>
              <a:ext cx="2207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latin typeface="Arial" pitchFamily="34" charset="0"/>
                  <a:cs typeface="Arial" pitchFamily="34" charset="0"/>
                </a:rPr>
                <a:t>Serviços</a:t>
              </a:r>
              <a:endParaRPr lang="pt-BR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2666421" y="6419722"/>
            <a:ext cx="2484904" cy="338554"/>
            <a:chOff x="6527171" y="5558102"/>
            <a:chExt cx="2484904" cy="338554"/>
          </a:xfrm>
        </p:grpSpPr>
        <p:cxnSp>
          <p:nvCxnSpPr>
            <p:cNvPr id="33" name="Conector reto 32"/>
            <p:cNvCxnSpPr/>
            <p:nvPr/>
          </p:nvCxnSpPr>
          <p:spPr>
            <a:xfrm>
              <a:off x="6527171" y="5748368"/>
              <a:ext cx="237107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/>
            <p:cNvSpPr txBox="1"/>
            <p:nvPr/>
          </p:nvSpPr>
          <p:spPr>
            <a:xfrm>
              <a:off x="6804248" y="5558102"/>
              <a:ext cx="22078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latin typeface="Arial" pitchFamily="34" charset="0"/>
                  <a:cs typeface="Arial" pitchFamily="34" charset="0"/>
                </a:rPr>
                <a:t>Selic</a:t>
              </a:r>
              <a:endParaRPr lang="pt-BR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5985178" y="4848886"/>
            <a:ext cx="2992189" cy="156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Novos cortes são bem-vindos, mas não serão o “motor” da retomada vigorosa</a:t>
            </a:r>
            <a:endParaRPr lang="pt-BR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5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1" grpId="1" build="p"/>
      <p:bldP spid="10" grpId="0" build="p"/>
      <p:bldP spid="10" grpId="1" build="p"/>
      <p:bldP spid="3" grpId="0" build="p"/>
      <p:bldP spid="9" grpId="0" build="p"/>
      <p:bldP spid="20" grpId="0"/>
      <p:bldP spid="6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BCB. *Variação aqui é abril sobre abril de 2018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18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9144" y="789835"/>
            <a:ext cx="9054756" cy="7209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  <a:sym typeface="Wingdings" pitchFamily="2" charset="2"/>
              </a:rPr>
              <a:t>O mercado de crédito repercutiu pouco as quedas na Selic. Estamos vivendo uma “mudança de modelo” no crédito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0" y="265113"/>
            <a:ext cx="6296401" cy="431800"/>
          </a:xfrm>
        </p:spPr>
        <p:txBody>
          <a:bodyPr/>
          <a:lstStyle/>
          <a:p>
            <a:r>
              <a:rPr lang="pt-BR" dirty="0" smtClean="0"/>
              <a:t>Transição no mercado de crédito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07504" y="1620089"/>
            <a:ext cx="4999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Saldo da Carteira de Crédito</a:t>
            </a:r>
          </a:p>
          <a:p>
            <a:pPr algn="ctr"/>
            <a:r>
              <a:rPr lang="pt-BR" sz="1600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(Var % real )</a:t>
            </a:r>
            <a:endParaRPr lang="pt-BR" sz="1600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1" y="2142951"/>
            <a:ext cx="5339948" cy="380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7662322" y="2947685"/>
            <a:ext cx="1179055" cy="2497539"/>
          </a:xfrm>
          <a:prstGeom prst="rect">
            <a:avLst/>
          </a:prstGeom>
          <a:noFill/>
          <a:ln w="2857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621232" y="2227865"/>
            <a:ext cx="3331973" cy="3299657"/>
            <a:chOff x="5621232" y="2227865"/>
            <a:chExt cx="3331973" cy="3299657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5621232" y="2227865"/>
              <a:ext cx="3331973" cy="3299657"/>
            </a:xfrm>
            <a:prstGeom prst="roundRect">
              <a:avLst/>
            </a:prstGeom>
            <a:solidFill>
              <a:schemeClr val="bg1">
                <a:lumMod val="85000"/>
                <a:alpha val="20000"/>
              </a:schemeClr>
            </a:solidFill>
            <a:ln w="15875">
              <a:solidFill>
                <a:schemeClr val="accent1"/>
              </a:solidFill>
              <a:prstDash val="sysDash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72525"/>
                </a:solidFill>
              </a:endParaRPr>
            </a:p>
          </p:txBody>
        </p:sp>
        <p:sp>
          <p:nvSpPr>
            <p:cNvPr id="14" name="Espaço Reservado para Texto 9"/>
            <p:cNvSpPr txBox="1">
              <a:spLocks/>
            </p:cNvSpPr>
            <p:nvPr/>
          </p:nvSpPr>
          <p:spPr>
            <a:xfrm>
              <a:off x="7611220" y="4536496"/>
              <a:ext cx="1281260" cy="4354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26,5</a:t>
              </a:r>
              <a:endParaRPr lang="pt-BR" dirty="0"/>
            </a:p>
          </p:txBody>
        </p:sp>
        <p:sp>
          <p:nvSpPr>
            <p:cNvPr id="15" name="Espaço Reservado para Texto 9"/>
            <p:cNvSpPr txBox="1">
              <a:spLocks/>
            </p:cNvSpPr>
            <p:nvPr/>
          </p:nvSpPr>
          <p:spPr>
            <a:xfrm>
              <a:off x="5830141" y="5021894"/>
              <a:ext cx="759475" cy="3598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/>
                <a:t>2018</a:t>
              </a:r>
            </a:p>
          </p:txBody>
        </p:sp>
        <p:sp>
          <p:nvSpPr>
            <p:cNvPr id="16" name="Espaço Reservado para Texto 9"/>
            <p:cNvSpPr txBox="1">
              <a:spLocks/>
            </p:cNvSpPr>
            <p:nvPr/>
          </p:nvSpPr>
          <p:spPr>
            <a:xfrm>
              <a:off x="7794580" y="4942173"/>
              <a:ext cx="943918" cy="4354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21,8</a:t>
              </a:r>
              <a:endParaRPr lang="pt-BR" dirty="0"/>
            </a:p>
          </p:txBody>
        </p:sp>
        <p:sp>
          <p:nvSpPr>
            <p:cNvPr id="17" name="Espaço Reservado para Texto 14"/>
            <p:cNvSpPr txBox="1">
              <a:spLocks/>
            </p:cNvSpPr>
            <p:nvPr/>
          </p:nvSpPr>
          <p:spPr>
            <a:xfrm>
              <a:off x="7691099" y="2874141"/>
              <a:ext cx="1177007" cy="4973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800" dirty="0" err="1" smtClean="0">
                  <a:solidFill>
                    <a:srgbClr val="272525"/>
                  </a:solidFill>
                </a:rPr>
                <a:t>Direcion</a:t>
              </a:r>
              <a:r>
                <a:rPr lang="pt-BR" sz="1800" dirty="0" smtClean="0">
                  <a:solidFill>
                    <a:srgbClr val="272525"/>
                  </a:solidFill>
                </a:rPr>
                <a:t>.</a:t>
              </a:r>
              <a:endParaRPr lang="pt-BR" sz="1800" b="0" i="1" dirty="0">
                <a:solidFill>
                  <a:srgbClr val="272525"/>
                </a:solidFill>
              </a:endParaRPr>
            </a:p>
          </p:txBody>
        </p:sp>
        <p:sp>
          <p:nvSpPr>
            <p:cNvPr id="18" name="Espaço Reservado para Texto 14"/>
            <p:cNvSpPr txBox="1">
              <a:spLocks/>
            </p:cNvSpPr>
            <p:nvPr/>
          </p:nvSpPr>
          <p:spPr>
            <a:xfrm>
              <a:off x="5809264" y="2885137"/>
              <a:ext cx="840225" cy="5471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800" dirty="0" smtClean="0">
                  <a:solidFill>
                    <a:srgbClr val="272525"/>
                  </a:solidFill>
                </a:rPr>
                <a:t>Ano</a:t>
              </a:r>
              <a:endParaRPr lang="pt-BR" sz="1800" b="0" i="1" dirty="0">
                <a:solidFill>
                  <a:srgbClr val="272525"/>
                </a:solidFill>
              </a:endParaRPr>
            </a:p>
          </p:txBody>
        </p:sp>
        <p:sp>
          <p:nvSpPr>
            <p:cNvPr id="19" name="Espaço Reservado para Texto 14"/>
            <p:cNvSpPr txBox="1">
              <a:spLocks/>
            </p:cNvSpPr>
            <p:nvPr/>
          </p:nvSpPr>
          <p:spPr>
            <a:xfrm>
              <a:off x="5797768" y="2268491"/>
              <a:ext cx="2989928" cy="7281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800" dirty="0" smtClean="0">
                  <a:solidFill>
                    <a:srgbClr val="272525"/>
                  </a:solidFill>
                </a:rPr>
                <a:t>Saldo Carteira de Crédito</a:t>
              </a:r>
              <a:r>
                <a:rPr lang="pt-BR" dirty="0" smtClean="0">
                  <a:solidFill>
                    <a:srgbClr val="272525"/>
                  </a:solidFill>
                </a:rPr>
                <a:t/>
              </a:r>
              <a:br>
                <a:rPr lang="pt-BR" dirty="0" smtClean="0">
                  <a:solidFill>
                    <a:srgbClr val="272525"/>
                  </a:solidFill>
                </a:rPr>
              </a:br>
              <a:r>
                <a:rPr lang="pt-BR" b="0" dirty="0" smtClean="0">
                  <a:solidFill>
                    <a:srgbClr val="272525"/>
                  </a:solidFill>
                </a:rPr>
                <a:t>(Posição em dez - % do PIB)</a:t>
              </a:r>
              <a:r>
                <a:rPr lang="pt-BR" b="0" i="1" dirty="0" smtClean="0">
                  <a:solidFill>
                    <a:srgbClr val="272525"/>
                  </a:solidFill>
                </a:rPr>
                <a:t> </a:t>
              </a:r>
              <a:endParaRPr lang="pt-BR" b="0" i="1" dirty="0">
                <a:solidFill>
                  <a:srgbClr val="272525"/>
                </a:solidFill>
              </a:endParaRPr>
            </a:p>
          </p:txBody>
        </p:sp>
        <p:sp>
          <p:nvSpPr>
            <p:cNvPr id="20" name="Espaço Reservado para Texto 9"/>
            <p:cNvSpPr txBox="1">
              <a:spLocks/>
            </p:cNvSpPr>
            <p:nvPr/>
          </p:nvSpPr>
          <p:spPr>
            <a:xfrm>
              <a:off x="5831449" y="4614887"/>
              <a:ext cx="770786" cy="3598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2015</a:t>
              </a:r>
              <a:endParaRPr lang="pt-BR" dirty="0"/>
            </a:p>
          </p:txBody>
        </p:sp>
        <p:sp>
          <p:nvSpPr>
            <p:cNvPr id="21" name="Espaço Reservado para Texto 9"/>
            <p:cNvSpPr txBox="1">
              <a:spLocks/>
            </p:cNvSpPr>
            <p:nvPr/>
          </p:nvSpPr>
          <p:spPr>
            <a:xfrm>
              <a:off x="7597968" y="3363189"/>
              <a:ext cx="1281260" cy="3958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12,9</a:t>
              </a:r>
              <a:endParaRPr lang="pt-BR" dirty="0"/>
            </a:p>
          </p:txBody>
        </p:sp>
        <p:sp>
          <p:nvSpPr>
            <p:cNvPr id="22" name="Espaço Reservado para Texto 9"/>
            <p:cNvSpPr txBox="1">
              <a:spLocks/>
            </p:cNvSpPr>
            <p:nvPr/>
          </p:nvSpPr>
          <p:spPr>
            <a:xfrm>
              <a:off x="5831449" y="3408985"/>
              <a:ext cx="770786" cy="3598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2008</a:t>
              </a:r>
              <a:endParaRPr lang="pt-BR" dirty="0"/>
            </a:p>
          </p:txBody>
        </p:sp>
        <p:sp>
          <p:nvSpPr>
            <p:cNvPr id="23" name="Espaço Reservado para Texto 9"/>
            <p:cNvSpPr txBox="1">
              <a:spLocks/>
            </p:cNvSpPr>
            <p:nvPr/>
          </p:nvSpPr>
          <p:spPr>
            <a:xfrm>
              <a:off x="6622660" y="4534646"/>
              <a:ext cx="1281260" cy="4354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27,4</a:t>
              </a:r>
              <a:endParaRPr lang="pt-BR" dirty="0"/>
            </a:p>
          </p:txBody>
        </p:sp>
        <p:sp>
          <p:nvSpPr>
            <p:cNvPr id="24" name="Espaço Reservado para Texto 9"/>
            <p:cNvSpPr txBox="1">
              <a:spLocks/>
            </p:cNvSpPr>
            <p:nvPr/>
          </p:nvSpPr>
          <p:spPr>
            <a:xfrm>
              <a:off x="6798640" y="4984491"/>
              <a:ext cx="943918" cy="4354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25,6</a:t>
              </a:r>
              <a:endParaRPr lang="pt-BR" dirty="0"/>
            </a:p>
          </p:txBody>
        </p:sp>
        <p:sp>
          <p:nvSpPr>
            <p:cNvPr id="25" name="Espaço Reservado para Texto 14"/>
            <p:cNvSpPr txBox="1">
              <a:spLocks/>
            </p:cNvSpPr>
            <p:nvPr/>
          </p:nvSpPr>
          <p:spPr>
            <a:xfrm>
              <a:off x="6731036" y="2876658"/>
              <a:ext cx="972733" cy="4973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800" dirty="0" smtClean="0">
                  <a:solidFill>
                    <a:srgbClr val="272525"/>
                  </a:solidFill>
                </a:rPr>
                <a:t>Livres</a:t>
              </a:r>
              <a:endParaRPr lang="pt-BR" sz="1800" b="0" i="1" dirty="0">
                <a:solidFill>
                  <a:srgbClr val="272525"/>
                </a:solidFill>
              </a:endParaRPr>
            </a:p>
          </p:txBody>
        </p:sp>
        <p:sp>
          <p:nvSpPr>
            <p:cNvPr id="26" name="Espaço Reservado para Texto 9"/>
            <p:cNvSpPr txBox="1">
              <a:spLocks/>
            </p:cNvSpPr>
            <p:nvPr/>
          </p:nvSpPr>
          <p:spPr>
            <a:xfrm>
              <a:off x="6622660" y="3361306"/>
              <a:ext cx="1281260" cy="3958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26,8</a:t>
              </a:r>
              <a:endParaRPr lang="pt-BR" dirty="0"/>
            </a:p>
          </p:txBody>
        </p:sp>
        <p:sp>
          <p:nvSpPr>
            <p:cNvPr id="33" name="Espaço Reservado para Texto 9"/>
            <p:cNvSpPr txBox="1">
              <a:spLocks/>
            </p:cNvSpPr>
            <p:nvPr/>
          </p:nvSpPr>
          <p:spPr>
            <a:xfrm>
              <a:off x="7611220" y="3718882"/>
              <a:ext cx="1281260" cy="4354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16,9</a:t>
              </a:r>
              <a:endParaRPr lang="pt-BR" dirty="0"/>
            </a:p>
          </p:txBody>
        </p:sp>
        <p:sp>
          <p:nvSpPr>
            <p:cNvPr id="34" name="Espaço Reservado para Texto 9"/>
            <p:cNvSpPr txBox="1">
              <a:spLocks/>
            </p:cNvSpPr>
            <p:nvPr/>
          </p:nvSpPr>
          <p:spPr>
            <a:xfrm>
              <a:off x="5831449" y="3797273"/>
              <a:ext cx="770786" cy="3598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2010</a:t>
              </a:r>
              <a:endParaRPr lang="pt-BR" dirty="0"/>
            </a:p>
          </p:txBody>
        </p:sp>
        <p:sp>
          <p:nvSpPr>
            <p:cNvPr id="35" name="Espaço Reservado para Texto 9"/>
            <p:cNvSpPr txBox="1">
              <a:spLocks/>
            </p:cNvSpPr>
            <p:nvPr/>
          </p:nvSpPr>
          <p:spPr>
            <a:xfrm>
              <a:off x="6622660" y="3717032"/>
              <a:ext cx="1281260" cy="4354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27,2</a:t>
              </a:r>
              <a:endParaRPr lang="pt-BR" dirty="0"/>
            </a:p>
          </p:txBody>
        </p:sp>
        <p:sp>
          <p:nvSpPr>
            <p:cNvPr id="36" name="Espaço Reservado para Texto 9"/>
            <p:cNvSpPr txBox="1">
              <a:spLocks/>
            </p:cNvSpPr>
            <p:nvPr/>
          </p:nvSpPr>
          <p:spPr>
            <a:xfrm>
              <a:off x="7622515" y="4130154"/>
              <a:ext cx="1281260" cy="4354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22,6</a:t>
              </a:r>
              <a:endParaRPr lang="pt-BR" dirty="0"/>
            </a:p>
          </p:txBody>
        </p:sp>
        <p:sp>
          <p:nvSpPr>
            <p:cNvPr id="37" name="Espaço Reservado para Texto 9"/>
            <p:cNvSpPr txBox="1">
              <a:spLocks/>
            </p:cNvSpPr>
            <p:nvPr/>
          </p:nvSpPr>
          <p:spPr>
            <a:xfrm>
              <a:off x="5842744" y="4208545"/>
              <a:ext cx="770786" cy="3598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2013</a:t>
              </a:r>
              <a:endParaRPr lang="pt-BR" dirty="0"/>
            </a:p>
          </p:txBody>
        </p:sp>
        <p:sp>
          <p:nvSpPr>
            <p:cNvPr id="38" name="Espaço Reservado para Texto 9"/>
            <p:cNvSpPr txBox="1">
              <a:spLocks/>
            </p:cNvSpPr>
            <p:nvPr/>
          </p:nvSpPr>
          <p:spPr>
            <a:xfrm>
              <a:off x="6621255" y="4141004"/>
              <a:ext cx="1281260" cy="4354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b="1" baseline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dirty="0" smtClean="0"/>
                <a:t>28,2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67087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 build="p"/>
      <p:bldP spid="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19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Perspectivas melhores para o </a:t>
            </a:r>
            <a:r>
              <a:rPr lang="pt-BR" dirty="0" smtClean="0"/>
              <a:t>consumo</a:t>
            </a:r>
            <a:endParaRPr lang="pt-BR" dirty="0"/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5"/>
          </p:nvPr>
        </p:nvSpPr>
        <p:spPr>
          <a:xfrm>
            <a:off x="536792" y="6699472"/>
            <a:ext cx="6162487" cy="190104"/>
          </a:xfrm>
        </p:spPr>
        <p:txBody>
          <a:bodyPr/>
          <a:lstStyle/>
          <a:p>
            <a:r>
              <a:rPr lang="pt-BR" dirty="0" smtClean="0"/>
              <a:t>PMC/IBGE. Elaboração: FIERGS/UEE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38774" y="1539776"/>
            <a:ext cx="6421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Vendas no varejo</a:t>
            </a:r>
          </a:p>
          <a:p>
            <a:pPr algn="ctr"/>
            <a:r>
              <a:rPr lang="pt-BR" sz="1600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(Índice de volume dessazonalizado – </a:t>
            </a:r>
            <a:r>
              <a:rPr lang="pt-BR" sz="1600" dirty="0" err="1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abr</a:t>
            </a:r>
            <a:r>
              <a:rPr lang="pt-BR" sz="1600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/08=100)</a:t>
            </a:r>
            <a:endParaRPr lang="pt-BR" sz="1600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6509" y="693258"/>
            <a:ext cx="9114003" cy="7859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4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As vendas de produtos relacionados ao crédito caíram mais durante a crise e ainda não se recuperaram</a:t>
            </a:r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954810" y="4048583"/>
            <a:ext cx="2225702" cy="13966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7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Relacionadas </a:t>
            </a:r>
            <a:r>
              <a:rPr lang="pt-BR" sz="17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ao crédito: Veículos, Materiais de </a:t>
            </a:r>
            <a:r>
              <a:rPr lang="pt-BR" sz="17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Construção, Móveis </a:t>
            </a:r>
            <a:r>
              <a:rPr lang="pt-BR" sz="17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e Eletrodomésticos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914116" y="1772816"/>
            <a:ext cx="2197370" cy="18730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600" dirty="0" smtClean="0">
                <a:gradFill flip="none" rotWithShape="1">
                  <a:gsLst>
                    <a:gs pos="0">
                      <a:srgbClr val="949494">
                        <a:lumMod val="75000"/>
                      </a:srgbClr>
                    </a:gs>
                    <a:gs pos="100000">
                      <a:srgbClr val="949494"/>
                    </a:gs>
                  </a:gsLst>
                  <a:lin ang="5400000" scaled="1"/>
                  <a:tileRect/>
                </a:gradFill>
              </a:rPr>
              <a:t>Relacionados </a:t>
            </a:r>
            <a:r>
              <a:rPr lang="pt-BR" sz="1600" dirty="0">
                <a:gradFill flip="none" rotWithShape="1">
                  <a:gsLst>
                    <a:gs pos="0">
                      <a:srgbClr val="949494">
                        <a:lumMod val="75000"/>
                      </a:srgbClr>
                    </a:gs>
                    <a:gs pos="100000">
                      <a:srgbClr val="949494"/>
                    </a:gs>
                  </a:gsLst>
                  <a:lin ang="5400000" scaled="1"/>
                  <a:tileRect/>
                </a:gradFill>
              </a:rPr>
              <a:t>a renda: Combustíveis, </a:t>
            </a:r>
            <a:r>
              <a:rPr lang="pt-BR" sz="1600" dirty="0" smtClean="0">
                <a:gradFill flip="none" rotWithShape="1">
                  <a:gsLst>
                    <a:gs pos="0">
                      <a:srgbClr val="949494">
                        <a:lumMod val="75000"/>
                      </a:srgbClr>
                    </a:gs>
                    <a:gs pos="100000">
                      <a:srgbClr val="949494"/>
                    </a:gs>
                  </a:gsLst>
                  <a:lin ang="5400000" scaled="1"/>
                  <a:tileRect/>
                </a:gradFill>
              </a:rPr>
              <a:t>Supermercado</a:t>
            </a:r>
            <a:r>
              <a:rPr lang="pt-BR" sz="1600" dirty="0">
                <a:gradFill flip="none" rotWithShape="1">
                  <a:gsLst>
                    <a:gs pos="0">
                      <a:srgbClr val="949494">
                        <a:lumMod val="75000"/>
                      </a:srgbClr>
                    </a:gs>
                    <a:gs pos="100000">
                      <a:srgbClr val="949494"/>
                    </a:gs>
                  </a:gsLst>
                  <a:lin ang="5400000" scaled="1"/>
                  <a:tileRect/>
                </a:gradFill>
              </a:rPr>
              <a:t>, V</a:t>
            </a:r>
            <a:r>
              <a:rPr lang="pt-BR" sz="1600" dirty="0" smtClean="0">
                <a:gradFill flip="none" rotWithShape="1">
                  <a:gsLst>
                    <a:gs pos="0">
                      <a:srgbClr val="949494">
                        <a:lumMod val="75000"/>
                      </a:srgbClr>
                    </a:gs>
                    <a:gs pos="100000">
                      <a:srgbClr val="949494"/>
                    </a:gs>
                  </a:gsLst>
                  <a:lin ang="5400000" scaled="1"/>
                  <a:tileRect/>
                </a:gradFill>
              </a:rPr>
              <a:t>estuário, Livros, Artigos médicos e farmacêuticos</a:t>
            </a:r>
            <a:endParaRPr lang="pt-BR" sz="1600" dirty="0">
              <a:gradFill flip="none" rotWithShape="1">
                <a:gsLst>
                  <a:gs pos="0">
                    <a:srgbClr val="949494">
                      <a:lumMod val="75000"/>
                    </a:srgbClr>
                  </a:gs>
                  <a:gs pos="100000">
                    <a:srgbClr val="949494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" y="2243501"/>
            <a:ext cx="7223065" cy="419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9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5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780473" y="6552234"/>
            <a:ext cx="341679" cy="239588"/>
          </a:xfrm>
        </p:spPr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0" name="Espaço Reservado para Texto 13"/>
          <p:cNvSpPr>
            <a:spLocks noGrp="1"/>
          </p:cNvSpPr>
          <p:nvPr>
            <p:ph type="body" sz="quarter" idx="15"/>
          </p:nvPr>
        </p:nvSpPr>
        <p:spPr>
          <a:xfrm>
            <a:off x="498475" y="6667500"/>
            <a:ext cx="4459288" cy="217488"/>
          </a:xfrm>
        </p:spPr>
        <p:txBody>
          <a:bodyPr/>
          <a:lstStyle/>
          <a:p>
            <a:r>
              <a:rPr lang="pt-BR" dirty="0" smtClean="0"/>
              <a:t>FMI.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Cenário internacional</a:t>
            </a:r>
            <a:endParaRPr lang="pt-BR" dirty="0"/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462944" y="2497437"/>
            <a:ext cx="1356200" cy="566671"/>
          </a:xfrm>
        </p:spPr>
        <p:txBody>
          <a:bodyPr/>
          <a:lstStyle/>
          <a:p>
            <a:r>
              <a:rPr lang="pt-BR" sz="2400" dirty="0" smtClean="0"/>
              <a:t>2019</a:t>
            </a:r>
            <a:endParaRPr lang="pt-BR" sz="2400" dirty="0"/>
          </a:p>
        </p:txBody>
      </p:sp>
      <p:sp>
        <p:nvSpPr>
          <p:cNvPr id="21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687613" y="2500923"/>
            <a:ext cx="1356200" cy="566671"/>
          </a:xfrm>
        </p:spPr>
        <p:txBody>
          <a:bodyPr/>
          <a:lstStyle/>
          <a:p>
            <a:r>
              <a:rPr lang="pt-BR" sz="2400" dirty="0" smtClean="0"/>
              <a:t>2019</a:t>
            </a:r>
            <a:endParaRPr lang="pt-BR" sz="2400" dirty="0"/>
          </a:p>
        </p:txBody>
      </p:sp>
      <p:sp>
        <p:nvSpPr>
          <p:cNvPr id="22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3919541" y="2500923"/>
            <a:ext cx="1356200" cy="566671"/>
          </a:xfrm>
        </p:spPr>
        <p:txBody>
          <a:bodyPr/>
          <a:lstStyle/>
          <a:p>
            <a:r>
              <a:rPr lang="pt-BR" sz="2400" dirty="0" smtClean="0"/>
              <a:t>2019</a:t>
            </a:r>
            <a:endParaRPr lang="pt-BR" sz="2400" dirty="0"/>
          </a:p>
        </p:txBody>
      </p:sp>
      <p:sp>
        <p:nvSpPr>
          <p:cNvPr id="25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6982353" y="2141932"/>
            <a:ext cx="1766111" cy="786091"/>
          </a:xfrm>
        </p:spPr>
        <p:txBody>
          <a:bodyPr/>
          <a:lstStyle/>
          <a:p>
            <a:r>
              <a:rPr lang="pt-BR" sz="2000" i="1" dirty="0" smtClean="0">
                <a:solidFill>
                  <a:schemeClr val="accent1"/>
                </a:solidFill>
              </a:rPr>
              <a:t>Diferença </a:t>
            </a:r>
            <a:r>
              <a:rPr lang="pt-BR" sz="2000" i="1" dirty="0" err="1" smtClean="0">
                <a:solidFill>
                  <a:schemeClr val="accent1"/>
                </a:solidFill>
              </a:rPr>
              <a:t>abr</a:t>
            </a:r>
            <a:r>
              <a:rPr lang="pt-BR" sz="2000" i="1" dirty="0" smtClean="0">
                <a:solidFill>
                  <a:schemeClr val="accent1"/>
                </a:solidFill>
              </a:rPr>
              <a:t>/18-abr/19</a:t>
            </a:r>
            <a:endParaRPr lang="pt-BR" sz="2000" i="1" dirty="0">
              <a:solidFill>
                <a:schemeClr val="accent1"/>
              </a:solidFill>
            </a:endParaRPr>
          </a:p>
        </p:txBody>
      </p:sp>
      <p:cxnSp>
        <p:nvCxnSpPr>
          <p:cNvPr id="35" name="Conector reto 34"/>
          <p:cNvCxnSpPr/>
          <p:nvPr/>
        </p:nvCxnSpPr>
        <p:spPr>
          <a:xfrm>
            <a:off x="6823136" y="2051397"/>
            <a:ext cx="0" cy="4407423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819468" y="2124518"/>
            <a:ext cx="1007394" cy="468323"/>
          </a:xfrm>
        </p:spPr>
        <p:txBody>
          <a:bodyPr/>
          <a:lstStyle/>
          <a:p>
            <a:r>
              <a:rPr lang="pt-BR" sz="1800" i="1" dirty="0" smtClean="0"/>
              <a:t>out/18</a:t>
            </a:r>
            <a:endParaRPr lang="pt-BR" sz="1800" i="1" dirty="0"/>
          </a:p>
        </p:txBody>
      </p:sp>
      <p:sp>
        <p:nvSpPr>
          <p:cNvPr id="39" name="Espaço Reservado para Texto 9"/>
          <p:cNvSpPr>
            <a:spLocks noGrp="1"/>
          </p:cNvSpPr>
          <p:nvPr>
            <p:ph type="body" sz="quarter" idx="23"/>
          </p:nvPr>
        </p:nvSpPr>
        <p:spPr>
          <a:xfrm rot="16200000">
            <a:off x="-660404" y="4197932"/>
            <a:ext cx="1552667" cy="301333"/>
          </a:xfrm>
        </p:spPr>
        <p:txBody>
          <a:bodyPr/>
          <a:lstStyle/>
          <a:p>
            <a:r>
              <a:rPr lang="pt-BR" sz="2000" dirty="0" smtClean="0">
                <a:solidFill>
                  <a:schemeClr val="accent3"/>
                </a:solidFill>
              </a:rPr>
              <a:t>Avançados</a:t>
            </a:r>
            <a:endParaRPr lang="pt-BR" sz="2000" dirty="0">
              <a:solidFill>
                <a:schemeClr val="accent3"/>
              </a:solidFill>
            </a:endParaRPr>
          </a:p>
        </p:txBody>
      </p:sp>
      <p:sp>
        <p:nvSpPr>
          <p:cNvPr id="40" name="Espaço Reservado para Texto 9"/>
          <p:cNvSpPr>
            <a:spLocks noGrp="1"/>
          </p:cNvSpPr>
          <p:nvPr>
            <p:ph type="body" sz="quarter" idx="23"/>
          </p:nvPr>
        </p:nvSpPr>
        <p:spPr>
          <a:xfrm rot="16200000">
            <a:off x="-711524" y="5755796"/>
            <a:ext cx="1650769" cy="292471"/>
          </a:xfrm>
        </p:spPr>
        <p:txBody>
          <a:bodyPr/>
          <a:lstStyle/>
          <a:p>
            <a:r>
              <a:rPr lang="pt-BR" sz="2000" dirty="0" smtClean="0">
                <a:solidFill>
                  <a:schemeClr val="accent5"/>
                </a:solidFill>
              </a:rPr>
              <a:t>Emergentes</a:t>
            </a:r>
            <a:endParaRPr lang="pt-BR" sz="2000" dirty="0">
              <a:solidFill>
                <a:schemeClr val="accent5"/>
              </a:solidFill>
            </a:endParaRPr>
          </a:p>
        </p:txBody>
      </p:sp>
      <p:sp>
        <p:nvSpPr>
          <p:cNvPr id="41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317126" y="3644835"/>
            <a:ext cx="1454286" cy="387044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3"/>
                </a:solidFill>
              </a:rPr>
              <a:t>2,2%</a:t>
            </a:r>
            <a:endParaRPr lang="pt-BR" sz="2200" i="1" dirty="0">
              <a:solidFill>
                <a:schemeClr val="accent3"/>
              </a:solidFill>
            </a:endParaRPr>
          </a:p>
        </p:txBody>
      </p:sp>
      <p:sp>
        <p:nvSpPr>
          <p:cNvPr id="43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514404" y="3648171"/>
            <a:ext cx="1454286" cy="387044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3"/>
                </a:solidFill>
              </a:rPr>
              <a:t>2,1%</a:t>
            </a:r>
            <a:endParaRPr lang="pt-BR" sz="2200" i="1" dirty="0">
              <a:solidFill>
                <a:schemeClr val="accent3"/>
              </a:solidFill>
            </a:endParaRPr>
          </a:p>
        </p:txBody>
      </p:sp>
      <p:sp>
        <p:nvSpPr>
          <p:cNvPr id="44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3791335" y="3655784"/>
            <a:ext cx="1454286" cy="387044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3"/>
                </a:solidFill>
              </a:rPr>
              <a:t>2,0%</a:t>
            </a:r>
            <a:endParaRPr lang="pt-BR" sz="2200" i="1" dirty="0">
              <a:solidFill>
                <a:schemeClr val="accent3"/>
              </a:solidFill>
            </a:endParaRPr>
          </a:p>
        </p:txBody>
      </p:sp>
      <p:sp>
        <p:nvSpPr>
          <p:cNvPr id="47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6890431" y="3662360"/>
            <a:ext cx="1454286" cy="387044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3"/>
                </a:solidFill>
              </a:rPr>
              <a:t>-0,4 p.p.</a:t>
            </a:r>
            <a:endParaRPr lang="pt-BR" sz="2200" i="1" dirty="0">
              <a:solidFill>
                <a:schemeClr val="accent3"/>
              </a:solidFill>
            </a:endParaRPr>
          </a:p>
        </p:txBody>
      </p:sp>
      <p:sp>
        <p:nvSpPr>
          <p:cNvPr id="48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331640" y="5138322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5"/>
                </a:solidFill>
              </a:rPr>
              <a:t>5,1%</a:t>
            </a:r>
            <a:endParaRPr lang="pt-BR" sz="2200" i="1" dirty="0">
              <a:solidFill>
                <a:schemeClr val="accent5"/>
              </a:solidFill>
            </a:endParaRPr>
          </a:p>
        </p:txBody>
      </p:sp>
      <p:sp>
        <p:nvSpPr>
          <p:cNvPr id="49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528918" y="5141658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5"/>
                </a:solidFill>
              </a:rPr>
              <a:t>4,7%</a:t>
            </a:r>
            <a:endParaRPr lang="pt-BR" sz="2200" i="1" dirty="0">
              <a:solidFill>
                <a:schemeClr val="accent5"/>
              </a:solidFill>
            </a:endParaRPr>
          </a:p>
        </p:txBody>
      </p:sp>
      <p:sp>
        <p:nvSpPr>
          <p:cNvPr id="50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3805849" y="5149271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5"/>
                </a:solidFill>
              </a:rPr>
              <a:t>4,5%</a:t>
            </a:r>
            <a:endParaRPr lang="pt-BR" sz="2200" i="1" dirty="0">
              <a:solidFill>
                <a:schemeClr val="accent5"/>
              </a:solidFill>
            </a:endParaRPr>
          </a:p>
        </p:txBody>
      </p:sp>
      <p:sp>
        <p:nvSpPr>
          <p:cNvPr id="52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6904945" y="5155847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5"/>
                </a:solidFill>
              </a:rPr>
              <a:t>-0,7 p.p.</a:t>
            </a:r>
            <a:endParaRPr lang="pt-BR" sz="2200" i="1" dirty="0">
              <a:solidFill>
                <a:schemeClr val="accent5"/>
              </a:solidFill>
            </a:endParaRPr>
          </a:p>
        </p:txBody>
      </p:sp>
      <p:sp>
        <p:nvSpPr>
          <p:cNvPr id="56" name="Espaço Reservado para Texto 14"/>
          <p:cNvSpPr>
            <a:spLocks noGrp="1"/>
          </p:cNvSpPr>
          <p:nvPr>
            <p:ph type="body" sz="quarter" idx="27"/>
          </p:nvPr>
        </p:nvSpPr>
        <p:spPr>
          <a:xfrm>
            <a:off x="-18285" y="1499298"/>
            <a:ext cx="9184959" cy="585877"/>
          </a:xfrm>
        </p:spPr>
        <p:txBody>
          <a:bodyPr>
            <a:noAutofit/>
          </a:bodyPr>
          <a:lstStyle/>
          <a:p>
            <a:r>
              <a:rPr lang="pt-BR" sz="1800" dirty="0" smtClean="0"/>
              <a:t>Crescimento do PIB mundial e grupos de países para 2019</a:t>
            </a:r>
          </a:p>
          <a:p>
            <a:r>
              <a:rPr lang="pt-BR" sz="1800" b="0" dirty="0" smtClean="0"/>
              <a:t>(Var. % em relação ao ano anterior)</a:t>
            </a:r>
            <a:endParaRPr lang="pt-BR" sz="1800" b="0" dirty="0"/>
          </a:p>
        </p:txBody>
      </p:sp>
      <p:cxnSp>
        <p:nvCxnSpPr>
          <p:cNvPr id="60" name="Conector reto 59"/>
          <p:cNvCxnSpPr/>
          <p:nvPr/>
        </p:nvCxnSpPr>
        <p:spPr>
          <a:xfrm flipH="1">
            <a:off x="91496" y="5084433"/>
            <a:ext cx="8945000" cy="0"/>
          </a:xfrm>
          <a:prstGeom prst="line">
            <a:avLst/>
          </a:prstGeom>
          <a:ln w="25400" cmpd="tri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>
          <a:xfrm flipH="1">
            <a:off x="94625" y="3601855"/>
            <a:ext cx="8945000" cy="0"/>
          </a:xfrm>
          <a:prstGeom prst="line">
            <a:avLst/>
          </a:prstGeom>
          <a:ln w="25400" cmpd="tri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4084049" y="2124518"/>
            <a:ext cx="1007394" cy="468323"/>
          </a:xfrm>
        </p:spPr>
        <p:txBody>
          <a:bodyPr/>
          <a:lstStyle/>
          <a:p>
            <a:r>
              <a:rPr lang="pt-BR" sz="1800" i="1" dirty="0" err="1" smtClean="0"/>
              <a:t>jan</a:t>
            </a:r>
            <a:r>
              <a:rPr lang="pt-BR" sz="1800" i="1" dirty="0" smtClean="0"/>
              <a:t>/19</a:t>
            </a:r>
            <a:endParaRPr lang="pt-BR" sz="1800" i="1" dirty="0"/>
          </a:p>
        </p:txBody>
      </p:sp>
      <p:sp>
        <p:nvSpPr>
          <p:cNvPr id="53" name="Espaço Reservado para Texto 9"/>
          <p:cNvSpPr>
            <a:spLocks noGrp="1"/>
          </p:cNvSpPr>
          <p:nvPr>
            <p:ph type="body" sz="quarter" idx="23"/>
          </p:nvPr>
        </p:nvSpPr>
        <p:spPr>
          <a:xfrm rot="16200000">
            <a:off x="-400110" y="2968812"/>
            <a:ext cx="1019112" cy="290792"/>
          </a:xfrm>
        </p:spPr>
        <p:txBody>
          <a:bodyPr/>
          <a:lstStyle/>
          <a:p>
            <a:r>
              <a:rPr lang="pt-BR" sz="2000" dirty="0" smtClean="0">
                <a:solidFill>
                  <a:schemeClr val="accent2"/>
                </a:solidFill>
              </a:rPr>
              <a:t>Mundo</a:t>
            </a:r>
            <a:endParaRPr lang="pt-BR" sz="2000" dirty="0">
              <a:solidFill>
                <a:schemeClr val="accent2"/>
              </a:solidFill>
            </a:endParaRPr>
          </a:p>
        </p:txBody>
      </p:sp>
      <p:sp>
        <p:nvSpPr>
          <p:cNvPr id="54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337618" y="3107759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2"/>
                </a:solidFill>
              </a:rPr>
              <a:t>3,9%</a:t>
            </a:r>
            <a:endParaRPr lang="pt-BR" sz="2200" i="1" dirty="0">
              <a:solidFill>
                <a:schemeClr val="accent2"/>
              </a:solidFill>
            </a:endParaRPr>
          </a:p>
        </p:txBody>
      </p:sp>
      <p:sp>
        <p:nvSpPr>
          <p:cNvPr id="55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534896" y="3111095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2"/>
                </a:solidFill>
              </a:rPr>
              <a:t>3,7%</a:t>
            </a:r>
            <a:endParaRPr lang="pt-BR" sz="2200" i="1" dirty="0">
              <a:solidFill>
                <a:schemeClr val="accent2"/>
              </a:solidFill>
            </a:endParaRPr>
          </a:p>
        </p:txBody>
      </p:sp>
      <p:sp>
        <p:nvSpPr>
          <p:cNvPr id="57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3811827" y="3118708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2"/>
                </a:solidFill>
              </a:rPr>
              <a:t>3,5%</a:t>
            </a:r>
            <a:endParaRPr lang="pt-BR" sz="2200" i="1" dirty="0">
              <a:solidFill>
                <a:schemeClr val="accent2"/>
              </a:solidFill>
            </a:endParaRPr>
          </a:p>
        </p:txBody>
      </p:sp>
      <p:sp>
        <p:nvSpPr>
          <p:cNvPr id="59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6910923" y="3096256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2"/>
                </a:solidFill>
              </a:rPr>
              <a:t>-0,6 p.p.</a:t>
            </a:r>
            <a:endParaRPr lang="pt-BR" sz="2200" i="1" dirty="0">
              <a:solidFill>
                <a:schemeClr val="accent2"/>
              </a:solidFill>
            </a:endParaRPr>
          </a:p>
        </p:txBody>
      </p:sp>
      <p:sp>
        <p:nvSpPr>
          <p:cNvPr id="61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648477" y="2124518"/>
            <a:ext cx="1007394" cy="468323"/>
          </a:xfrm>
        </p:spPr>
        <p:txBody>
          <a:bodyPr/>
          <a:lstStyle/>
          <a:p>
            <a:r>
              <a:rPr lang="pt-BR" sz="1800" i="1" dirty="0" err="1" smtClean="0"/>
              <a:t>abr</a:t>
            </a:r>
            <a:r>
              <a:rPr lang="pt-BR" sz="1800" i="1" dirty="0" smtClean="0"/>
              <a:t>/18</a:t>
            </a:r>
            <a:endParaRPr lang="pt-BR" sz="1800" i="1" dirty="0"/>
          </a:p>
        </p:txBody>
      </p:sp>
      <p:sp>
        <p:nvSpPr>
          <p:cNvPr id="6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-1304" y="692696"/>
            <a:ext cx="9145304" cy="6982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Economia mundial perde ritmo, mas segue em expansão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5105632" y="2502289"/>
            <a:ext cx="1356200" cy="566671"/>
          </a:xfrm>
        </p:spPr>
        <p:txBody>
          <a:bodyPr/>
          <a:lstStyle/>
          <a:p>
            <a:r>
              <a:rPr lang="pt-BR" sz="2400" dirty="0" smtClean="0"/>
              <a:t>2019</a:t>
            </a:r>
            <a:endParaRPr lang="pt-BR" sz="2400" dirty="0"/>
          </a:p>
        </p:txBody>
      </p:sp>
      <p:sp>
        <p:nvSpPr>
          <p:cNvPr id="51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4977426" y="3657150"/>
            <a:ext cx="1454286" cy="387044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3"/>
                </a:solidFill>
              </a:rPr>
              <a:t>1,8%</a:t>
            </a:r>
            <a:endParaRPr lang="pt-BR" sz="2200" i="1" dirty="0">
              <a:solidFill>
                <a:schemeClr val="accent3"/>
              </a:solidFill>
            </a:endParaRPr>
          </a:p>
        </p:txBody>
      </p:sp>
      <p:sp>
        <p:nvSpPr>
          <p:cNvPr id="58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4991940" y="5150637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5"/>
                </a:solidFill>
              </a:rPr>
              <a:t>4,4%</a:t>
            </a:r>
            <a:endParaRPr lang="pt-BR" sz="2200" i="1" dirty="0">
              <a:solidFill>
                <a:schemeClr val="accent5"/>
              </a:solidFill>
            </a:endParaRPr>
          </a:p>
        </p:txBody>
      </p:sp>
      <p:sp>
        <p:nvSpPr>
          <p:cNvPr id="63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5270140" y="2125884"/>
            <a:ext cx="1007394" cy="468323"/>
          </a:xfrm>
        </p:spPr>
        <p:txBody>
          <a:bodyPr/>
          <a:lstStyle/>
          <a:p>
            <a:r>
              <a:rPr lang="pt-BR" sz="1800" i="1" dirty="0" err="1" smtClean="0"/>
              <a:t>abr</a:t>
            </a:r>
            <a:r>
              <a:rPr lang="pt-BR" sz="1800" i="1" dirty="0" smtClean="0"/>
              <a:t>/19</a:t>
            </a:r>
            <a:endParaRPr lang="pt-BR" sz="1800" i="1" dirty="0"/>
          </a:p>
        </p:txBody>
      </p:sp>
      <p:sp>
        <p:nvSpPr>
          <p:cNvPr id="64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4997918" y="3120074"/>
            <a:ext cx="1454286" cy="351858"/>
          </a:xfrm>
        </p:spPr>
        <p:txBody>
          <a:bodyPr/>
          <a:lstStyle/>
          <a:p>
            <a:r>
              <a:rPr lang="pt-BR" sz="2200" i="1" dirty="0" smtClean="0">
                <a:solidFill>
                  <a:schemeClr val="accent2"/>
                </a:solidFill>
              </a:rPr>
              <a:t>3,3%</a:t>
            </a:r>
            <a:endParaRPr lang="pt-BR" sz="2200" i="1" dirty="0">
              <a:solidFill>
                <a:schemeClr val="accent2"/>
              </a:solidFill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29" y="4062614"/>
            <a:ext cx="50336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545560" y="4119009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2,7%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71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742838" y="4122345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2,5%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72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4019769" y="4129958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2,5%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73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7102134" y="4136534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-0,4 p.p.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74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5205860" y="4131324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2,3%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76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535706" y="4623121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2,0%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77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732984" y="4626457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1,9%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78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4009915" y="4634070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1,6%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79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7092280" y="4640646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-0,7 p.p.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sp>
        <p:nvSpPr>
          <p:cNvPr id="80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5196006" y="4635436"/>
            <a:ext cx="993296" cy="387044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3"/>
                </a:solidFill>
              </a:rPr>
              <a:t>1,3%</a:t>
            </a:r>
            <a:endParaRPr lang="pt-BR" sz="1600" i="1" dirty="0">
              <a:solidFill>
                <a:schemeClr val="accent3"/>
              </a:solidFill>
            </a:endParaRPr>
          </a:p>
        </p:txBody>
      </p:sp>
      <p:pic>
        <p:nvPicPr>
          <p:cNvPr id="81" name="Picture 2" descr="http://ec.l.thumbs.canstockphoto.com/canstock0052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6" y="4524196"/>
            <a:ext cx="594000" cy="59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2" descr="http://www.bigcheesebadges.com/images/argentina_argentine_fla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6" y="6035858"/>
            <a:ext cx="50399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0" descr="http://nurfeehanaa.com/smj/wp-content/uploads/2015/09/chin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1" y="5459794"/>
            <a:ext cx="50399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701892" y="5637953"/>
            <a:ext cx="678434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6,4%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85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899170" y="5641289"/>
            <a:ext cx="678434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6,2%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86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4176101" y="5648902"/>
            <a:ext cx="678434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6,2%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87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7106534" y="5655478"/>
            <a:ext cx="993296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-0,1 p.p.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88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5362192" y="5650268"/>
            <a:ext cx="678434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6,3%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89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1702454" y="6141447"/>
            <a:ext cx="678434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3,2%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90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2878864" y="6144783"/>
            <a:ext cx="720171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-1,6%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91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4155795" y="6152396"/>
            <a:ext cx="720171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-1,6%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92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7107096" y="6158972"/>
            <a:ext cx="993296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-4,4 p.p.</a:t>
            </a:r>
            <a:endParaRPr lang="pt-BR" sz="1600" i="1" dirty="0">
              <a:solidFill>
                <a:schemeClr val="accent5"/>
              </a:solidFill>
            </a:endParaRPr>
          </a:p>
        </p:txBody>
      </p:sp>
      <p:sp>
        <p:nvSpPr>
          <p:cNvPr id="93" name="Espaço Reservado para Texto 9"/>
          <p:cNvSpPr>
            <a:spLocks noGrp="1"/>
          </p:cNvSpPr>
          <p:nvPr>
            <p:ph type="body" sz="quarter" idx="23"/>
          </p:nvPr>
        </p:nvSpPr>
        <p:spPr>
          <a:xfrm>
            <a:off x="5341886" y="6153762"/>
            <a:ext cx="720171" cy="351858"/>
          </a:xfrm>
        </p:spPr>
        <p:txBody>
          <a:bodyPr/>
          <a:lstStyle/>
          <a:p>
            <a:r>
              <a:rPr lang="pt-BR" sz="1600" i="1" dirty="0" smtClean="0">
                <a:solidFill>
                  <a:schemeClr val="accent5"/>
                </a:solidFill>
              </a:rPr>
              <a:t>-1,2%</a:t>
            </a:r>
            <a:endParaRPr lang="pt-BR" sz="16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0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1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1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9" grpId="0" build="p"/>
      <p:bldP spid="21" grpId="0" build="p"/>
      <p:bldP spid="22" grpId="0" build="p"/>
      <p:bldP spid="25" grpId="0" build="p"/>
      <p:bldP spid="37" grpId="0" build="p"/>
      <p:bldP spid="39" grpId="0" build="p"/>
      <p:bldP spid="40" grpId="0" build="p"/>
      <p:bldP spid="41" grpId="0" build="p"/>
      <p:bldP spid="43" grpId="0" build="p"/>
      <p:bldP spid="44" grpId="0" build="p"/>
      <p:bldP spid="47" grpId="0" build="p"/>
      <p:bldP spid="48" grpId="0" build="p"/>
      <p:bldP spid="49" grpId="0" build="p"/>
      <p:bldP spid="50" grpId="0" build="p"/>
      <p:bldP spid="52" grpId="0" build="p"/>
      <p:bldP spid="56" grpId="0" build="p"/>
      <p:bldP spid="42" grpId="0" build="p"/>
      <p:bldP spid="53" grpId="0" build="p"/>
      <p:bldP spid="54" grpId="0" build="p"/>
      <p:bldP spid="55" grpId="0" build="p"/>
      <p:bldP spid="57" grpId="0" build="p"/>
      <p:bldP spid="59" grpId="0" build="p"/>
      <p:bldP spid="61" grpId="0" build="p"/>
      <p:bldP spid="62" grpId="0" build="p"/>
      <p:bldP spid="46" grpId="0" build="p"/>
      <p:bldP spid="51" grpId="0" build="p"/>
      <p:bldP spid="58" grpId="0" build="p"/>
      <p:bldP spid="63" grpId="0" build="p"/>
      <p:bldP spid="64" grpId="0" build="p"/>
      <p:bldP spid="70" grpId="0" build="p"/>
      <p:bldP spid="71" grpId="0" build="p"/>
      <p:bldP spid="72" grpId="0" build="p"/>
      <p:bldP spid="73" grpId="0" build="p"/>
      <p:bldP spid="74" grpId="0" build="p"/>
      <p:bldP spid="76" grpId="0" build="p"/>
      <p:bldP spid="77" grpId="0" build="p"/>
      <p:bldP spid="78" grpId="0" build="p"/>
      <p:bldP spid="79" grpId="0" build="p"/>
      <p:bldP spid="80" grpId="0" build="p"/>
      <p:bldP spid="84" grpId="0" build="p"/>
      <p:bldP spid="85" grpId="0" build="p"/>
      <p:bldP spid="86" grpId="0" build="p"/>
      <p:bldP spid="87" grpId="0" build="p"/>
      <p:bldP spid="88" grpId="0" build="p"/>
      <p:bldP spid="89" grpId="0" build="p"/>
      <p:bldP spid="90" grpId="0" build="p"/>
      <p:bldP spid="91" grpId="0" build="p"/>
      <p:bldP spid="92" grpId="0" build="p"/>
      <p:bldP spid="9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O que fazer para voltar a crescer?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20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106815" y="747812"/>
            <a:ext cx="8930373" cy="7911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Fica a sensação de que o Brasil parou. </a:t>
            </a:r>
            <a:r>
              <a:rPr lang="pt-BR" sz="24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O</a:t>
            </a: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 que fazer para não ficarmos presos nessa armadilha de crescimento baixo?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341212" y="1741308"/>
            <a:ext cx="8591117" cy="26137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2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N</a:t>
            </a: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ão tem solução fácil. Na ausência de um “motor” do crescimento, é preciso prosseguir com agenda de reformas. TLP, Modernização trabalhista, teto dos gastos foram só o início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Ainda temos uma agenda muito extensa pela frente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É a resolução dessa agenda que vai pavimentar o caminho para o crescimento mais vigoroso</a:t>
            </a:r>
            <a:endParaRPr lang="pt-BR" sz="22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06617" y="4432920"/>
            <a:ext cx="4365384" cy="20924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u="sng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Má notícia</a:t>
            </a:r>
          </a:p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Parece que o 1% a.a. de crescimento é mesmo a tendência atual 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721561" y="4434216"/>
            <a:ext cx="4280599" cy="20957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u="sng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Boa notícia</a:t>
            </a:r>
          </a:p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Já conhecemos a agenda há bastante tempo, e ela tem avançado, mesmo que lentamente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  <p:bldP spid="17" grpId="0" build="p"/>
      <p:bldP spid="10" grpId="0" uiExpand="1" build="p"/>
      <p:bldP spid="1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to 13"/>
          <p:cNvCxnSpPr/>
          <p:nvPr/>
        </p:nvCxnSpPr>
        <p:spPr>
          <a:xfrm>
            <a:off x="5133468" y="3051866"/>
            <a:ext cx="0" cy="65193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2955222" y="3372893"/>
            <a:ext cx="0" cy="87639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3" y="2479403"/>
            <a:ext cx="5428258" cy="386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417044" y="265113"/>
            <a:ext cx="6764961" cy="431800"/>
          </a:xfrm>
        </p:spPr>
        <p:txBody>
          <a:bodyPr/>
          <a:lstStyle/>
          <a:p>
            <a:r>
              <a:rPr lang="pt-BR" dirty="0" smtClean="0"/>
              <a:t>Resolver a crise fiscal é condição necessária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STN.</a:t>
            </a:r>
            <a:endParaRPr lang="pt-BR" dirty="0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75600" y="732010"/>
            <a:ext cx="8942481" cy="8243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Situação fiscal é muito </a:t>
            </a: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grave, e deve ser prioridade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Espaço Reservado para Texto 14"/>
          <p:cNvSpPr>
            <a:spLocks noGrp="1"/>
          </p:cNvSpPr>
          <p:nvPr>
            <p:ph type="body" sz="quarter" idx="4294967295"/>
          </p:nvPr>
        </p:nvSpPr>
        <p:spPr>
          <a:xfrm>
            <a:off x="211496" y="1916832"/>
            <a:ext cx="4936568" cy="589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Receita e Despesa Primária do Gov. Central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(em % do PIB)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98785" y="6552640"/>
            <a:ext cx="341679" cy="239588"/>
          </a:xfrm>
        </p:spPr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21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3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5580112" y="1912785"/>
            <a:ext cx="3456384" cy="11866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Em dez anos, a receita se reduziu em 0,9 </a:t>
            </a:r>
            <a:r>
              <a:rPr lang="pt-BR" sz="16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p.p</a:t>
            </a:r>
            <a:r>
              <a:rPr lang="pt-BR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. do PIB (R$ 188 </a:t>
            </a:r>
            <a:r>
              <a:rPr lang="pt-BR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bi) </a:t>
            </a:r>
            <a:r>
              <a:rPr lang="pt-BR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enquanto que a despesa se elevou em 3,6 </a:t>
            </a:r>
            <a:r>
              <a:rPr lang="pt-BR" sz="16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p.p</a:t>
            </a:r>
            <a:r>
              <a:rPr lang="pt-BR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(R$ 476 </a:t>
            </a:r>
            <a:r>
              <a:rPr lang="pt-BR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bi)</a:t>
            </a:r>
            <a:endParaRPr lang="pt-BR" sz="1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5716927" y="4293096"/>
            <a:ext cx="3247561" cy="9591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2019 será o 6º ano consecutivo de déficit primário, e o quadro não se reverterá antes de 2022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364087" y="3352945"/>
            <a:ext cx="1838223" cy="7961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>
                <a:solidFill>
                  <a:srgbClr val="949494"/>
                </a:solidFill>
              </a:rPr>
              <a:t>Em 2018</a:t>
            </a:r>
            <a:r>
              <a:rPr lang="pt-BR" sz="1800" dirty="0" smtClean="0">
                <a:solidFill>
                  <a:srgbClr val="949494"/>
                </a:solidFill>
              </a:rPr>
              <a:t>:</a:t>
            </a:r>
            <a:br>
              <a:rPr lang="pt-BR" sz="1800" dirty="0" smtClean="0">
                <a:solidFill>
                  <a:srgbClr val="949494"/>
                </a:solidFill>
              </a:rPr>
            </a:br>
            <a:r>
              <a:rPr lang="pt-BR" sz="2400" dirty="0" smtClean="0">
                <a:solidFill>
                  <a:srgbClr val="C00000"/>
                </a:solidFill>
              </a:rPr>
              <a:t>-</a:t>
            </a:r>
            <a:r>
              <a:rPr lang="pt-BR" sz="2400" dirty="0">
                <a:solidFill>
                  <a:srgbClr val="C00000"/>
                </a:solidFill>
              </a:rPr>
              <a:t>1,8% do PIB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165525" y="3352945"/>
            <a:ext cx="1978475" cy="7961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6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 smtClean="0">
                <a:solidFill>
                  <a:srgbClr val="949494"/>
                </a:solidFill>
              </a:rPr>
              <a:t>Sem </a:t>
            </a:r>
            <a:r>
              <a:rPr lang="pt-BR" sz="1800" dirty="0">
                <a:solidFill>
                  <a:srgbClr val="949494"/>
                </a:solidFill>
              </a:rPr>
              <a:t>RGPS</a:t>
            </a:r>
            <a:r>
              <a:rPr lang="pt-BR" sz="1800" dirty="0" smtClean="0">
                <a:solidFill>
                  <a:srgbClr val="949494"/>
                </a:solidFill>
              </a:rPr>
              <a:t>:</a:t>
            </a:r>
            <a:br>
              <a:rPr lang="pt-BR" sz="1800" dirty="0" smtClean="0">
                <a:solidFill>
                  <a:srgbClr val="949494"/>
                </a:solidFill>
              </a:rPr>
            </a:br>
            <a:r>
              <a:rPr lang="pt-BR" sz="2400" dirty="0" smtClean="0">
                <a:solidFill>
                  <a:srgbClr val="0070C0"/>
                </a:solidFill>
              </a:rPr>
              <a:t>+1,0</a:t>
            </a:r>
            <a:r>
              <a:rPr lang="pt-BR" sz="2400" dirty="0">
                <a:solidFill>
                  <a:srgbClr val="0070C0"/>
                </a:solidFill>
              </a:rPr>
              <a:t>% do PIB</a:t>
            </a:r>
            <a:endParaRPr lang="pt-BR" sz="1800" dirty="0">
              <a:solidFill>
                <a:srgbClr val="0070C0"/>
              </a:solidFill>
            </a:endParaRPr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5737007" y="5252404"/>
            <a:ext cx="3247561" cy="9591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Desequilíbrio fiscal se deve basicamente ao comportamento da despesa</a:t>
            </a:r>
            <a:endParaRPr lang="pt-BR" sz="1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32" grpId="0" uiExpand="1" build="p"/>
      <p:bldP spid="43" grpId="0" build="p"/>
      <p:bldP spid="44" grpId="0" build="p"/>
      <p:bldP spid="15" grpId="0"/>
      <p:bldP spid="17" grpId="0"/>
      <p:bldP spid="1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3" y="2479403"/>
            <a:ext cx="5428258" cy="386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48" y="2487600"/>
            <a:ext cx="2355055" cy="22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STN</a:t>
            </a:r>
            <a:endParaRPr lang="pt-BR" dirty="0"/>
          </a:p>
        </p:txBody>
      </p:sp>
      <p:sp>
        <p:nvSpPr>
          <p:cNvPr id="42" name="Espaço Reservado para Texto 14"/>
          <p:cNvSpPr>
            <a:spLocks noGrp="1"/>
          </p:cNvSpPr>
          <p:nvPr>
            <p:ph type="body" sz="quarter" idx="4294967295"/>
          </p:nvPr>
        </p:nvSpPr>
        <p:spPr>
          <a:xfrm>
            <a:off x="5599119" y="1830797"/>
            <a:ext cx="3493967" cy="589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Composição da despesa primária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(em % do total)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7092280" y="4788644"/>
            <a:ext cx="913551" cy="365270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pt-BR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pt-BR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%</a:t>
            </a:r>
            <a:endParaRPr lang="pt-BR" b="1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8200437" y="4795548"/>
            <a:ext cx="860233" cy="305385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66%</a:t>
            </a:r>
            <a:endParaRPr lang="pt-BR" b="1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5470522" y="4301043"/>
            <a:ext cx="3578443" cy="1589353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endParaRPr lang="pt-BR" sz="1200" b="1" dirty="0">
              <a:solidFill>
                <a:srgbClr val="65B63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5546645" y="4712444"/>
            <a:ext cx="1519964" cy="553669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sz="1400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Previdência</a:t>
            </a:r>
            <a:br>
              <a:rPr lang="pt-BR" sz="1400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</a:br>
            <a:r>
              <a:rPr lang="pt-BR" sz="1400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+ Pessoal</a:t>
            </a:r>
            <a:endParaRPr lang="pt-BR" sz="1400" b="1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5526431" y="3979306"/>
            <a:ext cx="2024721" cy="307777"/>
            <a:chOff x="5550342" y="5770214"/>
            <a:chExt cx="2024721" cy="307777"/>
          </a:xfrm>
        </p:grpSpPr>
        <p:sp>
          <p:nvSpPr>
            <p:cNvPr id="41" name="CaixaDeTexto 40"/>
            <p:cNvSpPr txBox="1"/>
            <p:nvPr/>
          </p:nvSpPr>
          <p:spPr>
            <a:xfrm>
              <a:off x="5677878" y="5770214"/>
              <a:ext cx="18971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Discricionárias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tângulo de cantos arredondados 22"/>
            <p:cNvSpPr/>
            <p:nvPr/>
          </p:nvSpPr>
          <p:spPr>
            <a:xfrm>
              <a:off x="5550342" y="5859676"/>
              <a:ext cx="134368" cy="147805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5558780" y="4359838"/>
            <a:ext cx="1669060" cy="307777"/>
            <a:chOff x="5560548" y="5363924"/>
            <a:chExt cx="1669060" cy="307777"/>
          </a:xfrm>
        </p:grpSpPr>
        <p:sp>
          <p:nvSpPr>
            <p:cNvPr id="45" name="CaixaDeTexto 44"/>
            <p:cNvSpPr txBox="1"/>
            <p:nvPr/>
          </p:nvSpPr>
          <p:spPr>
            <a:xfrm>
              <a:off x="5661530" y="5363924"/>
              <a:ext cx="1568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Obrigatórias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tângulo de cantos arredondados 60"/>
            <p:cNvSpPr/>
            <p:nvPr/>
          </p:nvSpPr>
          <p:spPr>
            <a:xfrm>
              <a:off x="5560548" y="5445224"/>
              <a:ext cx="119746" cy="144894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prstClr val="white"/>
                </a:solidFill>
              </a:endParaRPr>
            </a:p>
          </p:txBody>
        </p:sp>
      </p:grpSp>
      <p:sp>
        <p:nvSpPr>
          <p:cNvPr id="67" name="Retângulo 66"/>
          <p:cNvSpPr/>
          <p:nvPr/>
        </p:nvSpPr>
        <p:spPr>
          <a:xfrm>
            <a:off x="5453404" y="5301208"/>
            <a:ext cx="1643302" cy="605373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sz="1400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Demais</a:t>
            </a:r>
          </a:p>
          <a:p>
            <a:pPr algn="ctr">
              <a:spcBef>
                <a:spcPct val="20000"/>
              </a:spcBef>
            </a:pPr>
            <a:r>
              <a:rPr lang="pt-BR" sz="1400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Obrigatórias</a:t>
            </a:r>
            <a:endParaRPr lang="pt-BR" sz="1400" b="1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7079580" y="5343624"/>
            <a:ext cx="913551" cy="365270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22%</a:t>
            </a:r>
            <a:endParaRPr lang="pt-BR" b="1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tângulo 70"/>
          <p:cNvSpPr/>
          <p:nvPr/>
        </p:nvSpPr>
        <p:spPr>
          <a:xfrm>
            <a:off x="8189864" y="5347816"/>
            <a:ext cx="860233" cy="305385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b="1" dirty="0" smtClean="0">
                <a:solidFill>
                  <a:srgbClr val="272525"/>
                </a:solidFill>
                <a:latin typeface="Arial" pitchFamily="34" charset="0"/>
                <a:cs typeface="Arial" pitchFamily="34" charset="0"/>
              </a:rPr>
              <a:t>25%</a:t>
            </a:r>
            <a:endParaRPr lang="pt-BR" b="1" dirty="0">
              <a:solidFill>
                <a:srgbClr val="27252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7950294" y="2507291"/>
            <a:ext cx="1245954" cy="2206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98785" y="6542120"/>
            <a:ext cx="341679" cy="239588"/>
          </a:xfrm>
        </p:spPr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22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9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75600" y="803541"/>
            <a:ext cx="8942481" cy="6812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Situação fiscal é muito grave, e </a:t>
            </a: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deve ser prioridade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spaço Reservado para Texto 14"/>
          <p:cNvSpPr>
            <a:spLocks noGrp="1"/>
          </p:cNvSpPr>
          <p:nvPr>
            <p:ph type="body" sz="quarter" idx="4294967295"/>
          </p:nvPr>
        </p:nvSpPr>
        <p:spPr>
          <a:xfrm>
            <a:off x="211496" y="1916832"/>
            <a:ext cx="4936568" cy="589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Receita e Despesa Primária do Gov. Central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(em % do PIB)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417044" y="265113"/>
            <a:ext cx="6764961" cy="431800"/>
          </a:xfrm>
        </p:spPr>
        <p:txBody>
          <a:bodyPr/>
          <a:lstStyle/>
          <a:p>
            <a:r>
              <a:rPr lang="pt-BR" dirty="0" smtClean="0"/>
              <a:t>Resolver a crise fiscal é condição necessária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09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52" grpId="0"/>
      <p:bldP spid="53" grpId="0"/>
      <p:bldP spid="58" grpId="0" animBg="1"/>
      <p:bldP spid="59" grpId="0"/>
      <p:bldP spid="67" grpId="0"/>
      <p:bldP spid="70" grpId="0"/>
      <p:bldP spid="71" grpId="0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67" y="3015267"/>
            <a:ext cx="3286932" cy="245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STN e </a:t>
            </a:r>
            <a:r>
              <a:rPr lang="pt-BR" dirty="0" smtClean="0"/>
              <a:t>BCB.</a:t>
            </a:r>
            <a:endParaRPr lang="pt-BR" dirty="0"/>
          </a:p>
        </p:txBody>
      </p:sp>
      <p:sp>
        <p:nvSpPr>
          <p:cNvPr id="42" name="Espaço Reservado para Texto 14"/>
          <p:cNvSpPr>
            <a:spLocks noGrp="1"/>
          </p:cNvSpPr>
          <p:nvPr>
            <p:ph type="body" sz="quarter" idx="4294967295"/>
          </p:nvPr>
        </p:nvSpPr>
        <p:spPr>
          <a:xfrm>
            <a:off x="5563737" y="2192164"/>
            <a:ext cx="3493967" cy="589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Dívida Bruta do Governo Geral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600" i="1" dirty="0" smtClean="0">
                <a:latin typeface="Arial" pitchFamily="34" charset="0"/>
                <a:cs typeface="Arial" pitchFamily="34" charset="0"/>
              </a:rPr>
              <a:t>(em % do PIB)</a:t>
            </a:r>
            <a:endParaRPr lang="pt-BR" sz="16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 flipV="1">
            <a:off x="5652120" y="3505663"/>
            <a:ext cx="3260751" cy="1656184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98785" y="6632916"/>
            <a:ext cx="341679" cy="239588"/>
          </a:xfrm>
        </p:spPr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23</a:t>
            </a:fld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3" y="2479403"/>
            <a:ext cx="5428258" cy="386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ço Reservado para Texto 14"/>
          <p:cNvSpPr>
            <a:spLocks noGrp="1"/>
          </p:cNvSpPr>
          <p:nvPr>
            <p:ph type="body" sz="quarter" idx="4294967295"/>
          </p:nvPr>
        </p:nvSpPr>
        <p:spPr>
          <a:xfrm>
            <a:off x="211496" y="1916832"/>
            <a:ext cx="4936568" cy="589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Receita e Despesa Primária do Gov. Central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(em % do PIB)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75600" y="803541"/>
            <a:ext cx="8942481" cy="6812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Situação fiscal é muito grave, e </a:t>
            </a: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deve ser prioridade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417044" y="265113"/>
            <a:ext cx="6764961" cy="431800"/>
          </a:xfrm>
        </p:spPr>
        <p:txBody>
          <a:bodyPr/>
          <a:lstStyle/>
          <a:p>
            <a:r>
              <a:rPr lang="pt-BR" dirty="0" smtClean="0"/>
              <a:t>Resolver a crise fiscal é condição necessária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37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4735"/>
            <a:ext cx="3793191" cy="446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STN.</a:t>
            </a:r>
            <a:endParaRPr lang="pt-BR" dirty="0"/>
          </a:p>
        </p:txBody>
      </p:sp>
      <p:sp>
        <p:nvSpPr>
          <p:cNvPr id="24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265113"/>
            <a:ext cx="6296401" cy="431800"/>
          </a:xfrm>
        </p:spPr>
        <p:txBody>
          <a:bodyPr/>
          <a:lstStyle/>
          <a:p>
            <a:r>
              <a:rPr lang="pt-BR" dirty="0" smtClean="0"/>
              <a:t>Crise fiscal</a:t>
            </a:r>
            <a:endParaRPr lang="pt-BR" dirty="0"/>
          </a:p>
        </p:txBody>
      </p:sp>
      <p:sp>
        <p:nvSpPr>
          <p:cNvPr id="36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98785" y="6564676"/>
            <a:ext cx="341679" cy="239588"/>
          </a:xfrm>
        </p:spPr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24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75600" y="727341"/>
            <a:ext cx="8942481" cy="6812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Em muitos estados, a situação fiscal é ainda pior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10541" y="2587081"/>
            <a:ext cx="1796578" cy="301254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615182" y="2340372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11560" y="3435119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615182" y="5116703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611560" y="5366635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11560" y="5633459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597498" y="5110584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2602384" y="4841371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2598192" y="4572620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2602384" y="4305796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2602384" y="3701754"/>
            <a:ext cx="1796578" cy="261669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2602384" y="3424808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2597498" y="3162176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2627784" y="2331988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2615084" y="5946891"/>
            <a:ext cx="1796578" cy="256513"/>
          </a:xfrm>
          <a:prstGeom prst="rect">
            <a:avLst/>
          </a:prstGeom>
          <a:noFill/>
          <a:ln w="127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5180795" y="2279762"/>
            <a:ext cx="3534938" cy="28054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Mais da metade dos </a:t>
            </a:r>
            <a:r>
              <a:rPr lang="pt-BR" sz="28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estados estouraram o limite de despesa com pessoal</a:t>
            </a:r>
            <a:br>
              <a:rPr lang="pt-BR" sz="28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previsto pela LRF</a:t>
            </a:r>
            <a:endParaRPr lang="pt-BR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1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IPEA. IFI</a:t>
            </a:r>
            <a:endParaRPr lang="pt-BR" dirty="0"/>
          </a:p>
        </p:txBody>
      </p:sp>
      <p:sp>
        <p:nvSpPr>
          <p:cNvPr id="24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0" y="265113"/>
            <a:ext cx="6296401" cy="431800"/>
          </a:xfrm>
        </p:spPr>
        <p:txBody>
          <a:bodyPr/>
          <a:lstStyle/>
          <a:p>
            <a:r>
              <a:rPr lang="pt-BR" dirty="0" smtClean="0"/>
              <a:t>Crise fiscal</a:t>
            </a:r>
            <a:endParaRPr lang="pt-BR" dirty="0"/>
          </a:p>
        </p:txBody>
      </p:sp>
      <p:sp>
        <p:nvSpPr>
          <p:cNvPr id="25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163701" y="802804"/>
            <a:ext cx="8766279" cy="6812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Nesse contexto, não existe espaço fiscal para realização de investimentos públicos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98785" y="6552640"/>
            <a:ext cx="341679" cy="239588"/>
          </a:xfrm>
        </p:spPr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25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" name="Espaço Reservado para Texto 14"/>
          <p:cNvSpPr>
            <a:spLocks noGrp="1"/>
          </p:cNvSpPr>
          <p:nvPr>
            <p:ph type="body" sz="quarter" idx="4294967295"/>
          </p:nvPr>
        </p:nvSpPr>
        <p:spPr>
          <a:xfrm>
            <a:off x="283504" y="1844824"/>
            <a:ext cx="4936568" cy="589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Investimentos do Governo Geral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(em % do PIB)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5741740" y="3894428"/>
            <a:ext cx="3213580" cy="21077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Nesse mesmo ano, o gasto com Previdência Social nos 3 níveis de Governo foi de 13,6% do PIB (R$ 890,6 bilhões)</a:t>
            </a:r>
            <a:endParaRPr lang="pt-BR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4294967295"/>
          </p:nvPr>
        </p:nvSpPr>
        <p:spPr>
          <a:xfrm rot="10800000" flipV="1">
            <a:off x="5726131" y="2421423"/>
            <a:ext cx="3213580" cy="14396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Em 2017, União, Estados e Municípios somados investiram 1,2% do PIB (R$ 76,3 bilhões)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3" y="2448249"/>
            <a:ext cx="5083076" cy="389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2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8" grpId="0" uiExpand="1" build="p"/>
      <p:bldP spid="9" grpId="0" build="p"/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Crise fiscal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26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89628" y="980728"/>
            <a:ext cx="7989506" cy="7681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No curto prazo, a </a:t>
            </a:r>
            <a:r>
              <a:rPr lang="pt-BR" sz="24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crise fiscal </a:t>
            </a:r>
            <a:r>
              <a:rPr lang="pt-BR" sz="24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afeta o crescimento econômico por duas formas principais:</a:t>
            </a:r>
            <a:endParaRPr lang="pt-BR" sz="24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92570" y="2276872"/>
            <a:ext cx="8255894" cy="13607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1. Aumenta a incerteza quanto à capacidade do Estado em honrar seus compromissos sem gerar inflação ou aumentar impostos, o que adia as decisões de consumo e investimento do setor privado</a:t>
            </a:r>
            <a:endParaRPr lang="pt-BR" sz="22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91890" y="3922103"/>
            <a:ext cx="8256574" cy="18111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2. Diante da imperatividade do ajuste, o Estado limita os gastos não obrigatórios, penalizando os investimentos e os serviços  públicos, o que também reduz as perspectivas de crescimento. Isso acontece nos três níveis de governo</a:t>
            </a:r>
            <a:endParaRPr lang="pt-BR" sz="22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3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Cenário político e reforma da Previdência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16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4" y="1209452"/>
            <a:ext cx="8954053" cy="547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501452" y="6578128"/>
            <a:ext cx="5858048" cy="332656"/>
          </a:xfrm>
        </p:spPr>
        <p:txBody>
          <a:bodyPr/>
          <a:lstStyle/>
          <a:p>
            <a:r>
              <a:rPr lang="pt-BR" sz="700" dirty="0" err="1" smtClean="0"/>
              <a:t>Figueredo</a:t>
            </a:r>
            <a:r>
              <a:rPr lang="pt-BR" sz="700" dirty="0" smtClean="0"/>
              <a:t> </a:t>
            </a:r>
            <a:r>
              <a:rPr lang="pt-BR" sz="700" dirty="0"/>
              <a:t>(</a:t>
            </a:r>
            <a:r>
              <a:rPr lang="pt-BR" sz="700" dirty="0" smtClean="0"/>
              <a:t>2012): Coalizões </a:t>
            </a:r>
            <a:r>
              <a:rPr lang="pt-BR" sz="700" dirty="0"/>
              <a:t>governamentais na democracia </a:t>
            </a:r>
            <a:r>
              <a:rPr lang="pt-BR" sz="700" dirty="0" smtClean="0"/>
              <a:t>brasileira; Pereira </a:t>
            </a:r>
            <a:r>
              <a:rPr lang="pt-BR" sz="700" dirty="0"/>
              <a:t>(2017): </a:t>
            </a:r>
            <a:r>
              <a:rPr lang="pt-BR" sz="700" dirty="0" smtClean="0"/>
              <a:t>Medindo a governabilidade no Brasil - O </a:t>
            </a:r>
            <a:r>
              <a:rPr lang="pt-BR" sz="700" dirty="0"/>
              <a:t>presidencialismo de coalizão nos governos FHC, Lula e Dilma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2400" dirty="0" smtClean="0"/>
              <a:t>Presidencialismo de coalizão</a:t>
            </a:r>
            <a:endParaRPr lang="pt-BR" sz="24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28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38557" y="692696"/>
            <a:ext cx="5916266" cy="73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>
                <a:solidFill>
                  <a:srgbClr val="272525"/>
                </a:solidFill>
              </a:rPr>
              <a:t>Coalizão do Presidente</a:t>
            </a:r>
          </a:p>
          <a:p>
            <a:r>
              <a:rPr lang="pt-BR" sz="1400" b="0" dirty="0" smtClean="0">
                <a:solidFill>
                  <a:srgbClr val="272525"/>
                </a:solidFill>
              </a:rPr>
              <a:t>(em % do número de cadeiras na Câmara dos deputados)</a:t>
            </a:r>
          </a:p>
        </p:txBody>
      </p:sp>
      <p:sp>
        <p:nvSpPr>
          <p:cNvPr id="8" name="Retângulo 7"/>
          <p:cNvSpPr/>
          <p:nvPr/>
        </p:nvSpPr>
        <p:spPr>
          <a:xfrm>
            <a:off x="1832410" y="3361075"/>
            <a:ext cx="1011398" cy="46849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27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Jânio Quadros</a:t>
            </a:r>
            <a:endParaRPr lang="pt-BR" sz="1400" b="1" dirty="0">
              <a:solidFill>
                <a:srgbClr val="27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067944" y="3636407"/>
            <a:ext cx="1011398" cy="46849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27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Fernando Collor</a:t>
            </a:r>
            <a:endParaRPr lang="pt-BR" sz="1400" b="1" dirty="0">
              <a:solidFill>
                <a:srgbClr val="27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084168" y="3289067"/>
            <a:ext cx="864096" cy="32460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27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Lula</a:t>
            </a:r>
          </a:p>
          <a:p>
            <a:pPr algn="ctr"/>
            <a:r>
              <a:rPr lang="pt-BR" sz="1400" b="1" dirty="0" smtClean="0">
                <a:solidFill>
                  <a:srgbClr val="27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Início</a:t>
            </a:r>
            <a:endParaRPr lang="pt-BR" sz="1400" b="1" dirty="0">
              <a:solidFill>
                <a:srgbClr val="27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481602" y="3094251"/>
            <a:ext cx="834814" cy="370786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27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Dilma</a:t>
            </a:r>
          </a:p>
          <a:p>
            <a:pPr algn="ctr"/>
            <a:r>
              <a:rPr lang="pt-BR" sz="1400" b="1" dirty="0" smtClean="0">
                <a:solidFill>
                  <a:srgbClr val="27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</a:t>
            </a:r>
            <a:endParaRPr lang="pt-BR" sz="1400" b="1" dirty="0">
              <a:solidFill>
                <a:srgbClr val="27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812360" y="4009147"/>
            <a:ext cx="1080120" cy="43204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27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Bolsonaro</a:t>
            </a:r>
          </a:p>
          <a:p>
            <a:pPr algn="ctr"/>
            <a:r>
              <a:rPr lang="pt-BR" sz="1400" b="1" dirty="0" smtClean="0">
                <a:solidFill>
                  <a:srgbClr val="27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Início</a:t>
            </a:r>
            <a:endParaRPr lang="pt-BR" sz="1400" b="1" dirty="0">
              <a:solidFill>
                <a:srgbClr val="272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/>
          <p:cNvCxnSpPr/>
          <p:nvPr/>
        </p:nvCxnSpPr>
        <p:spPr>
          <a:xfrm>
            <a:off x="525146" y="2916327"/>
            <a:ext cx="825893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9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8" grpId="0"/>
      <p:bldP spid="16" grpId="0"/>
      <p:bldP spid="17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2400" dirty="0" smtClean="0"/>
              <a:t>A polêmica da falta de articulação</a:t>
            </a:r>
            <a:endParaRPr lang="pt-BR" sz="24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29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4225" y="764704"/>
            <a:ext cx="8707670" cy="5376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4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O presidencialismo de coalizão</a:t>
            </a:r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3467" y="1366123"/>
            <a:ext cx="9018321" cy="491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Dividir o poder ≠ corrupção</a:t>
            </a:r>
            <a:endParaRPr lang="pt-BR" sz="20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2104" y="1832124"/>
            <a:ext cx="9018321" cy="12114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Para montar um governo, o Presidente precisa dividir o poder com os demais partidos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Essa divisão ocorre através do compartilhamento de agendas 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86296" y="3132460"/>
            <a:ext cx="9018321" cy="14655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 algn="l">
              <a:buFont typeface="Wingdings" pitchFamily="2" charset="2"/>
              <a:buChar char="ü"/>
            </a:pPr>
            <a:r>
              <a:rPr lang="pt-BR" sz="20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As instituições foram </a:t>
            </a: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criadas </a:t>
            </a:r>
            <a:r>
              <a:rPr lang="pt-BR" sz="20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para funcionar com </a:t>
            </a:r>
            <a:r>
              <a:rPr lang="pt-BR" sz="20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Partidos, </a:t>
            </a:r>
            <a:r>
              <a:rPr lang="pt-BR" sz="20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não com bancadas temáticas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O líder faz a relação </a:t>
            </a:r>
            <a:r>
              <a:rPr lang="pt-BR" sz="18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entre Governo e </a:t>
            </a:r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Pres. </a:t>
            </a:r>
            <a:r>
              <a:rPr lang="pt-BR" sz="18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do Câmara dos </a:t>
            </a:r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Deputados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O líder organiza </a:t>
            </a:r>
            <a:r>
              <a:rPr lang="pt-BR" sz="18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 sua base para o cumprimento </a:t>
            </a:r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da </a:t>
            </a:r>
            <a:r>
              <a:rPr lang="pt-BR" sz="1800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agenda mais </a:t>
            </a:r>
            <a:r>
              <a:rPr lang="pt-BR" sz="1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ampla</a:t>
            </a:r>
            <a:endParaRPr lang="pt-BR" sz="18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pt-BR" sz="18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07504" y="4581128"/>
            <a:ext cx="9036496" cy="9742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2000" b="1" i="0" baseline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/>
              <a:t>A narrativa de </a:t>
            </a:r>
            <a:r>
              <a:rPr lang="pt-BR" dirty="0" smtClean="0"/>
              <a:t>Maia </a:t>
            </a:r>
            <a:r>
              <a:rPr lang="pt-BR" dirty="0"/>
              <a:t>e </a:t>
            </a:r>
            <a:r>
              <a:rPr lang="pt-BR" dirty="0" err="1"/>
              <a:t>Alcolumbre</a:t>
            </a:r>
            <a:r>
              <a:rPr lang="pt-BR" dirty="0"/>
              <a:t> de que o Governo </a:t>
            </a:r>
            <a:r>
              <a:rPr lang="pt-BR" dirty="0" smtClean="0"/>
              <a:t>não possui agenda e o Congresso precisa assumir o protagonismo é ruim para o Bolsonaro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07504" y="5610269"/>
            <a:ext cx="9036496" cy="9742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2000" b="1" i="0" baseline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/>
              <a:t>Os casos mais recentes são o “Orçamento Impositivo” e o Projeto de lei que muda a indicação para agências reguladoras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20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11" grpId="0"/>
      <p:bldP spid="21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Texto 13"/>
          <p:cNvSpPr>
            <a:spLocks noGrp="1"/>
          </p:cNvSpPr>
          <p:nvPr>
            <p:ph type="body" sz="quarter" idx="15"/>
          </p:nvPr>
        </p:nvSpPr>
        <p:spPr>
          <a:xfrm>
            <a:off x="498475" y="6667500"/>
            <a:ext cx="4459288" cy="217488"/>
          </a:xfrm>
        </p:spPr>
        <p:txBody>
          <a:bodyPr/>
          <a:lstStyle/>
          <a:p>
            <a:r>
              <a:rPr lang="pt-BR" dirty="0" smtClean="0"/>
              <a:t>FMI. Elaboração: FIERGS/UEE.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Cenário internacional</a:t>
            </a:r>
            <a:endParaRPr lang="pt-BR" dirty="0"/>
          </a:p>
        </p:txBody>
      </p:sp>
      <p:sp>
        <p:nvSpPr>
          <p:cNvPr id="19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-1304" y="799321"/>
            <a:ext cx="9145304" cy="9014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26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Desaceleração mundial e problemas estruturais serão desafios à China para os próximos anos</a:t>
            </a:r>
            <a:endParaRPr lang="pt-BR" sz="26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Espaço Reservado para Texto 56"/>
          <p:cNvSpPr>
            <a:spLocks noGrp="1"/>
          </p:cNvSpPr>
          <p:nvPr>
            <p:ph type="body" sz="quarter" idx="27"/>
          </p:nvPr>
        </p:nvSpPr>
        <p:spPr>
          <a:xfrm>
            <a:off x="591242" y="2288891"/>
            <a:ext cx="5351858" cy="958427"/>
          </a:xfrm>
        </p:spPr>
        <p:txBody>
          <a:bodyPr>
            <a:normAutofit/>
          </a:bodyPr>
          <a:lstStyle/>
          <a:p>
            <a:r>
              <a:rPr lang="pt-BR" sz="1800" dirty="0" smtClean="0"/>
              <a:t>Evolução do crescimento da economia chinesa</a:t>
            </a:r>
            <a:endParaRPr lang="pt-BR" dirty="0" smtClean="0"/>
          </a:p>
          <a:p>
            <a:r>
              <a:rPr lang="pt-BR" b="0" dirty="0" smtClean="0"/>
              <a:t>(Var. % anual)</a:t>
            </a:r>
          </a:p>
          <a:p>
            <a:endParaRPr lang="pt-BR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" y="2782229"/>
            <a:ext cx="6406709" cy="370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4154463" y="3356992"/>
            <a:ext cx="1672471" cy="743886"/>
            <a:chOff x="4139949" y="3563724"/>
            <a:chExt cx="1672471" cy="743886"/>
          </a:xfrm>
        </p:grpSpPr>
        <p:grpSp>
          <p:nvGrpSpPr>
            <p:cNvPr id="15" name="Grupo 14"/>
            <p:cNvGrpSpPr/>
            <p:nvPr/>
          </p:nvGrpSpPr>
          <p:grpSpPr>
            <a:xfrm>
              <a:off x="4139957" y="3563724"/>
              <a:ext cx="1672463" cy="369332"/>
              <a:chOff x="7834753" y="2312750"/>
              <a:chExt cx="1208804" cy="369332"/>
            </a:xfrm>
          </p:grpSpPr>
          <p:cxnSp>
            <p:nvCxnSpPr>
              <p:cNvPr id="16" name="Conector reto 15"/>
              <p:cNvCxnSpPr/>
              <p:nvPr/>
            </p:nvCxnSpPr>
            <p:spPr>
              <a:xfrm>
                <a:off x="7834753" y="2492896"/>
                <a:ext cx="175639" cy="0"/>
              </a:xfrm>
              <a:prstGeom prst="line">
                <a:avLst/>
              </a:prstGeom>
              <a:ln w="38100"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CaixaDeTexto 16"/>
              <p:cNvSpPr txBox="1"/>
              <p:nvPr/>
            </p:nvSpPr>
            <p:spPr>
              <a:xfrm>
                <a:off x="8042931" y="2312750"/>
                <a:ext cx="1000626" cy="36933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>
                <a:defPPr>
                  <a:defRPr lang="pt-BR"/>
                </a:defPPr>
                <a:lvl1pPr>
                  <a:spcBef>
                    <a:spcPct val="20000"/>
                  </a:spcBef>
                  <a:defRPr b="1">
                    <a:gradFill flip="none" rotWithShape="1">
                      <a:gsLst>
                        <a:gs pos="0">
                          <a:srgbClr val="65B638">
                            <a:lumMod val="75000"/>
                          </a:srgbClr>
                        </a:gs>
                        <a:gs pos="100000">
                          <a:srgbClr val="65B638"/>
                        </a:gs>
                      </a:gsLst>
                      <a:lin ang="5400000" scaled="1"/>
                      <a:tileRect/>
                    </a:gradFill>
                    <a:latin typeface="Arial" pitchFamily="34" charset="0"/>
                    <a:cs typeface="Arial" pitchFamily="34" charset="0"/>
                  </a:defRPr>
                </a:lvl1pPr>
              </a:lstStyle>
              <a:p>
                <a:r>
                  <a:rPr lang="pt-BR" dirty="0">
                    <a:solidFill>
                      <a:srgbClr val="272525"/>
                    </a:solidFill>
                  </a:rPr>
                  <a:t>Realizado</a:t>
                </a:r>
              </a:p>
            </p:txBody>
          </p:sp>
        </p:grpSp>
        <p:grpSp>
          <p:nvGrpSpPr>
            <p:cNvPr id="18" name="Grupo 17"/>
            <p:cNvGrpSpPr/>
            <p:nvPr/>
          </p:nvGrpSpPr>
          <p:grpSpPr>
            <a:xfrm>
              <a:off x="4139949" y="3938278"/>
              <a:ext cx="1672470" cy="369332"/>
              <a:chOff x="7834754" y="2687304"/>
              <a:chExt cx="1208809" cy="369332"/>
            </a:xfrm>
          </p:grpSpPr>
          <p:cxnSp>
            <p:nvCxnSpPr>
              <p:cNvPr id="24" name="Conector reto 23"/>
              <p:cNvCxnSpPr/>
              <p:nvPr/>
            </p:nvCxnSpPr>
            <p:spPr>
              <a:xfrm>
                <a:off x="7834754" y="2849579"/>
                <a:ext cx="17564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CaixaDeTexto 25"/>
              <p:cNvSpPr txBox="1"/>
              <p:nvPr/>
            </p:nvSpPr>
            <p:spPr>
              <a:xfrm>
                <a:off x="8042937" y="2687304"/>
                <a:ext cx="10006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smtClean="0">
                    <a:solidFill>
                      <a:srgbClr val="272525"/>
                    </a:solidFill>
                    <a:latin typeface="Arial" pitchFamily="34" charset="0"/>
                    <a:cs typeface="Arial" pitchFamily="34" charset="0"/>
                  </a:rPr>
                  <a:t>Previsto</a:t>
                </a:r>
                <a:endParaRPr lang="pt-BR" b="1" dirty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7" name="Retângulo 26"/>
          <p:cNvSpPr/>
          <p:nvPr/>
        </p:nvSpPr>
        <p:spPr>
          <a:xfrm>
            <a:off x="6034586" y="3227490"/>
            <a:ext cx="3196329" cy="4320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Redução de impostos (IVA)</a:t>
            </a:r>
            <a:endParaRPr lang="pt-BR" sz="1600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6036788" y="3828374"/>
            <a:ext cx="3228292" cy="5227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Aumento do dispêndio público em infraestrutura</a:t>
            </a:r>
            <a:endParaRPr lang="pt-BR" sz="1600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6037694" y="3530036"/>
            <a:ext cx="3196329" cy="4320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Expansão do crédito</a:t>
            </a:r>
            <a:endParaRPr lang="pt-BR" sz="1600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5891879" y="2579418"/>
            <a:ext cx="2944008" cy="6325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Políticas internas de estabilização:</a:t>
            </a:r>
            <a:endParaRPr lang="pt-BR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780473" y="6552234"/>
            <a:ext cx="341679" cy="239588"/>
          </a:xfrm>
        </p:spPr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3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554876" y="5242720"/>
            <a:ext cx="705465" cy="3927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ct val="20000"/>
              </a:spcBef>
            </a:pPr>
            <a:r>
              <a:rPr lang="pt-BR" b="1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6,5% </a:t>
            </a:r>
            <a:endParaRPr lang="pt-BR" b="1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eta para baixo 22"/>
          <p:cNvSpPr/>
          <p:nvPr/>
        </p:nvSpPr>
        <p:spPr>
          <a:xfrm rot="16200000">
            <a:off x="7333471" y="5238399"/>
            <a:ext cx="203283" cy="365843"/>
          </a:xfrm>
          <a:prstGeom prst="down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7632724" y="5216321"/>
            <a:ext cx="1488659" cy="3927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ct val="20000"/>
              </a:spcBef>
            </a:pPr>
            <a:r>
              <a:rPr lang="pt-BR" b="1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6,0% a 6,5% </a:t>
            </a:r>
            <a:endParaRPr lang="pt-BR" b="1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6292237" y="4583924"/>
            <a:ext cx="2801123" cy="6325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b="1" dirty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Revisão da </a:t>
            </a:r>
            <a:r>
              <a:rPr lang="pt-BR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expansão </a:t>
            </a:r>
            <a:r>
              <a:rPr lang="pt-BR" b="1" dirty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PIB em 2019:</a:t>
            </a:r>
            <a:endParaRPr lang="pt-BR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09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5" grpId="0" build="p"/>
      <p:bldP spid="27" grpId="0"/>
      <p:bldP spid="30" grpId="0"/>
      <p:bldP spid="31" grpId="0"/>
      <p:bldP spid="33" grpId="0"/>
      <p:bldP spid="22" grpId="0"/>
      <p:bldP spid="23" grpId="0" animBg="1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2400" dirty="0" smtClean="0"/>
              <a:t>Reforma da previdência passa?</a:t>
            </a:r>
            <a:endParaRPr lang="pt-BR" sz="24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30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4225" y="705575"/>
            <a:ext cx="8707670" cy="5376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4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 articulação em torno da reforma da Previdência </a:t>
            </a:r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12802" y="4178796"/>
            <a:ext cx="9031198" cy="63672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2000" b="1" i="0" baseline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/>
              <a:t>Na votação do Teto </a:t>
            </a:r>
            <a:r>
              <a:rPr lang="pt-BR" dirty="0"/>
              <a:t>dos </a:t>
            </a:r>
            <a:r>
              <a:rPr lang="pt-BR" dirty="0" smtClean="0"/>
              <a:t>Gastos, Temer conseguiu 87% de fidelidade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79512" y="1281639"/>
            <a:ext cx="8707670" cy="13215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i="1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Líderes de 13 partidos (PR, SD, PPS, DEM, MDB, PRB, PSD, PTB, PP, PSDB, Patriotas, Pros e Podemos) </a:t>
            </a:r>
            <a:r>
              <a:rPr lang="pt-BR" sz="1800" i="1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já divulgaram apoio </a:t>
            </a:r>
            <a:r>
              <a:rPr lang="pt-BR" sz="1800" i="1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à reforma da Previdência, mas impõem condições. Pedem a exclusão da proposta de dois aspectos: o </a:t>
            </a:r>
            <a:r>
              <a:rPr lang="pt-BR" sz="1800" i="1" u="sng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Benefício de Prestação Continuada (BPC)</a:t>
            </a:r>
            <a:r>
              <a:rPr lang="pt-BR" sz="1800" i="1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 e a </a:t>
            </a:r>
            <a:r>
              <a:rPr lang="pt-BR" sz="1800" i="1" u="sng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aposentadoria rural</a:t>
            </a:r>
            <a:r>
              <a:rPr lang="pt-BR" sz="1800" i="1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.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07504" y="2708920"/>
            <a:ext cx="9036496" cy="6963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2000" b="1" i="0" baseline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/>
              <a:t>Os votos dos 13 partidos que declararam apoio, mais os votos  PSL e o Novo, somam </a:t>
            </a:r>
            <a:r>
              <a:rPr lang="pt-BR" dirty="0" smtClean="0"/>
              <a:t>332 votos </a:t>
            </a:r>
            <a:r>
              <a:rPr lang="pt-BR" sz="1600" dirty="0" smtClean="0"/>
              <a:t>(há quem obtenha mais de 340 votos nessa conta)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107504" y="3534916"/>
            <a:ext cx="9036496" cy="6963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2000" b="1" i="0" baseline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/>
              <a:t>Nessa conta, para atingir os 308, o Governo precisaria obter 92% de fidelidade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7504" y="4822910"/>
            <a:ext cx="9036496" cy="6963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2000" b="1" i="0" baseline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/>
              <a:t>Governadores terão papel fundamental para o governo adquirir o apoio para a Reforma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07504" y="5623148"/>
            <a:ext cx="9036496" cy="9742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2000" b="1" i="0" baseline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/>
              <a:t>Estados do Norte e Nordeste são aqueles que relativamente mais se beneficiarão da Reforma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65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21" grpId="0"/>
      <p:bldP spid="24" grpId="0"/>
      <p:bldP spid="25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2400" dirty="0" smtClean="0"/>
              <a:t>Reforma da previdência passa?</a:t>
            </a:r>
            <a:endParaRPr lang="pt-BR" sz="24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31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4225" y="836712"/>
            <a:ext cx="8707670" cy="5376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4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 articulação em torno da reforma da Previdência </a:t>
            </a:r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2104" y="6599934"/>
            <a:ext cx="3218612" cy="26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andre.nunes\Desktop\WhatsApp-Image-2019-05-03-at-08.13.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44" y="1373605"/>
            <a:ext cx="3173656" cy="540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5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2400" dirty="0" smtClean="0"/>
              <a:t>O Governo terá sucesso?</a:t>
            </a:r>
            <a:endParaRPr lang="pt-BR" sz="24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32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4225" y="752004"/>
            <a:ext cx="8707670" cy="8004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4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Afirmar que Bolsonaro não terá sucesso pode ser precipitado...</a:t>
            </a:r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026" name="Picture 2" descr="J:\Publicações internas\Apresentações\Reunião de Diretoria\2019\4 - 03042019 - 100 dias dos governos\Suporte Joao\Matérias\inofensivo bolsona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05" y="1687929"/>
            <a:ext cx="3489910" cy="10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960953" y="2029104"/>
            <a:ext cx="2357505" cy="6351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000" dirty="0" smtClean="0">
                <a:gradFill flip="none" rotWithShape="1">
                  <a:gsLst>
                    <a:gs pos="0">
                      <a:srgbClr val="003397">
                        <a:lumMod val="75000"/>
                      </a:srgbClr>
                    </a:gs>
                    <a:gs pos="100000">
                      <a:srgbClr val="003397"/>
                    </a:gs>
                  </a:gsLst>
                  <a:lin ang="5400000" scaled="1"/>
                  <a:tileRect/>
                </a:gradFill>
              </a:rPr>
              <a:t>Sobre a possível candidatura</a:t>
            </a:r>
            <a:endParaRPr lang="pt-BR" sz="2000" dirty="0">
              <a:gradFill flip="none" rotWithShape="1">
                <a:gsLst>
                  <a:gs pos="0">
                    <a:srgbClr val="003397">
                      <a:lumMod val="75000"/>
                    </a:srgbClr>
                  </a:gs>
                  <a:gs pos="100000">
                    <a:srgbClr val="003397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79245" y="2909448"/>
            <a:ext cx="3239774" cy="6477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000" dirty="0" smtClean="0">
                <a:gradFill flip="none" rotWithShape="1">
                  <a:gsLst>
                    <a:gs pos="0">
                      <a:srgbClr val="003397">
                        <a:lumMod val="75000"/>
                      </a:srgbClr>
                    </a:gs>
                    <a:gs pos="100000">
                      <a:srgbClr val="003397"/>
                    </a:gs>
                  </a:gsLst>
                  <a:lin ang="5400000" scaled="1"/>
                  <a:tileRect/>
                </a:gradFill>
              </a:rPr>
              <a:t>Virou candidato mas não tem chances</a:t>
            </a:r>
            <a:endParaRPr lang="pt-BR" sz="2000" dirty="0">
              <a:gradFill flip="none" rotWithShape="1">
                <a:gsLst>
                  <a:gs pos="0">
                    <a:srgbClr val="003397">
                      <a:lumMod val="75000"/>
                    </a:srgbClr>
                  </a:gs>
                  <a:gs pos="100000">
                    <a:srgbClr val="003397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027" name="Picture 3" descr="J:\Publicações internas\Apresentações\Reunião de Diretoria\2019\4 - 03042019 - 100 dias dos governos\Suporte Joao\Matérias\outr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5" y="2885832"/>
            <a:ext cx="5161550" cy="69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Publicações internas\Apresentações\Reunião de Diretoria\2019\4 - 03042019 - 100 dias dos governos\Suporte Joao\Matérias\sem temp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89040"/>
            <a:ext cx="4692318" cy="57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899592" y="3789040"/>
            <a:ext cx="3203848" cy="6477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000" dirty="0">
                <a:gradFill flip="none" rotWithShape="1">
                  <a:gsLst>
                    <a:gs pos="0">
                      <a:srgbClr val="003397">
                        <a:lumMod val="75000"/>
                      </a:srgbClr>
                    </a:gs>
                    <a:gs pos="100000">
                      <a:srgbClr val="003397"/>
                    </a:gs>
                  </a:gsLst>
                  <a:lin ang="5400000" scaled="1"/>
                  <a:tileRect/>
                </a:gradFill>
              </a:rPr>
              <a:t>D</a:t>
            </a:r>
            <a:r>
              <a:rPr lang="pt-BR" sz="2000" dirty="0" smtClean="0">
                <a:gradFill flip="none" rotWithShape="1">
                  <a:gsLst>
                    <a:gs pos="0">
                      <a:srgbClr val="003397">
                        <a:lumMod val="75000"/>
                      </a:srgbClr>
                    </a:gs>
                    <a:gs pos="100000">
                      <a:srgbClr val="003397"/>
                    </a:gs>
                  </a:gsLst>
                  <a:lin ang="5400000" scaled="1"/>
                  <a:tileRect/>
                </a:gradFill>
              </a:rPr>
              <a:t>esidrata quando começar a TV</a:t>
            </a:r>
            <a:endParaRPr lang="pt-BR" sz="2000" dirty="0">
              <a:gradFill flip="none" rotWithShape="1">
                <a:gsLst>
                  <a:gs pos="0">
                    <a:srgbClr val="003397">
                      <a:lumMod val="75000"/>
                    </a:srgbClr>
                  </a:gs>
                  <a:gs pos="100000">
                    <a:srgbClr val="003397"/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029" name="Picture 5" descr="J:\Publicações internas\Apresentações\Reunião de Diretoria\2019\4 - 03042019 - 100 dias dos governos\Suporte Joao\Matérias\sem tempo_bozo perde no segund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06" y="4771771"/>
            <a:ext cx="3676161" cy="92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4904009" y="4797152"/>
            <a:ext cx="2188271" cy="6477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000" dirty="0" smtClean="0">
                <a:gradFill flip="none" rotWithShape="1">
                  <a:gsLst>
                    <a:gs pos="0">
                      <a:srgbClr val="003397">
                        <a:lumMod val="75000"/>
                      </a:srgbClr>
                    </a:gs>
                    <a:gs pos="100000">
                      <a:srgbClr val="003397"/>
                    </a:gs>
                  </a:gsLst>
                  <a:lin ang="5400000" scaled="1"/>
                  <a:tileRect/>
                </a:gradFill>
              </a:rPr>
              <a:t>Perde no segundo turno</a:t>
            </a:r>
            <a:endParaRPr lang="pt-BR" sz="2000" dirty="0">
              <a:gradFill flip="none" rotWithShape="1">
                <a:gsLst>
                  <a:gs pos="0">
                    <a:srgbClr val="003397">
                      <a:lumMod val="75000"/>
                    </a:srgbClr>
                  </a:gs>
                  <a:gs pos="100000">
                    <a:srgbClr val="003397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95809" y="5961980"/>
            <a:ext cx="870767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4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 narrativa atual é que o Governo envelheceu rápido</a:t>
            </a:r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833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1" grpId="0"/>
      <p:bldP spid="12" grpId="0"/>
      <p:bldP spid="15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2400" dirty="0" smtClean="0"/>
              <a:t>Governo permanece forte</a:t>
            </a:r>
            <a:endParaRPr lang="pt-BR" sz="24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Atlas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33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84225" y="746092"/>
            <a:ext cx="8707670" cy="9293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403301" y="1425476"/>
            <a:ext cx="6153419" cy="738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>
                <a:solidFill>
                  <a:srgbClr val="272525"/>
                </a:solidFill>
              </a:rPr>
              <a:t>Você tem uma imagem positiva ou negativa desses líderes políticos?</a:t>
            </a:r>
            <a:endParaRPr lang="pt-BR" sz="1400" b="0" dirty="0" smtClean="0">
              <a:solidFill>
                <a:srgbClr val="272525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92" y="1976140"/>
            <a:ext cx="7074059" cy="459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2844" y="706631"/>
            <a:ext cx="9023321" cy="816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4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Apesar dos ruídos, o Governo ainda tem prestígio entre a população</a:t>
            </a:r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147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" y="2552204"/>
            <a:ext cx="9004179" cy="396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2400" dirty="0" smtClean="0"/>
              <a:t>Crise econômica e inflexão política </a:t>
            </a:r>
            <a:endParaRPr lang="pt-BR" sz="24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 smtClean="0"/>
              <a:t>Ipeadata</a:t>
            </a:r>
            <a:r>
              <a:rPr lang="pt-BR" dirty="0" smtClean="0"/>
              <a:t>.. IBGE. Elaboração UEE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34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31980" y="706648"/>
            <a:ext cx="8285049" cy="8329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4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No final, governos são avaliados pelo desempenho econômico</a:t>
            </a:r>
            <a:endParaRPr lang="pt-BR" sz="2400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84379" y="1539615"/>
            <a:ext cx="8285049" cy="83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1800" dirty="0" smtClean="0">
                <a:solidFill>
                  <a:srgbClr val="272525"/>
                </a:solidFill>
              </a:rPr>
              <a:t>Taxa de crescimento do PIB per capita</a:t>
            </a:r>
          </a:p>
          <a:p>
            <a:r>
              <a:rPr lang="pt-BR" sz="1800" b="0" dirty="0" smtClean="0">
                <a:solidFill>
                  <a:srgbClr val="272525"/>
                </a:solidFill>
              </a:rPr>
              <a:t>(Var. % anual média nos últimos cinco anos)</a:t>
            </a:r>
            <a:endParaRPr lang="pt-BR" sz="1800" b="0" dirty="0">
              <a:solidFill>
                <a:srgbClr val="272525"/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6194276" y="2941602"/>
            <a:ext cx="1213832" cy="2935670"/>
            <a:chOff x="6194276" y="2941602"/>
            <a:chExt cx="1213832" cy="2935670"/>
          </a:xfrm>
        </p:grpSpPr>
        <p:sp>
          <p:nvSpPr>
            <p:cNvPr id="14" name="CaixaDeTexto 13"/>
            <p:cNvSpPr txBox="1"/>
            <p:nvPr/>
          </p:nvSpPr>
          <p:spPr>
            <a:xfrm>
              <a:off x="6194276" y="5455685"/>
              <a:ext cx="1213832" cy="4215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200" dirty="0">
                  <a:solidFill>
                    <a:srgbClr val="272525"/>
                  </a:solidFill>
                </a:rPr>
                <a:t>Impeachment de </a:t>
              </a:r>
              <a:r>
                <a:rPr lang="pt-BR" sz="1200" dirty="0" smtClean="0">
                  <a:solidFill>
                    <a:srgbClr val="272525"/>
                  </a:solidFill>
                </a:rPr>
                <a:t>Collor</a:t>
              </a:r>
              <a:endParaRPr lang="pt-BR" sz="1200" dirty="0">
                <a:solidFill>
                  <a:srgbClr val="272525"/>
                </a:solidFill>
              </a:endParaRPr>
            </a:p>
          </p:txBody>
        </p:sp>
        <p:cxnSp>
          <p:nvCxnSpPr>
            <p:cNvPr id="27" name="Conector reto 26"/>
            <p:cNvCxnSpPr/>
            <p:nvPr/>
          </p:nvCxnSpPr>
          <p:spPr>
            <a:xfrm>
              <a:off x="6667461" y="2941602"/>
              <a:ext cx="0" cy="2803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/>
          <p:cNvGrpSpPr/>
          <p:nvPr/>
        </p:nvGrpSpPr>
        <p:grpSpPr>
          <a:xfrm>
            <a:off x="916484" y="2497088"/>
            <a:ext cx="1224136" cy="3289852"/>
            <a:chOff x="916484" y="2497088"/>
            <a:chExt cx="1224136" cy="3289852"/>
          </a:xfrm>
        </p:grpSpPr>
        <p:cxnSp>
          <p:nvCxnSpPr>
            <p:cNvPr id="19" name="Conector reto 18"/>
            <p:cNvCxnSpPr/>
            <p:nvPr/>
          </p:nvCxnSpPr>
          <p:spPr>
            <a:xfrm>
              <a:off x="1526456" y="2983229"/>
              <a:ext cx="0" cy="2803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aixaDeTexto 1"/>
            <p:cNvSpPr txBox="1"/>
            <p:nvPr/>
          </p:nvSpPr>
          <p:spPr>
            <a:xfrm>
              <a:off x="916484" y="2497088"/>
              <a:ext cx="1224136" cy="4580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200" dirty="0">
                  <a:solidFill>
                    <a:srgbClr val="272525"/>
                  </a:solidFill>
                </a:rPr>
                <a:t>Revolução de </a:t>
              </a:r>
              <a:r>
                <a:rPr lang="pt-BR" sz="1200" dirty="0" smtClean="0">
                  <a:solidFill>
                    <a:srgbClr val="272525"/>
                  </a:solidFill>
                </a:rPr>
                <a:t>30</a:t>
              </a:r>
              <a:endParaRPr lang="pt-BR" sz="1200" dirty="0">
                <a:solidFill>
                  <a:srgbClr val="272525"/>
                </a:solidFill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1619672" y="2946152"/>
            <a:ext cx="1112851" cy="2960536"/>
            <a:chOff x="1619672" y="2946152"/>
            <a:chExt cx="1112851" cy="2960536"/>
          </a:xfrm>
        </p:grpSpPr>
        <p:cxnSp>
          <p:nvCxnSpPr>
            <p:cNvPr id="23" name="Conector reto 22"/>
            <p:cNvCxnSpPr/>
            <p:nvPr/>
          </p:nvCxnSpPr>
          <p:spPr>
            <a:xfrm>
              <a:off x="2698165" y="2946152"/>
              <a:ext cx="0" cy="2803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1619672" y="5030320"/>
              <a:ext cx="1112851" cy="8763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r"/>
              <a:r>
                <a:rPr lang="pt-BR" sz="1200" dirty="0">
                  <a:solidFill>
                    <a:srgbClr val="272525"/>
                  </a:solidFill>
                </a:rPr>
                <a:t>Fim do Estado </a:t>
              </a:r>
              <a:r>
                <a:rPr lang="pt-BR" sz="1200" dirty="0" smtClean="0">
                  <a:solidFill>
                    <a:srgbClr val="272525"/>
                  </a:solidFill>
                </a:rPr>
                <a:t>Novo</a:t>
              </a:r>
              <a:endParaRPr lang="pt-BR" sz="1200" dirty="0">
                <a:solidFill>
                  <a:srgbClr val="272525"/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918289" y="2395309"/>
            <a:ext cx="1039547" cy="3354605"/>
            <a:chOff x="2918289" y="2395309"/>
            <a:chExt cx="1039547" cy="3354605"/>
          </a:xfrm>
        </p:grpSpPr>
        <p:cxnSp>
          <p:nvCxnSpPr>
            <p:cNvPr id="24" name="Conector reto 23"/>
            <p:cNvCxnSpPr/>
            <p:nvPr/>
          </p:nvCxnSpPr>
          <p:spPr>
            <a:xfrm>
              <a:off x="3438063" y="2946203"/>
              <a:ext cx="0" cy="2803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2918289" y="2395309"/>
              <a:ext cx="1039547" cy="6351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200" dirty="0">
                  <a:solidFill>
                    <a:srgbClr val="272525"/>
                  </a:solidFill>
                </a:rPr>
                <a:t>Suicídio de </a:t>
              </a:r>
              <a:r>
                <a:rPr lang="pt-BR" sz="1200" dirty="0" smtClean="0">
                  <a:solidFill>
                    <a:srgbClr val="272525"/>
                  </a:solidFill>
                </a:rPr>
                <a:t>Vargas</a:t>
              </a:r>
              <a:endParaRPr lang="pt-BR" sz="1200" dirty="0">
                <a:solidFill>
                  <a:srgbClr val="272525"/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4359343" y="2959082"/>
            <a:ext cx="932613" cy="2901270"/>
            <a:chOff x="4359343" y="2959082"/>
            <a:chExt cx="932613" cy="2901270"/>
          </a:xfrm>
        </p:grpSpPr>
        <p:cxnSp>
          <p:nvCxnSpPr>
            <p:cNvPr id="25" name="Conector reto 24"/>
            <p:cNvCxnSpPr/>
            <p:nvPr/>
          </p:nvCxnSpPr>
          <p:spPr>
            <a:xfrm>
              <a:off x="4359343" y="2959082"/>
              <a:ext cx="0" cy="2803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1"/>
            <p:cNvSpPr txBox="1"/>
            <p:nvPr/>
          </p:nvSpPr>
          <p:spPr>
            <a:xfrm>
              <a:off x="4372519" y="5173913"/>
              <a:ext cx="919437" cy="68643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/>
              <a:r>
                <a:rPr lang="pt-BR" sz="1200" dirty="0">
                  <a:solidFill>
                    <a:srgbClr val="272525"/>
                  </a:solidFill>
                </a:rPr>
                <a:t>Golpe Militar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5316659" y="2467496"/>
            <a:ext cx="983533" cy="3261140"/>
            <a:chOff x="5316659" y="2467496"/>
            <a:chExt cx="983533" cy="3261140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6050950" y="2924925"/>
              <a:ext cx="0" cy="2803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>
              <a:off x="5316659" y="2467496"/>
              <a:ext cx="983533" cy="54632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200" dirty="0">
                  <a:solidFill>
                    <a:srgbClr val="272525"/>
                  </a:solidFill>
                </a:rPr>
                <a:t>Fim da Ditadura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7129404" y="2408188"/>
            <a:ext cx="833109" cy="3331680"/>
            <a:chOff x="7129404" y="2408188"/>
            <a:chExt cx="833109" cy="3331680"/>
          </a:xfrm>
        </p:grpSpPr>
        <p:cxnSp>
          <p:nvCxnSpPr>
            <p:cNvPr id="28" name="Conector reto 27"/>
            <p:cNvCxnSpPr/>
            <p:nvPr/>
          </p:nvCxnSpPr>
          <p:spPr>
            <a:xfrm>
              <a:off x="7443936" y="2936157"/>
              <a:ext cx="0" cy="2803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7129404" y="2408188"/>
              <a:ext cx="833109" cy="5605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200" dirty="0">
                  <a:solidFill>
                    <a:srgbClr val="272525"/>
                  </a:solidFill>
                </a:rPr>
                <a:t>PT vai ao </a:t>
              </a:r>
              <a:r>
                <a:rPr lang="pt-BR" sz="1200" dirty="0" smtClean="0">
                  <a:solidFill>
                    <a:srgbClr val="272525"/>
                  </a:solidFill>
                </a:rPr>
                <a:t>poder</a:t>
              </a:r>
              <a:endParaRPr lang="pt-BR" sz="1200" dirty="0">
                <a:solidFill>
                  <a:srgbClr val="272525"/>
                </a:solidFill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7956376" y="2399680"/>
            <a:ext cx="1292100" cy="3337841"/>
            <a:chOff x="7956376" y="2399680"/>
            <a:chExt cx="1292100" cy="3337841"/>
          </a:xfrm>
        </p:grpSpPr>
        <p:cxnSp>
          <p:nvCxnSpPr>
            <p:cNvPr id="34" name="Conector reto 33"/>
            <p:cNvCxnSpPr/>
            <p:nvPr/>
          </p:nvCxnSpPr>
          <p:spPr>
            <a:xfrm>
              <a:off x="8697664" y="2933810"/>
              <a:ext cx="0" cy="2803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ixaDeTexto 15"/>
            <p:cNvSpPr txBox="1"/>
            <p:nvPr/>
          </p:nvSpPr>
          <p:spPr>
            <a:xfrm>
              <a:off x="7956376" y="2399680"/>
              <a:ext cx="1292100" cy="6329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pt-BR"/>
              </a:defPPr>
              <a:lvl1pPr indent="0" algn="ctr">
                <a:spcBef>
                  <a:spcPct val="20000"/>
                </a:spcBef>
                <a:buFont typeface="Arial" pitchFamily="34" charset="0"/>
                <a:buNone/>
                <a:defRPr sz="1600" b="1" baseline="0"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1600" b="1"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1600" b="1"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1600" b="1">
                  <a:latin typeface="Arial" pitchFamily="34" charset="0"/>
                  <a:cs typeface="Arial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pt-BR" sz="1200" dirty="0">
                  <a:solidFill>
                    <a:srgbClr val="272525"/>
                  </a:solidFill>
                </a:rPr>
                <a:t>Impeachment Dilma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0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sz="2400" dirty="0" smtClean="0"/>
              <a:t>Considerações Finais</a:t>
            </a:r>
            <a:endParaRPr lang="pt-BR" sz="240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35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288" y="836712"/>
            <a:ext cx="9151848" cy="10439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pt-BR" sz="22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Desempenho econômico ruim do 1º trimestre não pode ser atribuído ao Governo, mas queda nas expectativas sim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456" y="1916832"/>
            <a:ext cx="9151848" cy="109547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pt-BR"/>
            </a:defPPr>
            <a:lvl1pPr marL="457200" indent="-457200">
              <a:spcBef>
                <a:spcPct val="20000"/>
              </a:spcBef>
              <a:buFont typeface="Wingdings" pitchFamily="2" charset="2"/>
              <a:buChar char="ü"/>
              <a:defRPr sz="2200" b="1" i="0" baseline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/>
              <a:t>Medidas importantes já foram tomadas, porém o Presidente parece perder tempo com pautas desnecessárias e Governo deposita todas as fichas na Previdência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69404" y="5733256"/>
            <a:ext cx="8856984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 typeface="Wingdings" pitchFamily="2" charset="2"/>
              <a:buChar char="ü"/>
            </a:pP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Os entraves </a:t>
            </a:r>
            <a:r>
              <a:rPr lang="pt-BR" sz="2200" b="1" dirty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ao crescimento de longo </a:t>
            </a: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prazo permanecem os mesmos</a:t>
            </a:r>
            <a:endParaRPr lang="pt-BR" sz="22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76755" y="4809188"/>
            <a:ext cx="9044777" cy="8520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 typeface="Wingdings" pitchFamily="2" charset="2"/>
              <a:buChar char="ü"/>
            </a:pP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A reforma da Previdência é o sinal de que a crise fiscal será resolvida através de um ajuste nas contas públicas</a:t>
            </a:r>
            <a:endParaRPr lang="pt-BR" sz="22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107504" y="3212976"/>
            <a:ext cx="8749480" cy="15121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Font typeface="Wingdings" pitchFamily="2" charset="2"/>
              <a:buChar char="ü"/>
            </a:pPr>
            <a:r>
              <a:rPr lang="pt-BR" sz="2200" b="1" dirty="0" smtClean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Os próximos anos serão de recuperação econômica e há espaço para o crescimento sem pressões inflacionárias, o que abre espaço para que os juros permaneçam baixos por mais tempo</a:t>
            </a:r>
            <a:endParaRPr lang="pt-BR" sz="2200" b="1" dirty="0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0" grpId="0" build="p"/>
      <p:bldP spid="11" grpId="0" build="p"/>
      <p:bldP spid="1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9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52"/>
          <p:cNvSpPr/>
          <p:nvPr/>
        </p:nvSpPr>
        <p:spPr>
          <a:xfrm>
            <a:off x="2312667" y="2099435"/>
            <a:ext cx="400004" cy="53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228184" y="6453335"/>
            <a:ext cx="3168352" cy="611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" y="1061941"/>
            <a:ext cx="45704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337243" y="265113"/>
            <a:ext cx="6589889" cy="431800"/>
          </a:xfrm>
        </p:spPr>
        <p:txBody>
          <a:bodyPr/>
          <a:lstStyle/>
          <a:p>
            <a:r>
              <a:rPr lang="pt-BR" dirty="0" smtClean="0"/>
              <a:t>Recrudescimento das tensões comerciais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Banco Mundial. US </a:t>
            </a:r>
            <a:r>
              <a:rPr lang="pt-BR" dirty="0" err="1" smtClean="0"/>
              <a:t>Census</a:t>
            </a:r>
            <a:r>
              <a:rPr lang="pt-BR" dirty="0" smtClean="0"/>
              <a:t> Bureau. Federal Reserve </a:t>
            </a:r>
            <a:r>
              <a:rPr lang="pt-BR" dirty="0" err="1" smtClean="0"/>
              <a:t>of</a:t>
            </a:r>
            <a:r>
              <a:rPr lang="pt-BR" dirty="0" smtClean="0"/>
              <a:t> St. Louis.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870848" y="1354419"/>
            <a:ext cx="404004" cy="852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765328" y="1789670"/>
            <a:ext cx="404004" cy="488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872848" y="2122538"/>
            <a:ext cx="400004" cy="53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019737" y="2155863"/>
            <a:ext cx="400004" cy="53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2333963" y="2104210"/>
            <a:ext cx="400004" cy="53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40" name="Conector reto 39"/>
          <p:cNvCxnSpPr/>
          <p:nvPr/>
        </p:nvCxnSpPr>
        <p:spPr>
          <a:xfrm>
            <a:off x="577867" y="2564904"/>
            <a:ext cx="4013849" cy="0"/>
          </a:xfrm>
          <a:prstGeom prst="line">
            <a:avLst/>
          </a:prstGeom>
          <a:ln w="28575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-97150" y="717078"/>
            <a:ext cx="5027504" cy="594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pt-BR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>
                <a:solidFill>
                  <a:srgbClr val="272525"/>
                </a:solidFill>
              </a:rPr>
              <a:t>Tarifas sobre importações: todos os produtos</a:t>
            </a:r>
          </a:p>
          <a:p>
            <a:r>
              <a:rPr lang="pt-BR" b="0" dirty="0" smtClean="0">
                <a:solidFill>
                  <a:srgbClr val="272525"/>
                </a:solidFill>
              </a:rPr>
              <a:t>(</a:t>
            </a:r>
            <a:r>
              <a:rPr lang="pt-BR" b="0" dirty="0">
                <a:solidFill>
                  <a:srgbClr val="272525"/>
                </a:solidFill>
              </a:rPr>
              <a:t>Alíquota </a:t>
            </a:r>
            <a:r>
              <a:rPr lang="pt-BR" b="0" dirty="0" smtClean="0">
                <a:solidFill>
                  <a:srgbClr val="272525"/>
                </a:solidFill>
              </a:rPr>
              <a:t>média em %)</a:t>
            </a:r>
            <a:endParaRPr lang="pt-BR" b="0" dirty="0">
              <a:solidFill>
                <a:srgbClr val="272525"/>
              </a:solidFill>
            </a:endParaRPr>
          </a:p>
        </p:txBody>
      </p:sp>
      <p:sp>
        <p:nvSpPr>
          <p:cNvPr id="4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625298" y="2338730"/>
            <a:ext cx="1633048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Média do G20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010450" y="1168286"/>
            <a:ext cx="2758627" cy="307777"/>
            <a:chOff x="6228184" y="1124744"/>
            <a:chExt cx="2758627" cy="307777"/>
          </a:xfrm>
        </p:grpSpPr>
        <p:sp>
          <p:nvSpPr>
            <p:cNvPr id="44" name="CaixaDeTexto 43"/>
            <p:cNvSpPr txBox="1"/>
            <p:nvPr/>
          </p:nvSpPr>
          <p:spPr>
            <a:xfrm>
              <a:off x="6393050" y="1124744"/>
              <a:ext cx="25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Tarifas em 2017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6228184" y="1213841"/>
              <a:ext cx="168975" cy="103258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258161" y="2207031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1,5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1720146" y="1877654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3,8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831142" y="2223009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1,4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3939728" y="2242428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1,2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3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/>
      <p:bldP spid="42" grpId="0" build="p"/>
      <p:bldP spid="52" grpId="0" build="p"/>
      <p:bldP spid="58" grpId="0" build="p"/>
      <p:bldP spid="59" grpId="0" build="p"/>
      <p:bldP spid="6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tângulo 64"/>
          <p:cNvSpPr/>
          <p:nvPr/>
        </p:nvSpPr>
        <p:spPr>
          <a:xfrm>
            <a:off x="2333963" y="2104210"/>
            <a:ext cx="400004" cy="53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" y="1061941"/>
            <a:ext cx="45704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258161" y="2194152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1,6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258161" y="2207031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1,5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228184" y="6453335"/>
            <a:ext cx="3168352" cy="611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337243" y="265113"/>
            <a:ext cx="6589889" cy="431800"/>
          </a:xfrm>
        </p:spPr>
        <p:txBody>
          <a:bodyPr/>
          <a:lstStyle/>
          <a:p>
            <a:r>
              <a:rPr lang="pt-BR" dirty="0" smtClean="0"/>
              <a:t>Recrudescimento das tensões comerciais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Banco Mundial. US </a:t>
            </a:r>
            <a:r>
              <a:rPr lang="pt-BR" dirty="0" err="1" smtClean="0"/>
              <a:t>Census</a:t>
            </a:r>
            <a:r>
              <a:rPr lang="pt-BR" dirty="0" smtClean="0"/>
              <a:t> Bureau. Federal Reserve </a:t>
            </a:r>
            <a:r>
              <a:rPr lang="pt-BR" dirty="0" err="1" smtClean="0"/>
              <a:t>of</a:t>
            </a:r>
            <a:r>
              <a:rPr lang="pt-BR" dirty="0" smtClean="0"/>
              <a:t> St. Louis.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870848" y="1315782"/>
            <a:ext cx="404004" cy="852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765328" y="1789670"/>
            <a:ext cx="404004" cy="488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872848" y="2122538"/>
            <a:ext cx="400004" cy="53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019737" y="2155863"/>
            <a:ext cx="400004" cy="537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40" name="Conector reto 39"/>
          <p:cNvCxnSpPr/>
          <p:nvPr/>
        </p:nvCxnSpPr>
        <p:spPr>
          <a:xfrm>
            <a:off x="577867" y="2564904"/>
            <a:ext cx="4013849" cy="0"/>
          </a:xfrm>
          <a:prstGeom prst="line">
            <a:avLst/>
          </a:prstGeom>
          <a:ln w="28575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-97150" y="717078"/>
            <a:ext cx="5027504" cy="594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pt-BR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>
                <a:solidFill>
                  <a:srgbClr val="272525"/>
                </a:solidFill>
              </a:rPr>
              <a:t>Tarifas sobre importações: todos os produtos</a:t>
            </a:r>
          </a:p>
          <a:p>
            <a:r>
              <a:rPr lang="pt-BR" b="0" dirty="0" smtClean="0">
                <a:solidFill>
                  <a:srgbClr val="272525"/>
                </a:solidFill>
              </a:rPr>
              <a:t>(</a:t>
            </a:r>
            <a:r>
              <a:rPr lang="pt-BR" b="0" dirty="0">
                <a:solidFill>
                  <a:srgbClr val="272525"/>
                </a:solidFill>
              </a:rPr>
              <a:t>Alíquota </a:t>
            </a:r>
            <a:r>
              <a:rPr lang="pt-BR" b="0" dirty="0" smtClean="0">
                <a:solidFill>
                  <a:srgbClr val="272525"/>
                </a:solidFill>
              </a:rPr>
              <a:t>média em %)</a:t>
            </a:r>
            <a:endParaRPr lang="pt-BR" b="0" dirty="0">
              <a:solidFill>
                <a:srgbClr val="272525"/>
              </a:solidFill>
            </a:endParaRPr>
          </a:p>
        </p:txBody>
      </p:sp>
      <p:sp>
        <p:nvSpPr>
          <p:cNvPr id="4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625298" y="2338730"/>
            <a:ext cx="1633048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Média do G20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010450" y="1168286"/>
            <a:ext cx="2758627" cy="307777"/>
            <a:chOff x="6228184" y="1124744"/>
            <a:chExt cx="2758627" cy="307777"/>
          </a:xfrm>
        </p:grpSpPr>
        <p:sp>
          <p:nvSpPr>
            <p:cNvPr id="44" name="CaixaDeTexto 43"/>
            <p:cNvSpPr txBox="1"/>
            <p:nvPr/>
          </p:nvSpPr>
          <p:spPr>
            <a:xfrm>
              <a:off x="6393050" y="1124744"/>
              <a:ext cx="25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Tarifas em 2017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6228184" y="1213841"/>
              <a:ext cx="168975" cy="103258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010450" y="1407545"/>
            <a:ext cx="2758627" cy="307777"/>
            <a:chOff x="6228184" y="1364003"/>
            <a:chExt cx="2758627" cy="307777"/>
          </a:xfrm>
        </p:grpSpPr>
        <p:sp>
          <p:nvSpPr>
            <p:cNvPr id="46" name="CaixaDeTexto 43"/>
            <p:cNvSpPr txBox="1"/>
            <p:nvPr/>
          </p:nvSpPr>
          <p:spPr>
            <a:xfrm>
              <a:off x="6393050" y="1364003"/>
              <a:ext cx="25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Tarifas a incidir em 2018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6228184" y="1467614"/>
              <a:ext cx="168975" cy="10325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78000">
                  <a:schemeClr val="accent2"/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010450" y="1657828"/>
            <a:ext cx="2758627" cy="307777"/>
            <a:chOff x="6228184" y="1614286"/>
            <a:chExt cx="2758627" cy="307777"/>
          </a:xfrm>
        </p:grpSpPr>
        <p:sp>
          <p:nvSpPr>
            <p:cNvPr id="48" name="CaixaDeTexto 43"/>
            <p:cNvSpPr txBox="1"/>
            <p:nvPr/>
          </p:nvSpPr>
          <p:spPr>
            <a:xfrm>
              <a:off x="6393050" y="1614286"/>
              <a:ext cx="25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Tarifas a incidir em 2019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6228184" y="1727133"/>
              <a:ext cx="168975" cy="103258"/>
            </a:xfrm>
            <a:prstGeom prst="rect">
              <a:avLst/>
            </a:prstGeom>
            <a:solidFill>
              <a:schemeClr val="accent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srgbClr val="00ADEA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8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1720146" y="1523421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5,8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831142" y="1785695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4,4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3939728" y="2190912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1,4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1720146" y="1877654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3,8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831142" y="2223009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1,4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3939728" y="2242428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1,2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2125" y="3699172"/>
            <a:ext cx="3998193" cy="6325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Escalada da Guerra comercial iniciou no início do 2º trim. de 2018</a:t>
            </a:r>
            <a:endParaRPr lang="pt-BR" sz="1600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84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2" grpId="0" build="p"/>
      <p:bldP spid="57" grpId="0" build="p"/>
      <p:bldP spid="21" grpId="0" animBg="1"/>
      <p:bldP spid="22" grpId="0" animBg="1"/>
      <p:bldP spid="24" grpId="0" animBg="1"/>
      <p:bldP spid="58" grpId="0" build="p"/>
      <p:bldP spid="59" grpId="0" build="p"/>
      <p:bldP spid="60" grpId="0" build="p"/>
      <p:bldP spid="61" grpId="0" build="p"/>
      <p:bldP spid="62" grpId="0" build="p"/>
      <p:bldP spid="63" grpId="0" build="p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28184" y="6453335"/>
            <a:ext cx="2921661" cy="417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38" y="4176903"/>
            <a:ext cx="5169681" cy="269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" y="1061941"/>
            <a:ext cx="45704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-337243" y="265113"/>
            <a:ext cx="6589889" cy="431800"/>
          </a:xfrm>
        </p:spPr>
        <p:txBody>
          <a:bodyPr/>
          <a:lstStyle/>
          <a:p>
            <a:r>
              <a:rPr lang="pt-BR" dirty="0" smtClean="0"/>
              <a:t>Recrudescimento das tensões comerciais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Banco Mundial. US </a:t>
            </a:r>
            <a:r>
              <a:rPr lang="pt-BR" dirty="0" err="1" smtClean="0"/>
              <a:t>Census</a:t>
            </a:r>
            <a:r>
              <a:rPr lang="pt-BR" dirty="0" smtClean="0"/>
              <a:t> Bureau. Federal Reserve </a:t>
            </a:r>
            <a:r>
              <a:rPr lang="pt-BR" dirty="0" err="1" smtClean="0"/>
              <a:t>of</a:t>
            </a:r>
            <a:r>
              <a:rPr lang="pt-BR" dirty="0" smtClean="0"/>
              <a:t> St. Louis.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870848" y="1315782"/>
            <a:ext cx="404004" cy="852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40" name="Conector reto 39"/>
          <p:cNvCxnSpPr/>
          <p:nvPr/>
        </p:nvCxnSpPr>
        <p:spPr>
          <a:xfrm>
            <a:off x="577867" y="2564904"/>
            <a:ext cx="4013849" cy="0"/>
          </a:xfrm>
          <a:prstGeom prst="line">
            <a:avLst/>
          </a:prstGeom>
          <a:ln w="28575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-97150" y="717078"/>
            <a:ext cx="5027504" cy="594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pt-BR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>
                <a:solidFill>
                  <a:srgbClr val="272525"/>
                </a:solidFill>
              </a:rPr>
              <a:t>Tarifas sobre importações: todos os produtos</a:t>
            </a:r>
          </a:p>
          <a:p>
            <a:r>
              <a:rPr lang="pt-BR" b="0" dirty="0" smtClean="0">
                <a:solidFill>
                  <a:srgbClr val="272525"/>
                </a:solidFill>
              </a:rPr>
              <a:t>(</a:t>
            </a:r>
            <a:r>
              <a:rPr lang="pt-BR" b="0" dirty="0">
                <a:solidFill>
                  <a:srgbClr val="272525"/>
                </a:solidFill>
              </a:rPr>
              <a:t>Alíquota </a:t>
            </a:r>
            <a:r>
              <a:rPr lang="pt-BR" b="0" dirty="0" smtClean="0">
                <a:solidFill>
                  <a:srgbClr val="272525"/>
                </a:solidFill>
              </a:rPr>
              <a:t>média em %)</a:t>
            </a:r>
            <a:endParaRPr lang="pt-BR" b="0" dirty="0">
              <a:solidFill>
                <a:srgbClr val="272525"/>
              </a:solidFill>
            </a:endParaRPr>
          </a:p>
        </p:txBody>
      </p:sp>
      <p:sp>
        <p:nvSpPr>
          <p:cNvPr id="4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4625298" y="2338730"/>
            <a:ext cx="1633048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Média do G20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010450" y="1168286"/>
            <a:ext cx="2758627" cy="307777"/>
            <a:chOff x="6228184" y="1124744"/>
            <a:chExt cx="2758627" cy="307777"/>
          </a:xfrm>
        </p:grpSpPr>
        <p:sp>
          <p:nvSpPr>
            <p:cNvPr id="44" name="CaixaDeTexto 43"/>
            <p:cNvSpPr txBox="1"/>
            <p:nvPr/>
          </p:nvSpPr>
          <p:spPr>
            <a:xfrm>
              <a:off x="6393050" y="1124744"/>
              <a:ext cx="25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Tarifas em 2017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6228184" y="1213841"/>
              <a:ext cx="168975" cy="103258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010450" y="1407545"/>
            <a:ext cx="2758627" cy="307777"/>
            <a:chOff x="6228184" y="1364003"/>
            <a:chExt cx="2758627" cy="307777"/>
          </a:xfrm>
        </p:grpSpPr>
        <p:sp>
          <p:nvSpPr>
            <p:cNvPr id="46" name="CaixaDeTexto 43"/>
            <p:cNvSpPr txBox="1"/>
            <p:nvPr/>
          </p:nvSpPr>
          <p:spPr>
            <a:xfrm>
              <a:off x="6393050" y="1364003"/>
              <a:ext cx="25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Tarifas a incidir em 2018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tângulo 46"/>
            <p:cNvSpPr/>
            <p:nvPr/>
          </p:nvSpPr>
          <p:spPr>
            <a:xfrm>
              <a:off x="6228184" y="1467614"/>
              <a:ext cx="168975" cy="10325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78000">
                  <a:schemeClr val="accent2"/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010450" y="1657828"/>
            <a:ext cx="2758627" cy="307777"/>
            <a:chOff x="6228184" y="1614286"/>
            <a:chExt cx="2758627" cy="307777"/>
          </a:xfrm>
        </p:grpSpPr>
        <p:sp>
          <p:nvSpPr>
            <p:cNvPr id="48" name="CaixaDeTexto 43"/>
            <p:cNvSpPr txBox="1"/>
            <p:nvPr/>
          </p:nvSpPr>
          <p:spPr>
            <a:xfrm>
              <a:off x="6393050" y="1614286"/>
              <a:ext cx="25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Tarifas a incidir em 2019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tângulo 48"/>
            <p:cNvSpPr/>
            <p:nvPr/>
          </p:nvSpPr>
          <p:spPr>
            <a:xfrm>
              <a:off x="6228184" y="1727133"/>
              <a:ext cx="168975" cy="103258"/>
            </a:xfrm>
            <a:prstGeom prst="rect">
              <a:avLst/>
            </a:prstGeom>
            <a:solidFill>
              <a:schemeClr val="accent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srgbClr val="00ADEA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019496" y="1897087"/>
            <a:ext cx="3973713" cy="307777"/>
            <a:chOff x="6228184" y="1853545"/>
            <a:chExt cx="2713920" cy="307777"/>
          </a:xfrm>
        </p:grpSpPr>
        <p:sp>
          <p:nvSpPr>
            <p:cNvPr id="50" name="CaixaDeTexto 43"/>
            <p:cNvSpPr txBox="1"/>
            <p:nvPr/>
          </p:nvSpPr>
          <p:spPr>
            <a:xfrm>
              <a:off x="6348343" y="1853545"/>
              <a:ext cx="2593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4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Tarifas adicionais sugeridas em maio/19</a:t>
              </a:r>
              <a:endParaRPr lang="pt-BR" sz="14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tângulo 50"/>
            <p:cNvSpPr/>
            <p:nvPr/>
          </p:nvSpPr>
          <p:spPr>
            <a:xfrm>
              <a:off x="6228184" y="1966392"/>
              <a:ext cx="115558" cy="103258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endParaRPr lang="pt-BR" sz="1700" b="1" i="1">
                <a:solidFill>
                  <a:srgbClr val="00ADEA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258161" y="2194152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1,6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4523789" y="3403242"/>
            <a:ext cx="4499226" cy="1065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600" b="1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 b="1"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 b="1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dirty="0" smtClean="0">
                <a:solidFill>
                  <a:srgbClr val="272525"/>
                </a:solidFill>
              </a:rPr>
              <a:t>Exportações dos EUA para a China X Novos pedidos de manufaturados nos EUA</a:t>
            </a:r>
            <a:endParaRPr lang="pt-BR" dirty="0">
              <a:solidFill>
                <a:srgbClr val="272525"/>
              </a:solidFill>
            </a:endParaRPr>
          </a:p>
          <a:p>
            <a:r>
              <a:rPr lang="pt-BR" b="0" dirty="0">
                <a:solidFill>
                  <a:srgbClr val="272525"/>
                </a:solidFill>
              </a:rPr>
              <a:t>(Var. % </a:t>
            </a:r>
            <a:r>
              <a:rPr lang="pt-BR" b="0" dirty="0" smtClean="0">
                <a:solidFill>
                  <a:srgbClr val="272525"/>
                </a:solidFill>
              </a:rPr>
              <a:t>MM </a:t>
            </a:r>
            <a:r>
              <a:rPr lang="pt-BR" b="0" dirty="0">
                <a:solidFill>
                  <a:srgbClr val="272525"/>
                </a:solidFill>
              </a:rPr>
              <a:t>3 meses | Var. </a:t>
            </a:r>
            <a:r>
              <a:rPr lang="pt-BR" b="0" dirty="0" smtClean="0">
                <a:solidFill>
                  <a:srgbClr val="272525"/>
                </a:solidFill>
              </a:rPr>
              <a:t>%. </a:t>
            </a:r>
            <a:r>
              <a:rPr lang="pt-BR" b="0" dirty="0" err="1">
                <a:solidFill>
                  <a:srgbClr val="272525"/>
                </a:solidFill>
              </a:rPr>
              <a:t>a</a:t>
            </a:r>
            <a:r>
              <a:rPr lang="pt-BR" b="0" dirty="0" err="1" smtClean="0">
                <a:solidFill>
                  <a:srgbClr val="272525"/>
                </a:solidFill>
              </a:rPr>
              <a:t>cum</a:t>
            </a:r>
            <a:r>
              <a:rPr lang="pt-BR" b="0" dirty="0" smtClean="0">
                <a:solidFill>
                  <a:srgbClr val="272525"/>
                </a:solidFill>
              </a:rPr>
              <a:t>. 12 meses)</a:t>
            </a:r>
            <a:endParaRPr lang="pt-BR" b="0" dirty="0">
              <a:solidFill>
                <a:srgbClr val="272525"/>
              </a:solidFill>
            </a:endParaRPr>
          </a:p>
          <a:p>
            <a:endParaRPr lang="pt-BR" dirty="0">
              <a:solidFill>
                <a:srgbClr val="272525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 rot="20781929">
            <a:off x="8593790" y="4704238"/>
            <a:ext cx="437211" cy="1060584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8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1720146" y="1523421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5,8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831142" y="1785695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4,4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3939728" y="2190912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1,4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4487679" y="5629749"/>
            <a:ext cx="1848185" cy="502933"/>
            <a:chOff x="4218817" y="5620190"/>
            <a:chExt cx="2340541" cy="493023"/>
          </a:xfrm>
        </p:grpSpPr>
        <p:grpSp>
          <p:nvGrpSpPr>
            <p:cNvPr id="66" name="Grupo 65"/>
            <p:cNvGrpSpPr/>
            <p:nvPr/>
          </p:nvGrpSpPr>
          <p:grpSpPr>
            <a:xfrm>
              <a:off x="4219739" y="5836214"/>
              <a:ext cx="2339619" cy="276999"/>
              <a:chOff x="6012160" y="2426860"/>
              <a:chExt cx="1725704" cy="653150"/>
            </a:xfrm>
          </p:grpSpPr>
          <p:cxnSp>
            <p:nvCxnSpPr>
              <p:cNvPr id="67" name="Conector reto 66"/>
              <p:cNvCxnSpPr/>
              <p:nvPr/>
            </p:nvCxnSpPr>
            <p:spPr>
              <a:xfrm>
                <a:off x="6012160" y="2709118"/>
                <a:ext cx="31559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CaixaDeTexto 67"/>
              <p:cNvSpPr txBox="1"/>
              <p:nvPr/>
            </p:nvSpPr>
            <p:spPr>
              <a:xfrm>
                <a:off x="6339424" y="2426860"/>
                <a:ext cx="1398440" cy="653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 smtClean="0">
                    <a:solidFill>
                      <a:srgbClr val="272525"/>
                    </a:solidFill>
                    <a:latin typeface="Arial" pitchFamily="34" charset="0"/>
                    <a:cs typeface="Arial" pitchFamily="34" charset="0"/>
                  </a:rPr>
                  <a:t>Novos pedidos</a:t>
                </a:r>
                <a:endParaRPr lang="pt-BR" sz="1200" b="1" dirty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9" name="Grupo 68"/>
            <p:cNvGrpSpPr/>
            <p:nvPr/>
          </p:nvGrpSpPr>
          <p:grpSpPr>
            <a:xfrm>
              <a:off x="4218817" y="5620190"/>
              <a:ext cx="2317010" cy="276999"/>
              <a:chOff x="6012160" y="2810518"/>
              <a:chExt cx="1709029" cy="718462"/>
            </a:xfrm>
          </p:grpSpPr>
          <p:cxnSp>
            <p:nvCxnSpPr>
              <p:cNvPr id="70" name="Conector reto 69"/>
              <p:cNvCxnSpPr/>
              <p:nvPr/>
            </p:nvCxnSpPr>
            <p:spPr>
              <a:xfrm>
                <a:off x="6012160" y="3130944"/>
                <a:ext cx="315590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ixaDeTexto 70"/>
              <p:cNvSpPr txBox="1"/>
              <p:nvPr/>
            </p:nvSpPr>
            <p:spPr>
              <a:xfrm>
                <a:off x="6350303" y="2810518"/>
                <a:ext cx="1370886" cy="71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b="1" dirty="0" smtClean="0">
                    <a:solidFill>
                      <a:srgbClr val="272525"/>
                    </a:solidFill>
                    <a:latin typeface="Arial" pitchFamily="34" charset="0"/>
                    <a:cs typeface="Arial" pitchFamily="34" charset="0"/>
                  </a:rPr>
                  <a:t>Exportações</a:t>
                </a:r>
                <a:endParaRPr lang="pt-BR" sz="1200" b="1" dirty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4" name="Retângulo 73"/>
          <p:cNvSpPr/>
          <p:nvPr/>
        </p:nvSpPr>
        <p:spPr>
          <a:xfrm>
            <a:off x="674" y="5142317"/>
            <a:ext cx="4160536" cy="5750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Tarifas adicionais poderão subtrair 0,3 </a:t>
            </a:r>
            <a:r>
              <a:rPr lang="pt-BR" sz="1600" b="1" dirty="0" err="1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p.p</a:t>
            </a: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. do PIB mundial</a:t>
            </a:r>
            <a:endParaRPr lang="pt-BR" sz="1600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-21998" y="4408008"/>
            <a:ext cx="3998193" cy="6325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Fracasso das negociações elevou os riscos no cenário internacional</a:t>
            </a:r>
            <a:endParaRPr lang="pt-BR" sz="1600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tângulo 75"/>
          <p:cNvSpPr/>
          <p:nvPr/>
        </p:nvSpPr>
        <p:spPr>
          <a:xfrm>
            <a:off x="-42439" y="5877272"/>
            <a:ext cx="4078557" cy="6325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Maturação das tensões já impacta a economia americana</a:t>
            </a:r>
            <a:endParaRPr lang="pt-BR" sz="1600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2125" y="3699172"/>
            <a:ext cx="3998193" cy="6325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ü"/>
            </a:pPr>
            <a:r>
              <a:rPr lang="pt-BR" sz="1600" b="1" dirty="0" smtClean="0">
                <a:solidFill>
                  <a:srgbClr val="272525">
                    <a:lumMod val="50000"/>
                    <a:lumOff val="50000"/>
                  </a:srgbClr>
                </a:solidFill>
                <a:latin typeface="Arial" pitchFamily="34" charset="0"/>
                <a:cs typeface="Arial" pitchFamily="34" charset="0"/>
              </a:rPr>
              <a:t>Escalada da Guerra comercial iniciou no início do 2º trim. de 2018</a:t>
            </a:r>
            <a:endParaRPr lang="pt-BR" sz="1600" b="1" dirty="0">
              <a:solidFill>
                <a:srgbClr val="272525">
                  <a:lumMod val="50000"/>
                  <a:lumOff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Espaço Reservado para Texto 9"/>
          <p:cNvSpPr>
            <a:spLocks noGrp="1"/>
          </p:cNvSpPr>
          <p:nvPr>
            <p:ph type="body" sz="quarter" idx="4294967295"/>
          </p:nvPr>
        </p:nvSpPr>
        <p:spPr>
          <a:xfrm>
            <a:off x="2830929" y="1196752"/>
            <a:ext cx="487694" cy="3992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8,3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/>
      <p:bldP spid="12" grpId="0" animBg="1"/>
      <p:bldP spid="59" grpId="0" build="p"/>
      <p:bldP spid="74" grpId="0"/>
      <p:bldP spid="75" grpId="0"/>
      <p:bldP spid="76" grpId="0"/>
      <p:bldP spid="5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Cenário </a:t>
            </a:r>
            <a:r>
              <a:rPr lang="pt-BR" dirty="0" smtClean="0"/>
              <a:t>internacional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FED. FMI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7</a:t>
            </a:fld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521" y="715725"/>
            <a:ext cx="9150100" cy="8571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600" b="1" i="0" baseline="0">
                <a:gradFill flip="none" rotWithShape="1"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1pPr>
            <a:lvl2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2pPr>
            <a:lvl3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3pPr>
            <a:lvl4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4pPr>
            <a:lvl5pPr indent="0">
              <a:spcBef>
                <a:spcPct val="20000"/>
              </a:spcBef>
              <a:buFont typeface="Arial" pitchFamily="34" charset="0"/>
              <a:buNone/>
              <a:defRPr sz="1700" b="1" i="0"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effectLst/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pt-BR" sz="2800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</a:rPr>
              <a:t>Há menos espaço para políticas econômicas nos desenvolvidos para fazer frente à recessões</a:t>
            </a:r>
          </a:p>
        </p:txBody>
      </p:sp>
      <p:sp>
        <p:nvSpPr>
          <p:cNvPr id="8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7632" y="2264172"/>
            <a:ext cx="4682533" cy="52641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pt-BR" dirty="0" smtClean="0">
                <a:latin typeface="Arial"/>
              </a:rPr>
              <a:t>Dívida Bruta do Governo Geral em % ao PIB</a:t>
            </a:r>
          </a:p>
          <a:p>
            <a:r>
              <a:rPr lang="pt-BR" sz="1400" b="0" dirty="0" smtClean="0">
                <a:latin typeface="Arial"/>
              </a:rPr>
              <a:t>(Base 2001 = 100)</a:t>
            </a:r>
            <a:endParaRPr lang="pt-BR" sz="1400" b="0" dirty="0">
              <a:latin typeface="Arial"/>
            </a:endParaRP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4556811" y="2264172"/>
            <a:ext cx="4590268" cy="52641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pt-BR" dirty="0" smtClean="0">
                <a:latin typeface="Arial"/>
              </a:rPr>
              <a:t>Taxa de Juros de Longo Prazo</a:t>
            </a:r>
          </a:p>
          <a:p>
            <a:r>
              <a:rPr lang="pt-BR" sz="1400" b="0" dirty="0" smtClean="0">
                <a:latin typeface="Arial"/>
              </a:rPr>
              <a:t>(Taxa de retorno em %)</a:t>
            </a:r>
            <a:endParaRPr lang="pt-BR" sz="1400" b="0" dirty="0"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" y="2767111"/>
            <a:ext cx="4554537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91" y="2785120"/>
            <a:ext cx="45704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90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build="p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8" y="2256198"/>
            <a:ext cx="7332778" cy="37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8" y="1906426"/>
            <a:ext cx="7334286" cy="37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spaço Reservado para Texto 13"/>
          <p:cNvSpPr>
            <a:spLocks noGrp="1"/>
          </p:cNvSpPr>
          <p:nvPr>
            <p:ph type="body" sz="quarter" idx="15"/>
          </p:nvPr>
        </p:nvSpPr>
        <p:spPr>
          <a:xfrm>
            <a:off x="498475" y="6667500"/>
            <a:ext cx="4459288" cy="217488"/>
          </a:xfrm>
        </p:spPr>
        <p:txBody>
          <a:bodyPr/>
          <a:lstStyle/>
          <a:p>
            <a:r>
              <a:rPr lang="pt-BR" dirty="0" smtClean="0"/>
              <a:t>BCB e FED. Elaboração FIERGS/UEE.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Cenário internacional</a:t>
            </a: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 rot="16200000">
            <a:off x="-591286" y="3290707"/>
            <a:ext cx="2101432" cy="703850"/>
            <a:chOff x="-972616" y="2231581"/>
            <a:chExt cx="6096000" cy="2438400"/>
          </a:xfrm>
        </p:grpSpPr>
        <p:sp>
          <p:nvSpPr>
            <p:cNvPr id="9" name="Forma 8"/>
            <p:cNvSpPr/>
            <p:nvPr/>
          </p:nvSpPr>
          <p:spPr>
            <a:xfrm>
              <a:off x="-972616" y="2231581"/>
              <a:ext cx="6096000" cy="2438400"/>
            </a:xfrm>
            <a:prstGeom prst="leftRightRibb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-241096" y="2658301"/>
              <a:ext cx="2011680" cy="1194816"/>
            </a:xfrm>
            <a:custGeom>
              <a:avLst/>
              <a:gdLst>
                <a:gd name="connsiteX0" fmla="*/ 0 w 2011680"/>
                <a:gd name="connsiteY0" fmla="*/ 0 h 1194816"/>
                <a:gd name="connsiteX1" fmla="*/ 2011680 w 2011680"/>
                <a:gd name="connsiteY1" fmla="*/ 0 h 1194816"/>
                <a:gd name="connsiteX2" fmla="*/ 2011680 w 2011680"/>
                <a:gd name="connsiteY2" fmla="*/ 1194816 h 1194816"/>
                <a:gd name="connsiteX3" fmla="*/ 0 w 2011680"/>
                <a:gd name="connsiteY3" fmla="*/ 1194816 h 1194816"/>
                <a:gd name="connsiteX4" fmla="*/ 0 w 2011680"/>
                <a:gd name="connsiteY4" fmla="*/ 0 h 119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1680" h="1194816">
                  <a:moveTo>
                    <a:pt x="0" y="0"/>
                  </a:moveTo>
                  <a:lnTo>
                    <a:pt x="2011680" y="0"/>
                  </a:lnTo>
                  <a:lnTo>
                    <a:pt x="2011680" y="1194816"/>
                  </a:lnTo>
                  <a:lnTo>
                    <a:pt x="0" y="11948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99136" rIns="0" bIns="213360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600">
                <a:solidFill>
                  <a:prstClr val="white"/>
                </a:solidFill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2075384" y="3048445"/>
              <a:ext cx="2377440" cy="1194816"/>
            </a:xfrm>
            <a:custGeom>
              <a:avLst/>
              <a:gdLst>
                <a:gd name="connsiteX0" fmla="*/ 0 w 2377440"/>
                <a:gd name="connsiteY0" fmla="*/ 0 h 1194816"/>
                <a:gd name="connsiteX1" fmla="*/ 2377440 w 2377440"/>
                <a:gd name="connsiteY1" fmla="*/ 0 h 1194816"/>
                <a:gd name="connsiteX2" fmla="*/ 2377440 w 2377440"/>
                <a:gd name="connsiteY2" fmla="*/ 1194816 h 1194816"/>
                <a:gd name="connsiteX3" fmla="*/ 0 w 2377440"/>
                <a:gd name="connsiteY3" fmla="*/ 1194816 h 1194816"/>
                <a:gd name="connsiteX4" fmla="*/ 0 w 2377440"/>
                <a:gd name="connsiteY4" fmla="*/ 0 h 119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440" h="1194816">
                  <a:moveTo>
                    <a:pt x="0" y="0"/>
                  </a:moveTo>
                  <a:lnTo>
                    <a:pt x="2377440" y="0"/>
                  </a:lnTo>
                  <a:lnTo>
                    <a:pt x="2377440" y="1194816"/>
                  </a:lnTo>
                  <a:lnTo>
                    <a:pt x="0" y="119481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99136" rIns="0" bIns="213360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600">
                <a:solidFill>
                  <a:prstClr val="white"/>
                </a:solidFill>
              </a:endParaRPr>
            </a:p>
          </p:txBody>
        </p:sp>
      </p:grpSp>
      <p:sp>
        <p:nvSpPr>
          <p:cNvPr id="12" name="Retângulo 11"/>
          <p:cNvSpPr/>
          <p:nvPr/>
        </p:nvSpPr>
        <p:spPr>
          <a:xfrm>
            <a:off x="-15552" y="1738908"/>
            <a:ext cx="1419200" cy="3343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ct val="20000"/>
              </a:spcBef>
            </a:pPr>
            <a:r>
              <a:rPr lang="pt-BR" sz="1600" b="1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Dólar forte</a:t>
            </a:r>
            <a:endParaRPr lang="pt-BR" sz="1600" b="1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5496" y="5165332"/>
            <a:ext cx="1423208" cy="385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ct val="20000"/>
              </a:spcBef>
            </a:pPr>
            <a:r>
              <a:rPr lang="pt-BR" sz="1600" b="1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Dólar fraco</a:t>
            </a:r>
            <a:endParaRPr lang="pt-BR" sz="1600" b="1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39792" y="1413916"/>
            <a:ext cx="1967917" cy="4046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b="1" i="1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DOLLAR INDEX</a:t>
            </a:r>
            <a:endParaRPr lang="pt-BR" b="1" i="1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 rot="16200000">
            <a:off x="7639790" y="3288481"/>
            <a:ext cx="2106330" cy="703850"/>
            <a:chOff x="-972616" y="2231581"/>
            <a:chExt cx="6096000" cy="2438400"/>
          </a:xfrm>
          <a:solidFill>
            <a:schemeClr val="accent2"/>
          </a:solidFill>
        </p:grpSpPr>
        <p:sp>
          <p:nvSpPr>
            <p:cNvPr id="16" name="Forma 15"/>
            <p:cNvSpPr/>
            <p:nvPr/>
          </p:nvSpPr>
          <p:spPr>
            <a:xfrm>
              <a:off x="-972616" y="2231581"/>
              <a:ext cx="6096000" cy="2438400"/>
            </a:xfrm>
            <a:prstGeom prst="leftRightRibb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 dirty="0">
                <a:solidFill>
                  <a:srgbClr val="C00000"/>
                </a:solidFill>
              </a:endParaRPr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-241096" y="2658301"/>
              <a:ext cx="2011680" cy="1194816"/>
            </a:xfrm>
            <a:custGeom>
              <a:avLst/>
              <a:gdLst>
                <a:gd name="connsiteX0" fmla="*/ 0 w 2011680"/>
                <a:gd name="connsiteY0" fmla="*/ 0 h 1194816"/>
                <a:gd name="connsiteX1" fmla="*/ 2011680 w 2011680"/>
                <a:gd name="connsiteY1" fmla="*/ 0 h 1194816"/>
                <a:gd name="connsiteX2" fmla="*/ 2011680 w 2011680"/>
                <a:gd name="connsiteY2" fmla="*/ 1194816 h 1194816"/>
                <a:gd name="connsiteX3" fmla="*/ 0 w 2011680"/>
                <a:gd name="connsiteY3" fmla="*/ 1194816 h 1194816"/>
                <a:gd name="connsiteX4" fmla="*/ 0 w 2011680"/>
                <a:gd name="connsiteY4" fmla="*/ 0 h 119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1680" h="1194816">
                  <a:moveTo>
                    <a:pt x="0" y="0"/>
                  </a:moveTo>
                  <a:lnTo>
                    <a:pt x="2011680" y="0"/>
                  </a:lnTo>
                  <a:lnTo>
                    <a:pt x="2011680" y="1194816"/>
                  </a:lnTo>
                  <a:lnTo>
                    <a:pt x="0" y="11948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99136" rIns="0" bIns="213360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600">
                <a:solidFill>
                  <a:srgbClr val="C00000"/>
                </a:solidFill>
              </a:endParaRPr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2075384" y="3048445"/>
              <a:ext cx="2377440" cy="1194816"/>
            </a:xfrm>
            <a:custGeom>
              <a:avLst/>
              <a:gdLst>
                <a:gd name="connsiteX0" fmla="*/ 0 w 2377440"/>
                <a:gd name="connsiteY0" fmla="*/ 0 h 1194816"/>
                <a:gd name="connsiteX1" fmla="*/ 2377440 w 2377440"/>
                <a:gd name="connsiteY1" fmla="*/ 0 h 1194816"/>
                <a:gd name="connsiteX2" fmla="*/ 2377440 w 2377440"/>
                <a:gd name="connsiteY2" fmla="*/ 1194816 h 1194816"/>
                <a:gd name="connsiteX3" fmla="*/ 0 w 2377440"/>
                <a:gd name="connsiteY3" fmla="*/ 1194816 h 1194816"/>
                <a:gd name="connsiteX4" fmla="*/ 0 w 2377440"/>
                <a:gd name="connsiteY4" fmla="*/ 0 h 119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440" h="1194816">
                  <a:moveTo>
                    <a:pt x="0" y="0"/>
                  </a:moveTo>
                  <a:lnTo>
                    <a:pt x="2377440" y="0"/>
                  </a:lnTo>
                  <a:lnTo>
                    <a:pt x="2377440" y="1194816"/>
                  </a:lnTo>
                  <a:lnTo>
                    <a:pt x="0" y="119481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99136" rIns="0" bIns="213360" numCol="1" spcCol="1270" anchor="ctr" anchorCtr="0">
              <a:noAutofit/>
            </a:bodyPr>
            <a:lstStyle/>
            <a:p>
              <a:pPr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5600">
                <a:solidFill>
                  <a:srgbClr val="C00000"/>
                </a:solidFill>
              </a:endParaRPr>
            </a:p>
          </p:txBody>
        </p:sp>
      </p:grpSp>
      <p:sp>
        <p:nvSpPr>
          <p:cNvPr id="21" name="Retângulo 20"/>
          <p:cNvSpPr/>
          <p:nvPr/>
        </p:nvSpPr>
        <p:spPr>
          <a:xfrm>
            <a:off x="7174715" y="1712057"/>
            <a:ext cx="2033364" cy="6235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spcBef>
                <a:spcPct val="20000"/>
              </a:spcBef>
            </a:pPr>
            <a:r>
              <a:rPr lang="pt-BR" sz="1600" b="1" dirty="0" smtClean="0">
                <a:solidFill>
                  <a:srgbClr val="949494"/>
                </a:solidFill>
                <a:latin typeface="Arial" pitchFamily="34" charset="0"/>
                <a:cs typeface="Arial" pitchFamily="34" charset="0"/>
              </a:rPr>
              <a:t>Real desvalorizado</a:t>
            </a:r>
            <a:endParaRPr lang="pt-BR" sz="1600" b="1" dirty="0">
              <a:solidFill>
                <a:srgbClr val="9494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530693" y="5161384"/>
            <a:ext cx="1697130" cy="3871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sz="1600" b="1" dirty="0" smtClean="0">
                <a:solidFill>
                  <a:srgbClr val="949494"/>
                </a:solidFill>
                <a:latin typeface="Arial" pitchFamily="34" charset="0"/>
                <a:cs typeface="Arial" pitchFamily="34" charset="0"/>
              </a:rPr>
              <a:t>Real valorizado</a:t>
            </a:r>
            <a:endParaRPr lang="pt-BR" sz="1600" b="1" dirty="0">
              <a:solidFill>
                <a:srgbClr val="9494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160306" y="1404268"/>
            <a:ext cx="1979279" cy="4046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b="1" i="1" dirty="0" smtClean="0">
                <a:solidFill>
                  <a:srgbClr val="949494"/>
                </a:solidFill>
                <a:latin typeface="Arial" pitchFamily="34" charset="0"/>
                <a:cs typeface="Arial" pitchFamily="34" charset="0"/>
              </a:rPr>
              <a:t>Taxa de Câmbio</a:t>
            </a:r>
            <a:endParaRPr lang="pt-BR" b="1" i="1" dirty="0">
              <a:solidFill>
                <a:srgbClr val="94949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Texto 14"/>
          <p:cNvSpPr>
            <a:spLocks noGrp="1"/>
          </p:cNvSpPr>
          <p:nvPr>
            <p:ph type="body" sz="quarter" idx="4294967295"/>
          </p:nvPr>
        </p:nvSpPr>
        <p:spPr>
          <a:xfrm>
            <a:off x="1450568" y="1657437"/>
            <a:ext cx="6192688" cy="623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pt-BR" sz="2000" b="1" i="1" dirty="0" smtClean="0">
                <a:latin typeface="Arial" pitchFamily="34" charset="0"/>
                <a:cs typeface="Arial" pitchFamily="34" charset="0"/>
              </a:rPr>
              <a:t>Dollar Index</a:t>
            </a:r>
            <a:r>
              <a:rPr lang="pt-BR" sz="2000" b="1" dirty="0" smtClean="0">
                <a:latin typeface="Arial" pitchFamily="34" charset="0"/>
                <a:cs typeface="Arial" pitchFamily="34" charset="0"/>
              </a:rPr>
              <a:t> e Taxa de Câmbio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pt-BR" sz="1600" dirty="0" smtClean="0">
                <a:latin typeface="Arial" pitchFamily="34" charset="0"/>
                <a:cs typeface="Arial" pitchFamily="34" charset="0"/>
              </a:rPr>
              <a:t>(Índice 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jan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/05=100  | R$/US$ nominal)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-16575" y="5865110"/>
            <a:ext cx="9143999" cy="7068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71500" indent="-288000">
              <a:spcBef>
                <a:spcPct val="20000"/>
              </a:spcBef>
              <a:buFont typeface="Wingdings" pitchFamily="2" charset="2"/>
              <a:buChar char="ü"/>
            </a:pPr>
            <a:r>
              <a:rPr lang="pt-BR" b="1" dirty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Os movimentos internacionais do dólar são mais importantes para a dinâmica da taxa de câmbio no longo prazo do que a conjuntura nacional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733148" y="764164"/>
            <a:ext cx="5677705" cy="654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</a:pPr>
            <a:r>
              <a:rPr lang="pt-BR" sz="3000" b="1" dirty="0" smtClean="0">
                <a:gradFill flip="none" rotWithShape="1">
                  <a:gsLst>
                    <a:gs pos="0">
                      <a:srgbClr val="65B638">
                        <a:lumMod val="75000"/>
                      </a:srgbClr>
                    </a:gs>
                    <a:gs pos="100000">
                      <a:srgbClr val="65B638"/>
                    </a:gs>
                  </a:gsLst>
                  <a:lin ang="5400000" scaled="1"/>
                  <a:tileRect/>
                </a:gradFill>
                <a:latin typeface="Arial" pitchFamily="34" charset="0"/>
                <a:cs typeface="Arial" pitchFamily="34" charset="0"/>
              </a:rPr>
              <a:t>E o que esperar do Dólar?</a:t>
            </a:r>
            <a:endParaRPr lang="pt-BR" sz="3000" b="1" dirty="0">
              <a:gradFill flip="none" rotWithShape="1">
                <a:gsLst>
                  <a:gs pos="0">
                    <a:srgbClr val="65B638">
                      <a:lumMod val="75000"/>
                    </a:srgbClr>
                  </a:gs>
                  <a:gs pos="100000">
                    <a:srgbClr val="65B638"/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1547664" y="2423790"/>
            <a:ext cx="2756265" cy="400110"/>
            <a:chOff x="7834752" y="2276872"/>
            <a:chExt cx="1319235" cy="400110"/>
          </a:xfrm>
        </p:grpSpPr>
        <p:cxnSp>
          <p:nvCxnSpPr>
            <p:cNvPr id="28" name="Conector reto 27"/>
            <p:cNvCxnSpPr/>
            <p:nvPr/>
          </p:nvCxnSpPr>
          <p:spPr>
            <a:xfrm>
              <a:off x="7834752" y="2492896"/>
              <a:ext cx="175640" cy="0"/>
            </a:xfrm>
            <a:prstGeom prst="line">
              <a:avLst/>
            </a:prstGeom>
            <a:ln w="38100"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ixaDeTexto 28"/>
            <p:cNvSpPr txBox="1"/>
            <p:nvPr/>
          </p:nvSpPr>
          <p:spPr>
            <a:xfrm>
              <a:off x="8153361" y="2276872"/>
              <a:ext cx="100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 err="1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Dollar</a:t>
              </a:r>
              <a:r>
                <a:rPr lang="pt-BR" sz="20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t-BR" sz="2000" b="1" dirty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Index</a:t>
              </a:r>
              <a:endParaRPr lang="pt-BR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1547667" y="2780422"/>
            <a:ext cx="2756261" cy="400110"/>
            <a:chOff x="7834753" y="2633504"/>
            <a:chExt cx="1319234" cy="400110"/>
          </a:xfrm>
        </p:grpSpPr>
        <p:cxnSp>
          <p:nvCxnSpPr>
            <p:cNvPr id="31" name="Conector reto 30"/>
            <p:cNvCxnSpPr/>
            <p:nvPr/>
          </p:nvCxnSpPr>
          <p:spPr>
            <a:xfrm>
              <a:off x="7834753" y="2849579"/>
              <a:ext cx="17564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8153361" y="2633504"/>
              <a:ext cx="100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>
                  <a:solidFill>
                    <a:srgbClr val="272525"/>
                  </a:solidFill>
                  <a:latin typeface="Arial" pitchFamily="34" charset="0"/>
                  <a:cs typeface="Arial" pitchFamily="34" charset="0"/>
                </a:rPr>
                <a:t>Taxa de câmbio</a:t>
              </a:r>
              <a:endParaRPr lang="pt-BR" sz="2000" b="1" dirty="0">
                <a:solidFill>
                  <a:srgbClr val="272525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8780473" y="6552234"/>
            <a:ext cx="341679" cy="239588"/>
          </a:xfrm>
        </p:spPr>
        <p:txBody>
          <a:bodyPr/>
          <a:lstStyle/>
          <a:p>
            <a:fld id="{8593E984-3B03-4F37-8B9A-B05CD993A59E}" type="slidenum">
              <a:rPr lang="pt-BR" smtClean="0">
                <a:solidFill>
                  <a:prstClr val="white"/>
                </a:solidFill>
              </a:rPr>
              <a:pPr/>
              <a:t>8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1" grpId="0"/>
      <p:bldP spid="22" grpId="0"/>
      <p:bldP spid="23" grpId="0"/>
      <p:bldP spid="24" grpId="0" build="p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Cenário Brasil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07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FIERGS '16">
      <a:dk1>
        <a:srgbClr val="272525"/>
      </a:dk1>
      <a:lt1>
        <a:sysClr val="window" lastClr="FFFFFF"/>
      </a:lt1>
      <a:dk2>
        <a:srgbClr val="003397"/>
      </a:dk2>
      <a:lt2>
        <a:srgbClr val="C00000"/>
      </a:lt2>
      <a:accent1>
        <a:srgbClr val="65B638"/>
      </a:accent1>
      <a:accent2>
        <a:srgbClr val="949494"/>
      </a:accent2>
      <a:accent3>
        <a:srgbClr val="6140B2"/>
      </a:accent3>
      <a:accent4>
        <a:srgbClr val="00ADEA"/>
      </a:accent4>
      <a:accent5>
        <a:srgbClr val="E46C0A"/>
      </a:accent5>
      <a:accent6>
        <a:srgbClr val="345D1D"/>
      </a:accent6>
      <a:hlink>
        <a:srgbClr val="3D3A3A"/>
      </a:hlink>
      <a:folHlink>
        <a:srgbClr val="302059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FIERGS '16">
      <a:dk1>
        <a:srgbClr val="272525"/>
      </a:dk1>
      <a:lt1>
        <a:sysClr val="window" lastClr="FFFFFF"/>
      </a:lt1>
      <a:dk2>
        <a:srgbClr val="003397"/>
      </a:dk2>
      <a:lt2>
        <a:srgbClr val="C00000"/>
      </a:lt2>
      <a:accent1>
        <a:srgbClr val="65B638"/>
      </a:accent1>
      <a:accent2>
        <a:srgbClr val="949494"/>
      </a:accent2>
      <a:accent3>
        <a:srgbClr val="6140B2"/>
      </a:accent3>
      <a:accent4>
        <a:srgbClr val="00ADEA"/>
      </a:accent4>
      <a:accent5>
        <a:srgbClr val="E46C0A"/>
      </a:accent5>
      <a:accent6>
        <a:srgbClr val="345D1D"/>
      </a:accent6>
      <a:hlink>
        <a:srgbClr val="3D3A3A"/>
      </a:hlink>
      <a:folHlink>
        <a:srgbClr val="302059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21747</TotalTime>
  <Words>2426</Words>
  <Application>Microsoft Office PowerPoint</Application>
  <PresentationFormat>Apresentação na tela (4:3)</PresentationFormat>
  <Paragraphs>416</Paragraphs>
  <Slides>36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36</vt:i4>
      </vt:variant>
    </vt:vector>
  </HeadingPairs>
  <TitlesOfParts>
    <vt:vector size="38" baseType="lpstr">
      <vt:lpstr>Tema do Office</vt:lpstr>
      <vt:lpstr>2_Tema do Office</vt:lpstr>
      <vt:lpstr>Cenário econômico e perspectivas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Cenário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Cenário político e reforma da Previdência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Perfil</dc:creator>
  <cp:lastModifiedBy>Andre Francisco Nunes de Nunes</cp:lastModifiedBy>
  <cp:revision>1365</cp:revision>
  <cp:lastPrinted>2017-03-09T20:51:09Z</cp:lastPrinted>
  <dcterms:created xsi:type="dcterms:W3CDTF">2016-10-27T18:28:24Z</dcterms:created>
  <dcterms:modified xsi:type="dcterms:W3CDTF">2019-06-24T13:37:42Z</dcterms:modified>
</cp:coreProperties>
</file>